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1"/>
  </p:notesMasterIdLst>
  <p:handoutMasterIdLst>
    <p:handoutMasterId r:id="rId232"/>
  </p:handoutMasterIdLst>
  <p:sldIdLst>
    <p:sldId id="1092" r:id="rId2"/>
    <p:sldId id="1337" r:id="rId3"/>
    <p:sldId id="1358" r:id="rId4"/>
    <p:sldId id="1232" r:id="rId5"/>
    <p:sldId id="1257" r:id="rId6"/>
    <p:sldId id="1256" r:id="rId7"/>
    <p:sldId id="1233" r:id="rId8"/>
    <p:sldId id="1234" r:id="rId9"/>
    <p:sldId id="1334" r:id="rId10"/>
    <p:sldId id="1235" r:id="rId11"/>
    <p:sldId id="1332" r:id="rId12"/>
    <p:sldId id="1333" r:id="rId13"/>
    <p:sldId id="1236" r:id="rId14"/>
    <p:sldId id="1237" r:id="rId15"/>
    <p:sldId id="1238" r:id="rId16"/>
    <p:sldId id="1239" r:id="rId17"/>
    <p:sldId id="1240" r:id="rId18"/>
    <p:sldId id="1241" r:id="rId19"/>
    <p:sldId id="1122" r:id="rId20"/>
    <p:sldId id="1242" r:id="rId21"/>
    <p:sldId id="1243" r:id="rId22"/>
    <p:sldId id="1359" r:id="rId23"/>
    <p:sldId id="1329" r:id="rId24"/>
    <p:sldId id="1330" r:id="rId25"/>
    <p:sldId id="1331" r:id="rId26"/>
    <p:sldId id="1328" r:id="rId27"/>
    <p:sldId id="1147" r:id="rId28"/>
    <p:sldId id="1360" r:id="rId29"/>
    <p:sldId id="1136" r:id="rId30"/>
    <p:sldId id="1142" r:id="rId31"/>
    <p:sldId id="1144" r:id="rId32"/>
    <p:sldId id="1145" r:id="rId33"/>
    <p:sldId id="1146" r:id="rId34"/>
    <p:sldId id="1338" r:id="rId35"/>
    <p:sldId id="1343" r:id="rId36"/>
    <p:sldId id="1344" r:id="rId37"/>
    <p:sldId id="1339" r:id="rId38"/>
    <p:sldId id="1342" r:id="rId39"/>
    <p:sldId id="1345" r:id="rId40"/>
    <p:sldId id="1346" r:id="rId41"/>
    <p:sldId id="1347" r:id="rId42"/>
    <p:sldId id="1348" r:id="rId43"/>
    <p:sldId id="1349" r:id="rId44"/>
    <p:sldId id="1350" r:id="rId45"/>
    <p:sldId id="1352" r:id="rId46"/>
    <p:sldId id="1353" r:id="rId47"/>
    <p:sldId id="1354" r:id="rId48"/>
    <p:sldId id="1355" r:id="rId49"/>
    <p:sldId id="1340" r:id="rId50"/>
    <p:sldId id="1374" r:id="rId51"/>
    <p:sldId id="1375" r:id="rId52"/>
    <p:sldId id="1376" r:id="rId53"/>
    <p:sldId id="1377" r:id="rId54"/>
    <p:sldId id="1378" r:id="rId55"/>
    <p:sldId id="1379" r:id="rId56"/>
    <p:sldId id="1380" r:id="rId57"/>
    <p:sldId id="1381" r:id="rId58"/>
    <p:sldId id="1341" r:id="rId59"/>
    <p:sldId id="1260" r:id="rId60"/>
    <p:sldId id="1244" r:id="rId61"/>
    <p:sldId id="1252" r:id="rId62"/>
    <p:sldId id="706" r:id="rId63"/>
    <p:sldId id="708" r:id="rId64"/>
    <p:sldId id="709" r:id="rId65"/>
    <p:sldId id="711" r:id="rId66"/>
    <p:sldId id="760" r:id="rId67"/>
    <p:sldId id="715" r:id="rId68"/>
    <p:sldId id="716" r:id="rId69"/>
    <p:sldId id="1323" r:id="rId70"/>
    <p:sldId id="1327" r:id="rId71"/>
    <p:sldId id="1324" r:id="rId72"/>
    <p:sldId id="1326" r:id="rId73"/>
    <p:sldId id="1253" r:id="rId74"/>
    <p:sldId id="1254" r:id="rId75"/>
    <p:sldId id="1255" r:id="rId76"/>
    <p:sldId id="925" r:id="rId77"/>
    <p:sldId id="1320" r:id="rId78"/>
    <p:sldId id="1321" r:id="rId79"/>
    <p:sldId id="1322" r:id="rId80"/>
    <p:sldId id="927" r:id="rId81"/>
    <p:sldId id="1017" r:id="rId82"/>
    <p:sldId id="933" r:id="rId83"/>
    <p:sldId id="1161" r:id="rId84"/>
    <p:sldId id="1258" r:id="rId85"/>
    <p:sldId id="1185" r:id="rId86"/>
    <p:sldId id="1186" r:id="rId87"/>
    <p:sldId id="935" r:id="rId88"/>
    <p:sldId id="1259" r:id="rId89"/>
    <p:sldId id="1188" r:id="rId90"/>
    <p:sldId id="1030" r:id="rId91"/>
    <p:sldId id="1031" r:id="rId92"/>
    <p:sldId id="1032" r:id="rId93"/>
    <p:sldId id="1190" r:id="rId94"/>
    <p:sldId id="1191" r:id="rId95"/>
    <p:sldId id="1192" r:id="rId96"/>
    <p:sldId id="1189" r:id="rId97"/>
    <p:sldId id="1164" r:id="rId98"/>
    <p:sldId id="1166" r:id="rId99"/>
    <p:sldId id="1034" r:id="rId100"/>
    <p:sldId id="1035" r:id="rId101"/>
    <p:sldId id="1036" r:id="rId102"/>
    <p:sldId id="1006" r:id="rId103"/>
    <p:sldId id="1007" r:id="rId104"/>
    <p:sldId id="1037" r:id="rId105"/>
    <p:sldId id="863" r:id="rId106"/>
    <p:sldId id="1038" r:id="rId107"/>
    <p:sldId id="1039" r:id="rId108"/>
    <p:sldId id="1005" r:id="rId109"/>
    <p:sldId id="1004" r:id="rId110"/>
    <p:sldId id="868" r:id="rId111"/>
    <p:sldId id="869" r:id="rId112"/>
    <p:sldId id="1003" r:id="rId113"/>
    <p:sldId id="871" r:id="rId114"/>
    <p:sldId id="872" r:id="rId115"/>
    <p:sldId id="873" r:id="rId116"/>
    <p:sldId id="874" r:id="rId117"/>
    <p:sldId id="875" r:id="rId118"/>
    <p:sldId id="1040" r:id="rId119"/>
    <p:sldId id="1041" r:id="rId120"/>
    <p:sldId id="880" r:id="rId121"/>
    <p:sldId id="881" r:id="rId122"/>
    <p:sldId id="1162" r:id="rId123"/>
    <p:sldId id="882" r:id="rId124"/>
    <p:sldId id="883" r:id="rId125"/>
    <p:sldId id="884" r:id="rId126"/>
    <p:sldId id="885" r:id="rId127"/>
    <p:sldId id="886" r:id="rId128"/>
    <p:sldId id="887" r:id="rId129"/>
    <p:sldId id="999" r:id="rId130"/>
    <p:sldId id="1000" r:id="rId131"/>
    <p:sldId id="1001" r:id="rId132"/>
    <p:sldId id="1013" r:id="rId133"/>
    <p:sldId id="1015" r:id="rId134"/>
    <p:sldId id="889" r:id="rId135"/>
    <p:sldId id="890" r:id="rId136"/>
    <p:sldId id="891" r:id="rId137"/>
    <p:sldId id="1042" r:id="rId138"/>
    <p:sldId id="1043" r:id="rId139"/>
    <p:sldId id="1011" r:id="rId140"/>
    <p:sldId id="1010" r:id="rId141"/>
    <p:sldId id="1317" r:id="rId142"/>
    <p:sldId id="1261" r:id="rId143"/>
    <p:sldId id="1262" r:id="rId144"/>
    <p:sldId id="1263" r:id="rId145"/>
    <p:sldId id="1264" r:id="rId146"/>
    <p:sldId id="1265" r:id="rId147"/>
    <p:sldId id="1266" r:id="rId148"/>
    <p:sldId id="1267" r:id="rId149"/>
    <p:sldId id="1268" r:id="rId150"/>
    <p:sldId id="1269" r:id="rId151"/>
    <p:sldId id="1270" r:id="rId152"/>
    <p:sldId id="1271" r:id="rId153"/>
    <p:sldId id="1272" r:id="rId154"/>
    <p:sldId id="1273" r:id="rId155"/>
    <p:sldId id="1274" r:id="rId156"/>
    <p:sldId id="1275" r:id="rId157"/>
    <p:sldId id="1276" r:id="rId158"/>
    <p:sldId id="1277" r:id="rId159"/>
    <p:sldId id="1278" r:id="rId160"/>
    <p:sldId id="1279" r:id="rId161"/>
    <p:sldId id="1280" r:id="rId162"/>
    <p:sldId id="1281" r:id="rId163"/>
    <p:sldId id="1282" r:id="rId164"/>
    <p:sldId id="1283" r:id="rId165"/>
    <p:sldId id="1284" r:id="rId166"/>
    <p:sldId id="1285" r:id="rId167"/>
    <p:sldId id="1286" r:id="rId168"/>
    <p:sldId id="1287" r:id="rId169"/>
    <p:sldId id="1288" r:id="rId170"/>
    <p:sldId id="1289" r:id="rId171"/>
    <p:sldId id="1290" r:id="rId172"/>
    <p:sldId id="1299" r:id="rId173"/>
    <p:sldId id="1300" r:id="rId174"/>
    <p:sldId id="1301" r:id="rId175"/>
    <p:sldId id="1302" r:id="rId176"/>
    <p:sldId id="1303" r:id="rId177"/>
    <p:sldId id="1304" r:id="rId178"/>
    <p:sldId id="1305" r:id="rId179"/>
    <p:sldId id="1306" r:id="rId180"/>
    <p:sldId id="1307" r:id="rId181"/>
    <p:sldId id="1361" r:id="rId182"/>
    <p:sldId id="1362" r:id="rId183"/>
    <p:sldId id="1363" r:id="rId184"/>
    <p:sldId id="1364" r:id="rId185"/>
    <p:sldId id="1365" r:id="rId186"/>
    <p:sldId id="1366" r:id="rId187"/>
    <p:sldId id="1367" r:id="rId188"/>
    <p:sldId id="1368" r:id="rId189"/>
    <p:sldId id="1369" r:id="rId190"/>
    <p:sldId id="1370" r:id="rId191"/>
    <p:sldId id="1371" r:id="rId192"/>
    <p:sldId id="1372" r:id="rId193"/>
    <p:sldId id="1373" r:id="rId194"/>
    <p:sldId id="1308" r:id="rId195"/>
    <p:sldId id="1309" r:id="rId196"/>
    <p:sldId id="1310" r:id="rId197"/>
    <p:sldId id="1311" r:id="rId198"/>
    <p:sldId id="1312" r:id="rId199"/>
    <p:sldId id="1313" r:id="rId200"/>
    <p:sldId id="1314" r:id="rId201"/>
    <p:sldId id="1315" r:id="rId202"/>
    <p:sldId id="1316" r:id="rId203"/>
    <p:sldId id="785" r:id="rId204"/>
    <p:sldId id="1193" r:id="rId205"/>
    <p:sldId id="787" r:id="rId206"/>
    <p:sldId id="1194" r:id="rId207"/>
    <p:sldId id="1195" r:id="rId208"/>
    <p:sldId id="1212" r:id="rId209"/>
    <p:sldId id="1213" r:id="rId210"/>
    <p:sldId id="1214" r:id="rId211"/>
    <p:sldId id="1215" r:id="rId212"/>
    <p:sldId id="1216" r:id="rId213"/>
    <p:sldId id="1217" r:id="rId214"/>
    <p:sldId id="1218" r:id="rId215"/>
    <p:sldId id="1219" r:id="rId216"/>
    <p:sldId id="788" r:id="rId217"/>
    <p:sldId id="789" r:id="rId218"/>
    <p:sldId id="790" r:id="rId219"/>
    <p:sldId id="791" r:id="rId220"/>
    <p:sldId id="792" r:id="rId221"/>
    <p:sldId id="1245" r:id="rId222"/>
    <p:sldId id="1356" r:id="rId223"/>
    <p:sldId id="1357" r:id="rId224"/>
    <p:sldId id="1246" r:id="rId225"/>
    <p:sldId id="1247" r:id="rId226"/>
    <p:sldId id="1248" r:id="rId227"/>
    <p:sldId id="1249" r:id="rId228"/>
    <p:sldId id="1250" r:id="rId229"/>
    <p:sldId id="1251" r:id="rId230"/>
  </p:sldIdLst>
  <p:sldSz cx="9144000" cy="6858000" type="screen4x3"/>
  <p:notesSz cx="7099300"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91" autoAdjust="0"/>
    <p:restoredTop sz="94625" autoAdjust="0"/>
  </p:normalViewPr>
  <p:slideViewPr>
    <p:cSldViewPr snapToGrid="0">
      <p:cViewPr varScale="1">
        <p:scale>
          <a:sx n="62" d="100"/>
          <a:sy n="62" d="100"/>
        </p:scale>
        <p:origin x="739" y="58"/>
      </p:cViewPr>
      <p:guideLst>
        <p:guide orient="horz" pos="2160"/>
        <p:guide pos="2880"/>
      </p:guideLst>
    </p:cSldViewPr>
  </p:slideViewPr>
  <p:notesTextViewPr>
    <p:cViewPr>
      <p:scale>
        <a:sx n="1" d="1"/>
        <a:sy n="1" d="1"/>
      </p:scale>
      <p:origin x="0" y="0"/>
    </p:cViewPr>
  </p:notesTextViewPr>
  <p:sorterViewPr>
    <p:cViewPr>
      <p:scale>
        <a:sx n="75" d="100"/>
        <a:sy n="75" d="100"/>
      </p:scale>
      <p:origin x="0" y="-1344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microsoft.com/office/2015/10/relationships/revisionInfo" Target="revisionInfo.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Planilha_do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107903178771E-2"/>
          <c:y val="0.16742804167361869"/>
          <c:w val="0.45935587761674784"/>
          <c:h val="0.83257195832638164"/>
        </c:manualLayout>
      </c:layout>
      <c:pieChart>
        <c:varyColors val="1"/>
        <c:ser>
          <c:idx val="0"/>
          <c:order val="0"/>
          <c:tx>
            <c:strRef>
              <c:f>Plan1!$B$1</c:f>
              <c:strCache>
                <c:ptCount val="1"/>
                <c:pt idx="0">
                  <c:v>sindicatos</c:v>
                </c:pt>
              </c:strCache>
            </c:strRef>
          </c:tx>
          <c:explosion val="8"/>
          <c:dPt>
            <c:idx val="0"/>
            <c:bubble3D val="0"/>
            <c:spPr>
              <a:solidFill>
                <a:srgbClr val="DF7A6F"/>
              </a:solidFill>
            </c:spPr>
          </c:dPt>
          <c:dPt>
            <c:idx val="1"/>
            <c:bubble3D val="0"/>
            <c:spPr>
              <a:solidFill>
                <a:srgbClr val="33CCCC"/>
              </a:solidFill>
            </c:spPr>
          </c:dPt>
          <c:cat>
            <c:strRef>
              <c:f>Plan1!$A$2:$A$3</c:f>
              <c:strCache>
                <c:ptCount val="2"/>
                <c:pt idx="0">
                  <c:v>total</c:v>
                </c:pt>
                <c:pt idx="1">
                  <c:v>sindicatos de servidores públicos</c:v>
                </c:pt>
              </c:strCache>
            </c:strRef>
          </c:cat>
          <c:val>
            <c:numRef>
              <c:f>Plan1!$B$2:$B$3</c:f>
              <c:numCache>
                <c:formatCode>#,##0</c:formatCode>
                <c:ptCount val="2"/>
                <c:pt idx="0">
                  <c:v>11517</c:v>
                </c:pt>
                <c:pt idx="1">
                  <c:v>2197</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pPr>
      <a:endParaRPr lang="pt-B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C3D25-7DBA-4D9B-9B35-7323E7352B98}" type="doc">
      <dgm:prSet loTypeId="urn:microsoft.com/office/officeart/2005/8/layout/hierarchy3" loCatId="list" qsTypeId="urn:microsoft.com/office/officeart/2005/8/quickstyle/simple5" qsCatId="simple" csTypeId="urn:microsoft.com/office/officeart/2005/8/colors/colorful1#8" csCatId="colorful" phldr="1"/>
      <dgm:spPr/>
      <dgm:t>
        <a:bodyPr/>
        <a:lstStyle/>
        <a:p>
          <a:endParaRPr lang="pt-BR"/>
        </a:p>
      </dgm:t>
    </dgm:pt>
    <dgm:pt modelId="{6D4233BA-B193-47EB-9E93-2677EAC79865}">
      <dgm:prSet phldrT="[Texto]" custT="1"/>
      <dgm:spPr>
        <a:solidFill>
          <a:schemeClr val="bg1">
            <a:lumMod val="95000"/>
            <a:alpha val="90000"/>
          </a:schemeClr>
        </a:solidFill>
      </dgm:spPr>
      <dgm:t>
        <a:bodyPr/>
        <a:lstStyle/>
        <a:p>
          <a:pPr algn="l"/>
          <a:r>
            <a:rPr lang="pt-BR" sz="2400" b="0" dirty="0">
              <a:latin typeface="+mn-lt"/>
            </a:rPr>
            <a:t>CLT - Decreto-Lei nº 5.452/43</a:t>
          </a:r>
        </a:p>
      </dgm:t>
    </dgm:pt>
    <dgm:pt modelId="{F933A0F6-6971-43E7-9AC2-449A1703B3A7}" type="parTrans" cxnId="{F9C73796-C5C4-43F1-A89F-2BBAA3F3B614}">
      <dgm:prSet/>
      <dgm:spPr/>
      <dgm:t>
        <a:bodyPr/>
        <a:lstStyle/>
        <a:p>
          <a:endParaRPr lang="pt-BR" sz="2400" b="1">
            <a:solidFill>
              <a:schemeClr val="tx1"/>
            </a:solidFill>
            <a:latin typeface="+mn-lt"/>
          </a:endParaRPr>
        </a:p>
      </dgm:t>
    </dgm:pt>
    <dgm:pt modelId="{CA317D16-6AC4-4AB7-BF08-74A47AC59328}" type="sibTrans" cxnId="{F9C73796-C5C4-43F1-A89F-2BBAA3F3B614}">
      <dgm:prSet/>
      <dgm:spPr/>
      <dgm:t>
        <a:bodyPr/>
        <a:lstStyle/>
        <a:p>
          <a:endParaRPr lang="pt-BR" sz="2400" b="1">
            <a:solidFill>
              <a:schemeClr val="tx1"/>
            </a:solidFill>
            <a:latin typeface="+mn-lt"/>
          </a:endParaRPr>
        </a:p>
      </dgm:t>
    </dgm:pt>
    <dgm:pt modelId="{6E568954-CDEB-478F-B673-21B6D9A6680E}">
      <dgm:prSet phldrT="[Texto]" custT="1"/>
      <dgm:spPr>
        <a:solidFill>
          <a:schemeClr val="bg1">
            <a:lumMod val="95000"/>
            <a:alpha val="90000"/>
          </a:schemeClr>
        </a:solidFill>
      </dgm:spPr>
      <dgm:t>
        <a:bodyPr/>
        <a:lstStyle/>
        <a:p>
          <a:pPr algn="just"/>
          <a:r>
            <a:rPr lang="pt-BR" sz="2400" b="0" u="none" dirty="0">
              <a:latin typeface="+mn-lt"/>
            </a:rPr>
            <a:t>Lei 8.212/91: </a:t>
          </a:r>
          <a:r>
            <a:rPr lang="pt-BR" sz="2400" b="0" dirty="0" smtClean="0">
              <a:latin typeface="+mn-lt"/>
            </a:rPr>
            <a:t>altera a natureza salarial de verbas trabalhistas </a:t>
          </a:r>
          <a:endParaRPr lang="pt-BR" sz="2400" b="0" dirty="0">
            <a:latin typeface="+mn-lt"/>
          </a:endParaRPr>
        </a:p>
      </dgm:t>
    </dgm:pt>
    <dgm:pt modelId="{9BCD223F-22E9-4452-A607-458B90F50B46}" type="parTrans" cxnId="{AF1A3E68-09CF-4DB1-B381-B8665C97E43F}">
      <dgm:prSet/>
      <dgm:spPr/>
      <dgm:t>
        <a:bodyPr/>
        <a:lstStyle/>
        <a:p>
          <a:endParaRPr lang="pt-BR" sz="2400" b="1">
            <a:solidFill>
              <a:schemeClr val="tx1"/>
            </a:solidFill>
            <a:latin typeface="+mn-lt"/>
          </a:endParaRPr>
        </a:p>
      </dgm:t>
    </dgm:pt>
    <dgm:pt modelId="{5035E2E5-4C71-4567-8941-79A536850F23}" type="sibTrans" cxnId="{AF1A3E68-09CF-4DB1-B381-B8665C97E43F}">
      <dgm:prSet/>
      <dgm:spPr/>
      <dgm:t>
        <a:bodyPr/>
        <a:lstStyle/>
        <a:p>
          <a:endParaRPr lang="pt-BR" sz="2400" b="1">
            <a:solidFill>
              <a:schemeClr val="tx1"/>
            </a:solidFill>
            <a:latin typeface="+mn-lt"/>
          </a:endParaRPr>
        </a:p>
      </dgm:t>
    </dgm:pt>
    <dgm:pt modelId="{AA9EBD9B-8282-4B6B-AC7B-AB3F00D9DF96}">
      <dgm:prSet phldrT="[Texto]" custT="1"/>
      <dgm:spPr>
        <a:solidFill>
          <a:schemeClr val="bg1">
            <a:lumMod val="95000"/>
            <a:alpha val="90000"/>
          </a:schemeClr>
        </a:solidFill>
      </dgm:spPr>
      <dgm:t>
        <a:bodyPr/>
        <a:lstStyle/>
        <a:p>
          <a:pPr algn="just"/>
          <a:r>
            <a:rPr lang="pt-BR" sz="2400" b="0" u="none" dirty="0">
              <a:latin typeface="+mn-lt"/>
            </a:rPr>
            <a:t>Lei n</a:t>
          </a:r>
          <a:r>
            <a:rPr lang="pt-BR" sz="2400" b="0" u="none" baseline="30000" dirty="0">
              <a:latin typeface="+mn-lt"/>
            </a:rPr>
            <a:t>o</a:t>
          </a:r>
          <a:r>
            <a:rPr lang="pt-BR" sz="2400" b="0" u="none" dirty="0">
              <a:latin typeface="+mn-lt"/>
            </a:rPr>
            <a:t> 6.019/74: </a:t>
          </a:r>
          <a:r>
            <a:rPr lang="pt-BR" sz="2400" b="0" dirty="0" smtClean="0">
              <a:latin typeface="+mn-lt"/>
            </a:rPr>
            <a:t>permite expressamente a terceirização na atividade fim</a:t>
          </a:r>
          <a:endParaRPr lang="pt-BR" sz="2400" b="0" dirty="0">
            <a:latin typeface="+mn-lt"/>
          </a:endParaRPr>
        </a:p>
      </dgm:t>
    </dgm:pt>
    <dgm:pt modelId="{EDEBF7FA-F8AA-4313-B018-FC771B56F603}" type="parTrans" cxnId="{4E8D5DD9-8764-445F-A5D7-5D6278B13F26}">
      <dgm:prSet/>
      <dgm:spPr/>
      <dgm:t>
        <a:bodyPr/>
        <a:lstStyle/>
        <a:p>
          <a:endParaRPr lang="pt-BR" sz="2400" b="1">
            <a:solidFill>
              <a:schemeClr val="tx1"/>
            </a:solidFill>
            <a:latin typeface="+mn-lt"/>
          </a:endParaRPr>
        </a:p>
      </dgm:t>
    </dgm:pt>
    <dgm:pt modelId="{A2FCB0EE-5499-4303-A06D-F42C45DE973E}" type="sibTrans" cxnId="{4E8D5DD9-8764-445F-A5D7-5D6278B13F26}">
      <dgm:prSet/>
      <dgm:spPr/>
      <dgm:t>
        <a:bodyPr/>
        <a:lstStyle/>
        <a:p>
          <a:endParaRPr lang="pt-BR" sz="2400" b="1">
            <a:solidFill>
              <a:schemeClr val="tx1"/>
            </a:solidFill>
            <a:latin typeface="+mn-lt"/>
          </a:endParaRPr>
        </a:p>
      </dgm:t>
    </dgm:pt>
    <dgm:pt modelId="{D3D2DBBC-907D-46E4-8C99-42C7E0345AE8}">
      <dgm:prSet phldrT="[Texto]" custT="1"/>
      <dgm:spPr>
        <a:solidFill>
          <a:schemeClr val="bg1">
            <a:lumMod val="95000"/>
            <a:alpha val="90000"/>
          </a:schemeClr>
        </a:solidFill>
      </dgm:spPr>
      <dgm:t>
        <a:bodyPr/>
        <a:lstStyle/>
        <a:p>
          <a:pPr algn="just"/>
          <a:r>
            <a:rPr lang="pt-BR" sz="2400" b="0" u="none" dirty="0">
              <a:latin typeface="+mn-lt"/>
            </a:rPr>
            <a:t>Lei nº 8.036/90: </a:t>
          </a:r>
          <a:r>
            <a:rPr lang="pt-BR" sz="2400" b="0" dirty="0" smtClean="0">
              <a:latin typeface="+mn-lt"/>
            </a:rPr>
            <a:t>permite a movimentação de 80% saldo do FGTS no caso da rescisão contratual por comum acordo</a:t>
          </a:r>
          <a:endParaRPr lang="pt-BR" sz="2400" b="0" dirty="0">
            <a:latin typeface="+mn-lt"/>
          </a:endParaRPr>
        </a:p>
      </dgm:t>
    </dgm:pt>
    <dgm:pt modelId="{3D6E0680-B9D9-483C-B5FF-7A4B1673E747}" type="parTrans" cxnId="{25846D46-5E14-4E79-BADB-3DE44E288F99}">
      <dgm:prSet/>
      <dgm:spPr/>
      <dgm:t>
        <a:bodyPr/>
        <a:lstStyle/>
        <a:p>
          <a:endParaRPr lang="pt-BR" sz="2400" b="1">
            <a:solidFill>
              <a:schemeClr val="tx1"/>
            </a:solidFill>
            <a:latin typeface="+mn-lt"/>
          </a:endParaRPr>
        </a:p>
      </dgm:t>
    </dgm:pt>
    <dgm:pt modelId="{CE638821-927C-4852-9761-E6F5DC6D1B8B}" type="sibTrans" cxnId="{25846D46-5E14-4E79-BADB-3DE44E288F99}">
      <dgm:prSet/>
      <dgm:spPr/>
      <dgm:t>
        <a:bodyPr/>
        <a:lstStyle/>
        <a:p>
          <a:endParaRPr lang="pt-BR" sz="2400" b="1">
            <a:solidFill>
              <a:schemeClr val="tx1"/>
            </a:solidFill>
            <a:latin typeface="+mn-lt"/>
          </a:endParaRPr>
        </a:p>
      </dgm:t>
    </dgm:pt>
    <dgm:pt modelId="{E21E11A5-F63E-4391-8E37-3057076935F8}">
      <dgm:prSet phldrT="[Texto]" custT="1"/>
      <dgm:spPr>
        <a:solidFill>
          <a:srgbClr val="00B050"/>
        </a:solidFill>
      </dgm:spPr>
      <dgm:t>
        <a:bodyPr/>
        <a:lstStyle/>
        <a:p>
          <a:r>
            <a:rPr lang="pt-BR" sz="4000" b="1" dirty="0" smtClean="0">
              <a:latin typeface="+mn-lt"/>
            </a:rPr>
            <a:t>LEI 13.467/2017</a:t>
          </a:r>
          <a:endParaRPr lang="pt-BR" sz="4000" b="1" dirty="0">
            <a:latin typeface="+mn-lt"/>
          </a:endParaRPr>
        </a:p>
      </dgm:t>
    </dgm:pt>
    <dgm:pt modelId="{1E2B3032-B83E-495C-AC74-C7B39C22D08C}" type="sibTrans" cxnId="{687BB2E6-95F3-4C68-A2C7-0946CB1462C9}">
      <dgm:prSet/>
      <dgm:spPr/>
      <dgm:t>
        <a:bodyPr/>
        <a:lstStyle/>
        <a:p>
          <a:endParaRPr lang="pt-BR" sz="2400" b="1">
            <a:solidFill>
              <a:schemeClr val="tx1"/>
            </a:solidFill>
            <a:latin typeface="+mn-lt"/>
          </a:endParaRPr>
        </a:p>
      </dgm:t>
    </dgm:pt>
    <dgm:pt modelId="{B150B9A4-A663-4084-8EBD-AF5192B391FE}" type="parTrans" cxnId="{687BB2E6-95F3-4C68-A2C7-0946CB1462C9}">
      <dgm:prSet/>
      <dgm:spPr/>
      <dgm:t>
        <a:bodyPr/>
        <a:lstStyle/>
        <a:p>
          <a:endParaRPr lang="pt-BR" sz="2400" b="1">
            <a:solidFill>
              <a:schemeClr val="tx1"/>
            </a:solidFill>
            <a:latin typeface="+mn-lt"/>
          </a:endParaRPr>
        </a:p>
      </dgm:t>
    </dgm:pt>
    <dgm:pt modelId="{C23E8776-3B2C-4A97-A7DA-1152DA0F9B26}" type="pres">
      <dgm:prSet presAssocID="{970C3D25-7DBA-4D9B-9B35-7323E7352B98}" presName="diagram" presStyleCnt="0">
        <dgm:presLayoutVars>
          <dgm:chPref val="1"/>
          <dgm:dir/>
          <dgm:animOne val="branch"/>
          <dgm:animLvl val="lvl"/>
          <dgm:resizeHandles/>
        </dgm:presLayoutVars>
      </dgm:prSet>
      <dgm:spPr/>
      <dgm:t>
        <a:bodyPr/>
        <a:lstStyle/>
        <a:p>
          <a:endParaRPr lang="pt-BR"/>
        </a:p>
      </dgm:t>
    </dgm:pt>
    <dgm:pt modelId="{20846827-22C6-45BC-9CF4-F36331F0708C}" type="pres">
      <dgm:prSet presAssocID="{E21E11A5-F63E-4391-8E37-3057076935F8}" presName="root" presStyleCnt="0"/>
      <dgm:spPr/>
    </dgm:pt>
    <dgm:pt modelId="{BCC058D9-2551-42B5-9060-61FCA7329D56}" type="pres">
      <dgm:prSet presAssocID="{E21E11A5-F63E-4391-8E37-3057076935F8}" presName="rootComposite" presStyleCnt="0"/>
      <dgm:spPr/>
    </dgm:pt>
    <dgm:pt modelId="{F4B2BA79-0F64-4F3E-9478-5329C8B211CF}" type="pres">
      <dgm:prSet presAssocID="{E21E11A5-F63E-4391-8E37-3057076935F8}" presName="rootText" presStyleLbl="node1" presStyleIdx="0" presStyleCnt="1" custScaleX="298731"/>
      <dgm:spPr/>
      <dgm:t>
        <a:bodyPr/>
        <a:lstStyle/>
        <a:p>
          <a:endParaRPr lang="pt-BR"/>
        </a:p>
      </dgm:t>
    </dgm:pt>
    <dgm:pt modelId="{5CA0A443-3596-4D78-B05F-8258E1A7AEC3}" type="pres">
      <dgm:prSet presAssocID="{E21E11A5-F63E-4391-8E37-3057076935F8}" presName="rootConnector" presStyleLbl="node1" presStyleIdx="0" presStyleCnt="1"/>
      <dgm:spPr/>
      <dgm:t>
        <a:bodyPr/>
        <a:lstStyle/>
        <a:p>
          <a:endParaRPr lang="pt-BR"/>
        </a:p>
      </dgm:t>
    </dgm:pt>
    <dgm:pt modelId="{C6BF262B-9CCA-4574-980C-8BEAB38EFFE3}" type="pres">
      <dgm:prSet presAssocID="{E21E11A5-F63E-4391-8E37-3057076935F8}" presName="childShape" presStyleCnt="0"/>
      <dgm:spPr/>
    </dgm:pt>
    <dgm:pt modelId="{EA2DF397-9468-4A8E-80ED-34EA32176602}" type="pres">
      <dgm:prSet presAssocID="{F933A0F6-6971-43E7-9AC2-449A1703B3A7}" presName="Name13" presStyleLbl="parChTrans1D2" presStyleIdx="0" presStyleCnt="4"/>
      <dgm:spPr/>
      <dgm:t>
        <a:bodyPr/>
        <a:lstStyle/>
        <a:p>
          <a:endParaRPr lang="pt-BR"/>
        </a:p>
      </dgm:t>
    </dgm:pt>
    <dgm:pt modelId="{EA4E9304-465E-4BA2-A71D-CC5D9C0A4A92}" type="pres">
      <dgm:prSet presAssocID="{6D4233BA-B193-47EB-9E93-2677EAC79865}" presName="childText" presStyleLbl="bgAcc1" presStyleIdx="0" presStyleCnt="4" custScaleX="544726" custScaleY="78395">
        <dgm:presLayoutVars>
          <dgm:bulletEnabled val="1"/>
        </dgm:presLayoutVars>
      </dgm:prSet>
      <dgm:spPr/>
      <dgm:t>
        <a:bodyPr/>
        <a:lstStyle/>
        <a:p>
          <a:endParaRPr lang="pt-BR"/>
        </a:p>
      </dgm:t>
    </dgm:pt>
    <dgm:pt modelId="{2E3E71BF-6C1C-40E9-97B8-BD5BF25B7F50}" type="pres">
      <dgm:prSet presAssocID="{EDEBF7FA-F8AA-4313-B018-FC771B56F603}" presName="Name13" presStyleLbl="parChTrans1D2" presStyleIdx="1" presStyleCnt="4"/>
      <dgm:spPr/>
      <dgm:t>
        <a:bodyPr/>
        <a:lstStyle/>
        <a:p>
          <a:endParaRPr lang="pt-BR"/>
        </a:p>
      </dgm:t>
    </dgm:pt>
    <dgm:pt modelId="{C10C16DD-82D3-429F-AF0C-723A15A222BA}" type="pres">
      <dgm:prSet presAssocID="{AA9EBD9B-8282-4B6B-AC7B-AB3F00D9DF96}" presName="childText" presStyleLbl="bgAcc1" presStyleIdx="1" presStyleCnt="4" custScaleX="544726">
        <dgm:presLayoutVars>
          <dgm:bulletEnabled val="1"/>
        </dgm:presLayoutVars>
      </dgm:prSet>
      <dgm:spPr/>
      <dgm:t>
        <a:bodyPr/>
        <a:lstStyle/>
        <a:p>
          <a:endParaRPr lang="pt-BR"/>
        </a:p>
      </dgm:t>
    </dgm:pt>
    <dgm:pt modelId="{646C6CC4-55A5-47F9-AB90-EFC6C8D69484}" type="pres">
      <dgm:prSet presAssocID="{9BCD223F-22E9-4452-A607-458B90F50B46}" presName="Name13" presStyleLbl="parChTrans1D2" presStyleIdx="2" presStyleCnt="4"/>
      <dgm:spPr/>
      <dgm:t>
        <a:bodyPr/>
        <a:lstStyle/>
        <a:p>
          <a:endParaRPr lang="pt-BR"/>
        </a:p>
      </dgm:t>
    </dgm:pt>
    <dgm:pt modelId="{430E8967-95B0-4416-A985-D9EC059F0958}" type="pres">
      <dgm:prSet presAssocID="{6E568954-CDEB-478F-B673-21B6D9A6680E}" presName="childText" presStyleLbl="bgAcc1" presStyleIdx="2" presStyleCnt="4" custScaleX="544726">
        <dgm:presLayoutVars>
          <dgm:bulletEnabled val="1"/>
        </dgm:presLayoutVars>
      </dgm:prSet>
      <dgm:spPr/>
      <dgm:t>
        <a:bodyPr/>
        <a:lstStyle/>
        <a:p>
          <a:endParaRPr lang="pt-BR"/>
        </a:p>
      </dgm:t>
    </dgm:pt>
    <dgm:pt modelId="{E6E577D4-D148-4DAE-B128-89EEFE91C3CF}" type="pres">
      <dgm:prSet presAssocID="{3D6E0680-B9D9-483C-B5FF-7A4B1673E747}" presName="Name13" presStyleLbl="parChTrans1D2" presStyleIdx="3" presStyleCnt="4"/>
      <dgm:spPr/>
      <dgm:t>
        <a:bodyPr/>
        <a:lstStyle/>
        <a:p>
          <a:endParaRPr lang="pt-BR"/>
        </a:p>
      </dgm:t>
    </dgm:pt>
    <dgm:pt modelId="{D87CF5C0-3194-4D80-BEF3-FE1243A06B8F}" type="pres">
      <dgm:prSet presAssocID="{D3D2DBBC-907D-46E4-8C99-42C7E0345AE8}" presName="childText" presStyleLbl="bgAcc1" presStyleIdx="3" presStyleCnt="4" custScaleX="539016" custScaleY="159425" custLinFactNeighborX="5852">
        <dgm:presLayoutVars>
          <dgm:bulletEnabled val="1"/>
        </dgm:presLayoutVars>
      </dgm:prSet>
      <dgm:spPr/>
      <dgm:t>
        <a:bodyPr/>
        <a:lstStyle/>
        <a:p>
          <a:endParaRPr lang="pt-BR"/>
        </a:p>
      </dgm:t>
    </dgm:pt>
  </dgm:ptLst>
  <dgm:cxnLst>
    <dgm:cxn modelId="{F9C73796-C5C4-43F1-A89F-2BBAA3F3B614}" srcId="{E21E11A5-F63E-4391-8E37-3057076935F8}" destId="{6D4233BA-B193-47EB-9E93-2677EAC79865}" srcOrd="0" destOrd="0" parTransId="{F933A0F6-6971-43E7-9AC2-449A1703B3A7}" sibTransId="{CA317D16-6AC4-4AB7-BF08-74A47AC59328}"/>
    <dgm:cxn modelId="{687BB2E6-95F3-4C68-A2C7-0946CB1462C9}" srcId="{970C3D25-7DBA-4D9B-9B35-7323E7352B98}" destId="{E21E11A5-F63E-4391-8E37-3057076935F8}" srcOrd="0" destOrd="0" parTransId="{B150B9A4-A663-4084-8EBD-AF5192B391FE}" sibTransId="{1E2B3032-B83E-495C-AC74-C7B39C22D08C}"/>
    <dgm:cxn modelId="{7A9B7F10-8818-44D1-A017-D0F0812F9DD2}" type="presOf" srcId="{F933A0F6-6971-43E7-9AC2-449A1703B3A7}" destId="{EA2DF397-9468-4A8E-80ED-34EA32176602}" srcOrd="0" destOrd="0" presId="urn:microsoft.com/office/officeart/2005/8/layout/hierarchy3"/>
    <dgm:cxn modelId="{54444EB5-A22F-42CE-848C-CC4543C12DA1}" type="presOf" srcId="{E21E11A5-F63E-4391-8E37-3057076935F8}" destId="{F4B2BA79-0F64-4F3E-9478-5329C8B211CF}" srcOrd="0" destOrd="0" presId="urn:microsoft.com/office/officeart/2005/8/layout/hierarchy3"/>
    <dgm:cxn modelId="{4E8D5DD9-8764-445F-A5D7-5D6278B13F26}" srcId="{E21E11A5-F63E-4391-8E37-3057076935F8}" destId="{AA9EBD9B-8282-4B6B-AC7B-AB3F00D9DF96}" srcOrd="1" destOrd="0" parTransId="{EDEBF7FA-F8AA-4313-B018-FC771B56F603}" sibTransId="{A2FCB0EE-5499-4303-A06D-F42C45DE973E}"/>
    <dgm:cxn modelId="{65510A59-887F-42EC-9968-CB6D4506F8FC}" type="presOf" srcId="{AA9EBD9B-8282-4B6B-AC7B-AB3F00D9DF96}" destId="{C10C16DD-82D3-429F-AF0C-723A15A222BA}" srcOrd="0" destOrd="0" presId="urn:microsoft.com/office/officeart/2005/8/layout/hierarchy3"/>
    <dgm:cxn modelId="{AF1A3E68-09CF-4DB1-B381-B8665C97E43F}" srcId="{E21E11A5-F63E-4391-8E37-3057076935F8}" destId="{6E568954-CDEB-478F-B673-21B6D9A6680E}" srcOrd="2" destOrd="0" parTransId="{9BCD223F-22E9-4452-A607-458B90F50B46}" sibTransId="{5035E2E5-4C71-4567-8941-79A536850F23}"/>
    <dgm:cxn modelId="{146AC296-C289-4DE9-A0EF-70044BD037A3}" type="presOf" srcId="{6D4233BA-B193-47EB-9E93-2677EAC79865}" destId="{EA4E9304-465E-4BA2-A71D-CC5D9C0A4A92}" srcOrd="0" destOrd="0" presId="urn:microsoft.com/office/officeart/2005/8/layout/hierarchy3"/>
    <dgm:cxn modelId="{1491B995-0C71-414B-9CCE-436548CD902B}" type="presOf" srcId="{E21E11A5-F63E-4391-8E37-3057076935F8}" destId="{5CA0A443-3596-4D78-B05F-8258E1A7AEC3}" srcOrd="1" destOrd="0" presId="urn:microsoft.com/office/officeart/2005/8/layout/hierarchy3"/>
    <dgm:cxn modelId="{727D7B00-1044-4568-8D0A-768B13CAC224}" type="presOf" srcId="{D3D2DBBC-907D-46E4-8C99-42C7E0345AE8}" destId="{D87CF5C0-3194-4D80-BEF3-FE1243A06B8F}" srcOrd="0" destOrd="0" presId="urn:microsoft.com/office/officeart/2005/8/layout/hierarchy3"/>
    <dgm:cxn modelId="{64FB865E-ED4A-435F-8D8D-BD402A88E086}" type="presOf" srcId="{3D6E0680-B9D9-483C-B5FF-7A4B1673E747}" destId="{E6E577D4-D148-4DAE-B128-89EEFE91C3CF}" srcOrd="0" destOrd="0" presId="urn:microsoft.com/office/officeart/2005/8/layout/hierarchy3"/>
    <dgm:cxn modelId="{3524B4F1-6F74-438C-9288-1481776B1FB8}" type="presOf" srcId="{EDEBF7FA-F8AA-4313-B018-FC771B56F603}" destId="{2E3E71BF-6C1C-40E9-97B8-BD5BF25B7F50}" srcOrd="0" destOrd="0" presId="urn:microsoft.com/office/officeart/2005/8/layout/hierarchy3"/>
    <dgm:cxn modelId="{D70110ED-CD0E-49E8-A592-DAF3BAE7C2EF}" type="presOf" srcId="{6E568954-CDEB-478F-B673-21B6D9A6680E}" destId="{430E8967-95B0-4416-A985-D9EC059F0958}" srcOrd="0" destOrd="0" presId="urn:microsoft.com/office/officeart/2005/8/layout/hierarchy3"/>
    <dgm:cxn modelId="{5CF62FE7-E454-4667-A367-8B6BC98623FD}" type="presOf" srcId="{970C3D25-7DBA-4D9B-9B35-7323E7352B98}" destId="{C23E8776-3B2C-4A97-A7DA-1152DA0F9B26}" srcOrd="0" destOrd="0" presId="urn:microsoft.com/office/officeart/2005/8/layout/hierarchy3"/>
    <dgm:cxn modelId="{25846D46-5E14-4E79-BADB-3DE44E288F99}" srcId="{E21E11A5-F63E-4391-8E37-3057076935F8}" destId="{D3D2DBBC-907D-46E4-8C99-42C7E0345AE8}" srcOrd="3" destOrd="0" parTransId="{3D6E0680-B9D9-483C-B5FF-7A4B1673E747}" sibTransId="{CE638821-927C-4852-9761-E6F5DC6D1B8B}"/>
    <dgm:cxn modelId="{6033C50A-4F6C-427C-AA66-342B499B0D45}" type="presOf" srcId="{9BCD223F-22E9-4452-A607-458B90F50B46}" destId="{646C6CC4-55A5-47F9-AB90-EFC6C8D69484}" srcOrd="0" destOrd="0" presId="urn:microsoft.com/office/officeart/2005/8/layout/hierarchy3"/>
    <dgm:cxn modelId="{DD6C782E-5309-45FB-8853-46DA2E295444}" type="presParOf" srcId="{C23E8776-3B2C-4A97-A7DA-1152DA0F9B26}" destId="{20846827-22C6-45BC-9CF4-F36331F0708C}" srcOrd="0" destOrd="0" presId="urn:microsoft.com/office/officeart/2005/8/layout/hierarchy3"/>
    <dgm:cxn modelId="{10025667-6104-482A-B35D-01A1793797BE}" type="presParOf" srcId="{20846827-22C6-45BC-9CF4-F36331F0708C}" destId="{BCC058D9-2551-42B5-9060-61FCA7329D56}" srcOrd="0" destOrd="0" presId="urn:microsoft.com/office/officeart/2005/8/layout/hierarchy3"/>
    <dgm:cxn modelId="{7F1B77C3-D0AD-49DC-B8E6-1173F648E31E}" type="presParOf" srcId="{BCC058D9-2551-42B5-9060-61FCA7329D56}" destId="{F4B2BA79-0F64-4F3E-9478-5329C8B211CF}" srcOrd="0" destOrd="0" presId="urn:microsoft.com/office/officeart/2005/8/layout/hierarchy3"/>
    <dgm:cxn modelId="{FDAE3683-8C18-4DDA-9DCF-FDB572286BE9}" type="presParOf" srcId="{BCC058D9-2551-42B5-9060-61FCA7329D56}" destId="{5CA0A443-3596-4D78-B05F-8258E1A7AEC3}" srcOrd="1" destOrd="0" presId="urn:microsoft.com/office/officeart/2005/8/layout/hierarchy3"/>
    <dgm:cxn modelId="{246A0616-708C-49C7-824E-096740119589}" type="presParOf" srcId="{20846827-22C6-45BC-9CF4-F36331F0708C}" destId="{C6BF262B-9CCA-4574-980C-8BEAB38EFFE3}" srcOrd="1" destOrd="0" presId="urn:microsoft.com/office/officeart/2005/8/layout/hierarchy3"/>
    <dgm:cxn modelId="{22BA6F3E-0FC2-4E36-98E7-17754F3CA6FA}" type="presParOf" srcId="{C6BF262B-9CCA-4574-980C-8BEAB38EFFE3}" destId="{EA2DF397-9468-4A8E-80ED-34EA32176602}" srcOrd="0" destOrd="0" presId="urn:microsoft.com/office/officeart/2005/8/layout/hierarchy3"/>
    <dgm:cxn modelId="{55DF6378-3893-4328-ACDE-B3A45137A483}" type="presParOf" srcId="{C6BF262B-9CCA-4574-980C-8BEAB38EFFE3}" destId="{EA4E9304-465E-4BA2-A71D-CC5D9C0A4A92}" srcOrd="1" destOrd="0" presId="urn:microsoft.com/office/officeart/2005/8/layout/hierarchy3"/>
    <dgm:cxn modelId="{E7A02292-28B2-49A2-8F72-81139C2CC9A5}" type="presParOf" srcId="{C6BF262B-9CCA-4574-980C-8BEAB38EFFE3}" destId="{2E3E71BF-6C1C-40E9-97B8-BD5BF25B7F50}" srcOrd="2" destOrd="0" presId="urn:microsoft.com/office/officeart/2005/8/layout/hierarchy3"/>
    <dgm:cxn modelId="{8CB168E4-440D-4FC0-B330-138AACAEACF3}" type="presParOf" srcId="{C6BF262B-9CCA-4574-980C-8BEAB38EFFE3}" destId="{C10C16DD-82D3-429F-AF0C-723A15A222BA}" srcOrd="3" destOrd="0" presId="urn:microsoft.com/office/officeart/2005/8/layout/hierarchy3"/>
    <dgm:cxn modelId="{5B06835C-B192-4F62-823E-0971A39EDAD4}" type="presParOf" srcId="{C6BF262B-9CCA-4574-980C-8BEAB38EFFE3}" destId="{646C6CC4-55A5-47F9-AB90-EFC6C8D69484}" srcOrd="4" destOrd="0" presId="urn:microsoft.com/office/officeart/2005/8/layout/hierarchy3"/>
    <dgm:cxn modelId="{3EB9DF10-4DDE-41B0-977F-B1D30BA2BDED}" type="presParOf" srcId="{C6BF262B-9CCA-4574-980C-8BEAB38EFFE3}" destId="{430E8967-95B0-4416-A985-D9EC059F0958}" srcOrd="5" destOrd="0" presId="urn:microsoft.com/office/officeart/2005/8/layout/hierarchy3"/>
    <dgm:cxn modelId="{829E0C58-5657-414A-9EB8-E72263866290}" type="presParOf" srcId="{C6BF262B-9CCA-4574-980C-8BEAB38EFFE3}" destId="{E6E577D4-D148-4DAE-B128-89EEFE91C3CF}" srcOrd="6" destOrd="0" presId="urn:microsoft.com/office/officeart/2005/8/layout/hierarchy3"/>
    <dgm:cxn modelId="{BB8EA64E-04EC-4607-B777-A8F4C14C73CE}" type="presParOf" srcId="{C6BF262B-9CCA-4574-980C-8BEAB38EFFE3}" destId="{D87CF5C0-3194-4D80-BEF3-FE1243A06B8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699EC6-8930-44C7-B887-A3DDBB81EC6F}" type="doc">
      <dgm:prSet loTypeId="urn:microsoft.com/office/officeart/2005/8/layout/arrow6" loCatId="process" qsTypeId="urn:microsoft.com/office/officeart/2005/8/quickstyle/simple1" qsCatId="simple" csTypeId="urn:microsoft.com/office/officeart/2005/8/colors/colorful2" csCatId="colorful" phldr="1"/>
      <dgm:spPr/>
      <dgm:t>
        <a:bodyPr/>
        <a:lstStyle/>
        <a:p>
          <a:endParaRPr lang="pt-BR"/>
        </a:p>
      </dgm:t>
    </dgm:pt>
    <dgm:pt modelId="{F4E7285F-509F-4A3E-986A-864F64CC5987}">
      <dgm:prSet phldrT="[Texto]"/>
      <dgm:spPr/>
      <dgm:t>
        <a:bodyPr/>
        <a:lstStyle/>
        <a:p>
          <a:r>
            <a:rPr lang="pt-BR" dirty="0" smtClean="0"/>
            <a:t>MPT</a:t>
          </a:r>
          <a:endParaRPr lang="pt-BR" dirty="0"/>
        </a:p>
      </dgm:t>
    </dgm:pt>
    <dgm:pt modelId="{30FEF135-CFBF-4A1C-AF6E-D33842A63AF5}" type="parTrans" cxnId="{B6AAE003-C4DD-4980-B726-FC56884E3272}">
      <dgm:prSet/>
      <dgm:spPr/>
      <dgm:t>
        <a:bodyPr/>
        <a:lstStyle/>
        <a:p>
          <a:endParaRPr lang="pt-BR"/>
        </a:p>
      </dgm:t>
    </dgm:pt>
    <dgm:pt modelId="{5DD6DE94-522C-4431-9DA6-88A1D8F826F0}" type="sibTrans" cxnId="{B6AAE003-C4DD-4980-B726-FC56884E3272}">
      <dgm:prSet/>
      <dgm:spPr/>
      <dgm:t>
        <a:bodyPr/>
        <a:lstStyle/>
        <a:p>
          <a:endParaRPr lang="pt-BR"/>
        </a:p>
      </dgm:t>
    </dgm:pt>
    <dgm:pt modelId="{9B4651A7-39A5-45EA-B3B9-8E12E2BD1B3C}">
      <dgm:prSet phldrT="[Texto]"/>
      <dgm:spPr/>
      <dgm:t>
        <a:bodyPr/>
        <a:lstStyle/>
        <a:p>
          <a:r>
            <a:rPr lang="pt-BR" dirty="0" smtClean="0"/>
            <a:t>CONALIS</a:t>
          </a:r>
          <a:endParaRPr lang="pt-BR" dirty="0"/>
        </a:p>
      </dgm:t>
    </dgm:pt>
    <dgm:pt modelId="{68929790-54A4-44C7-BADA-619BCF61B505}" type="parTrans" cxnId="{AE0AB20B-4076-47EF-903C-D894EEC4D76D}">
      <dgm:prSet/>
      <dgm:spPr/>
      <dgm:t>
        <a:bodyPr/>
        <a:lstStyle/>
        <a:p>
          <a:endParaRPr lang="pt-BR"/>
        </a:p>
      </dgm:t>
    </dgm:pt>
    <dgm:pt modelId="{40FF74E4-C70D-4AC2-9800-AB3741031E88}" type="sibTrans" cxnId="{AE0AB20B-4076-47EF-903C-D894EEC4D76D}">
      <dgm:prSet/>
      <dgm:spPr/>
      <dgm:t>
        <a:bodyPr/>
        <a:lstStyle/>
        <a:p>
          <a:endParaRPr lang="pt-BR"/>
        </a:p>
      </dgm:t>
    </dgm:pt>
    <dgm:pt modelId="{DEEBEC20-F417-4F44-A8ED-DC8BC4FC290F}" type="pres">
      <dgm:prSet presAssocID="{B8699EC6-8930-44C7-B887-A3DDBB81EC6F}" presName="compositeShape" presStyleCnt="0">
        <dgm:presLayoutVars>
          <dgm:chMax val="2"/>
          <dgm:dir/>
          <dgm:resizeHandles val="exact"/>
        </dgm:presLayoutVars>
      </dgm:prSet>
      <dgm:spPr/>
      <dgm:t>
        <a:bodyPr/>
        <a:lstStyle/>
        <a:p>
          <a:endParaRPr lang="pt-BR"/>
        </a:p>
      </dgm:t>
    </dgm:pt>
    <dgm:pt modelId="{35FC2DDE-FBCC-44AB-8374-4570E99E7108}" type="pres">
      <dgm:prSet presAssocID="{B8699EC6-8930-44C7-B887-A3DDBB81EC6F}" presName="ribbon" presStyleLbl="node1" presStyleIdx="0" presStyleCnt="1"/>
      <dgm:spPr/>
    </dgm:pt>
    <dgm:pt modelId="{C6CCAFDF-367A-4248-8F31-3A642E975303}" type="pres">
      <dgm:prSet presAssocID="{B8699EC6-8930-44C7-B887-A3DDBB81EC6F}" presName="leftArrowText" presStyleLbl="node1" presStyleIdx="0" presStyleCnt="1">
        <dgm:presLayoutVars>
          <dgm:chMax val="0"/>
          <dgm:bulletEnabled val="1"/>
        </dgm:presLayoutVars>
      </dgm:prSet>
      <dgm:spPr/>
      <dgm:t>
        <a:bodyPr/>
        <a:lstStyle/>
        <a:p>
          <a:endParaRPr lang="pt-BR"/>
        </a:p>
      </dgm:t>
    </dgm:pt>
    <dgm:pt modelId="{DE8435A9-DD03-40DF-828A-8AC707803385}" type="pres">
      <dgm:prSet presAssocID="{B8699EC6-8930-44C7-B887-A3DDBB81EC6F}" presName="rightArrowText" presStyleLbl="node1" presStyleIdx="0" presStyleCnt="1">
        <dgm:presLayoutVars>
          <dgm:chMax val="0"/>
          <dgm:bulletEnabled val="1"/>
        </dgm:presLayoutVars>
      </dgm:prSet>
      <dgm:spPr/>
      <dgm:t>
        <a:bodyPr/>
        <a:lstStyle/>
        <a:p>
          <a:endParaRPr lang="pt-BR"/>
        </a:p>
      </dgm:t>
    </dgm:pt>
  </dgm:ptLst>
  <dgm:cxnLst>
    <dgm:cxn modelId="{B6AAE003-C4DD-4980-B726-FC56884E3272}" srcId="{B8699EC6-8930-44C7-B887-A3DDBB81EC6F}" destId="{F4E7285F-509F-4A3E-986A-864F64CC5987}" srcOrd="0" destOrd="0" parTransId="{30FEF135-CFBF-4A1C-AF6E-D33842A63AF5}" sibTransId="{5DD6DE94-522C-4431-9DA6-88A1D8F826F0}"/>
    <dgm:cxn modelId="{94E96876-3AB4-4464-AEC8-416146D00A81}" type="presOf" srcId="{F4E7285F-509F-4A3E-986A-864F64CC5987}" destId="{C6CCAFDF-367A-4248-8F31-3A642E975303}" srcOrd="0" destOrd="0" presId="urn:microsoft.com/office/officeart/2005/8/layout/arrow6"/>
    <dgm:cxn modelId="{AE0AB20B-4076-47EF-903C-D894EEC4D76D}" srcId="{B8699EC6-8930-44C7-B887-A3DDBB81EC6F}" destId="{9B4651A7-39A5-45EA-B3B9-8E12E2BD1B3C}" srcOrd="1" destOrd="0" parTransId="{68929790-54A4-44C7-BADA-619BCF61B505}" sibTransId="{40FF74E4-C70D-4AC2-9800-AB3741031E88}"/>
    <dgm:cxn modelId="{65203182-B371-44AB-BC09-D3415D9B7BC2}" type="presOf" srcId="{B8699EC6-8930-44C7-B887-A3DDBB81EC6F}" destId="{DEEBEC20-F417-4F44-A8ED-DC8BC4FC290F}" srcOrd="0" destOrd="0" presId="urn:microsoft.com/office/officeart/2005/8/layout/arrow6"/>
    <dgm:cxn modelId="{806E2900-787D-4CFB-8FC7-CD6B23E86BE8}" type="presOf" srcId="{9B4651A7-39A5-45EA-B3B9-8E12E2BD1B3C}" destId="{DE8435A9-DD03-40DF-828A-8AC707803385}" srcOrd="0" destOrd="0" presId="urn:microsoft.com/office/officeart/2005/8/layout/arrow6"/>
    <dgm:cxn modelId="{D3BB6A3E-C237-4D2C-AE3C-47FC672F7818}" type="presParOf" srcId="{DEEBEC20-F417-4F44-A8ED-DC8BC4FC290F}" destId="{35FC2DDE-FBCC-44AB-8374-4570E99E7108}" srcOrd="0" destOrd="0" presId="urn:microsoft.com/office/officeart/2005/8/layout/arrow6"/>
    <dgm:cxn modelId="{CE2A1AA0-C8BD-4098-98E3-23622283546D}" type="presParOf" srcId="{DEEBEC20-F417-4F44-A8ED-DC8BC4FC290F}" destId="{C6CCAFDF-367A-4248-8F31-3A642E975303}" srcOrd="1" destOrd="0" presId="urn:microsoft.com/office/officeart/2005/8/layout/arrow6"/>
    <dgm:cxn modelId="{FF69969B-0E78-41AC-8478-9CF0EDC92F37}" type="presParOf" srcId="{DEEBEC20-F417-4F44-A8ED-DC8BC4FC290F}" destId="{DE8435A9-DD03-40DF-828A-8AC707803385}"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0C3D25-7DBA-4D9B-9B35-7323E7352B98}" type="doc">
      <dgm:prSet loTypeId="urn:microsoft.com/office/officeart/2005/8/layout/hierarchy3" loCatId="list" qsTypeId="urn:microsoft.com/office/officeart/2005/8/quickstyle/simple5" qsCatId="simple" csTypeId="urn:microsoft.com/office/officeart/2005/8/colors/colorful1#8" csCatId="colorful" phldr="1"/>
      <dgm:spPr/>
      <dgm:t>
        <a:bodyPr/>
        <a:lstStyle/>
        <a:p>
          <a:endParaRPr lang="pt-BR"/>
        </a:p>
      </dgm:t>
    </dgm:pt>
    <dgm:pt modelId="{6D4233BA-B193-47EB-9E93-2677EAC79865}">
      <dgm:prSet phldrT="[Texto]" custT="1"/>
      <dgm:spPr>
        <a:solidFill>
          <a:schemeClr val="bg1">
            <a:lumMod val="95000"/>
            <a:alpha val="90000"/>
          </a:schemeClr>
        </a:solidFill>
      </dgm:spPr>
      <dgm:t>
        <a:bodyPr/>
        <a:lstStyle/>
        <a:p>
          <a:pPr algn="l"/>
          <a:r>
            <a:rPr lang="pt-BR" sz="2400" b="0" dirty="0" smtClean="0">
              <a:latin typeface="+mn-lt"/>
            </a:rPr>
            <a:t>JORNADA 12X36 *</a:t>
          </a:r>
          <a:r>
            <a:rPr lang="pt-BR" sz="2000" b="0" dirty="0" smtClean="0">
              <a:latin typeface="+mn-lt"/>
            </a:rPr>
            <a:t>SETOR DE SAÚDE</a:t>
          </a:r>
          <a:endParaRPr lang="pt-BR" sz="2000" b="0" dirty="0">
            <a:latin typeface="+mn-lt"/>
          </a:endParaRPr>
        </a:p>
      </dgm:t>
    </dgm:pt>
    <dgm:pt modelId="{F933A0F6-6971-43E7-9AC2-449A1703B3A7}" type="parTrans" cxnId="{F9C73796-C5C4-43F1-A89F-2BBAA3F3B614}">
      <dgm:prSet/>
      <dgm:spPr/>
      <dgm:t>
        <a:bodyPr/>
        <a:lstStyle/>
        <a:p>
          <a:endParaRPr lang="pt-BR" sz="2400" b="1">
            <a:solidFill>
              <a:schemeClr val="tx1"/>
            </a:solidFill>
            <a:latin typeface="+mn-lt"/>
          </a:endParaRPr>
        </a:p>
      </dgm:t>
    </dgm:pt>
    <dgm:pt modelId="{CA317D16-6AC4-4AB7-BF08-74A47AC59328}" type="sibTrans" cxnId="{F9C73796-C5C4-43F1-A89F-2BBAA3F3B614}">
      <dgm:prSet/>
      <dgm:spPr/>
      <dgm:t>
        <a:bodyPr/>
        <a:lstStyle/>
        <a:p>
          <a:endParaRPr lang="pt-BR" sz="2400" b="1">
            <a:solidFill>
              <a:schemeClr val="tx1"/>
            </a:solidFill>
            <a:latin typeface="+mn-lt"/>
          </a:endParaRPr>
        </a:p>
      </dgm:t>
    </dgm:pt>
    <dgm:pt modelId="{6E568954-CDEB-478F-B673-21B6D9A6680E}">
      <dgm:prSet phldrT="[Texto]" custT="1"/>
      <dgm:spPr>
        <a:solidFill>
          <a:schemeClr val="bg1">
            <a:lumMod val="95000"/>
            <a:alpha val="90000"/>
          </a:schemeClr>
        </a:solidFill>
      </dgm:spPr>
      <dgm:t>
        <a:bodyPr/>
        <a:lstStyle/>
        <a:p>
          <a:pPr algn="just"/>
          <a:r>
            <a:rPr lang="pt-BR" sz="2400" b="0" u="none" dirty="0" smtClean="0">
              <a:latin typeface="+mn-lt"/>
            </a:rPr>
            <a:t>EMPREGADA GESTANTE</a:t>
          </a:r>
          <a:endParaRPr lang="pt-BR" sz="2400" b="0" dirty="0">
            <a:latin typeface="+mn-lt"/>
          </a:endParaRPr>
        </a:p>
      </dgm:t>
    </dgm:pt>
    <dgm:pt modelId="{9BCD223F-22E9-4452-A607-458B90F50B46}" type="parTrans" cxnId="{AF1A3E68-09CF-4DB1-B381-B8665C97E43F}">
      <dgm:prSet/>
      <dgm:spPr/>
      <dgm:t>
        <a:bodyPr/>
        <a:lstStyle/>
        <a:p>
          <a:endParaRPr lang="pt-BR" sz="2400" b="1">
            <a:solidFill>
              <a:schemeClr val="tx1"/>
            </a:solidFill>
            <a:latin typeface="+mn-lt"/>
          </a:endParaRPr>
        </a:p>
      </dgm:t>
    </dgm:pt>
    <dgm:pt modelId="{5035E2E5-4C71-4567-8941-79A536850F23}" type="sibTrans" cxnId="{AF1A3E68-09CF-4DB1-B381-B8665C97E43F}">
      <dgm:prSet/>
      <dgm:spPr/>
      <dgm:t>
        <a:bodyPr/>
        <a:lstStyle/>
        <a:p>
          <a:endParaRPr lang="pt-BR" sz="2400" b="1">
            <a:solidFill>
              <a:schemeClr val="tx1"/>
            </a:solidFill>
            <a:latin typeface="+mn-lt"/>
          </a:endParaRPr>
        </a:p>
      </dgm:t>
    </dgm:pt>
    <dgm:pt modelId="{AA9EBD9B-8282-4B6B-AC7B-AB3F00D9DF96}">
      <dgm:prSet phldrT="[Texto]" custT="1"/>
      <dgm:spPr>
        <a:solidFill>
          <a:schemeClr val="bg1">
            <a:lumMod val="95000"/>
            <a:alpha val="90000"/>
          </a:schemeClr>
        </a:solidFill>
      </dgm:spPr>
      <dgm:t>
        <a:bodyPr/>
        <a:lstStyle/>
        <a:p>
          <a:pPr algn="just"/>
          <a:r>
            <a:rPr lang="pt-BR" sz="2400" b="0" u="none" dirty="0" smtClean="0">
              <a:latin typeface="+mn-lt"/>
            </a:rPr>
            <a:t>DANO EXTRAPATRIMONIAL</a:t>
          </a:r>
          <a:endParaRPr lang="pt-BR" sz="2400" b="0" dirty="0">
            <a:latin typeface="+mn-lt"/>
          </a:endParaRPr>
        </a:p>
      </dgm:t>
    </dgm:pt>
    <dgm:pt modelId="{EDEBF7FA-F8AA-4313-B018-FC771B56F603}" type="parTrans" cxnId="{4E8D5DD9-8764-445F-A5D7-5D6278B13F26}">
      <dgm:prSet/>
      <dgm:spPr/>
      <dgm:t>
        <a:bodyPr/>
        <a:lstStyle/>
        <a:p>
          <a:endParaRPr lang="pt-BR" sz="2400" b="1">
            <a:solidFill>
              <a:schemeClr val="tx1"/>
            </a:solidFill>
            <a:latin typeface="+mn-lt"/>
          </a:endParaRPr>
        </a:p>
      </dgm:t>
    </dgm:pt>
    <dgm:pt modelId="{A2FCB0EE-5499-4303-A06D-F42C45DE973E}" type="sibTrans" cxnId="{4E8D5DD9-8764-445F-A5D7-5D6278B13F26}">
      <dgm:prSet/>
      <dgm:spPr/>
      <dgm:t>
        <a:bodyPr/>
        <a:lstStyle/>
        <a:p>
          <a:endParaRPr lang="pt-BR" sz="2400" b="1">
            <a:solidFill>
              <a:schemeClr val="tx1"/>
            </a:solidFill>
            <a:latin typeface="+mn-lt"/>
          </a:endParaRPr>
        </a:p>
      </dgm:t>
    </dgm:pt>
    <dgm:pt modelId="{D3D2DBBC-907D-46E4-8C99-42C7E0345AE8}">
      <dgm:prSet phldrT="[Texto]" custT="1"/>
      <dgm:spPr>
        <a:solidFill>
          <a:schemeClr val="bg1">
            <a:lumMod val="95000"/>
            <a:alpha val="90000"/>
          </a:schemeClr>
        </a:solidFill>
      </dgm:spPr>
      <dgm:t>
        <a:bodyPr/>
        <a:lstStyle/>
        <a:p>
          <a:pPr algn="just"/>
          <a:r>
            <a:rPr lang="pt-BR" sz="2400" b="0" u="none" dirty="0" smtClean="0">
              <a:latin typeface="+mn-lt"/>
            </a:rPr>
            <a:t>TRABALHADOR AUTÔNOMO</a:t>
          </a:r>
          <a:endParaRPr lang="pt-BR" sz="2400" b="0" dirty="0">
            <a:latin typeface="+mn-lt"/>
          </a:endParaRPr>
        </a:p>
      </dgm:t>
    </dgm:pt>
    <dgm:pt modelId="{3D6E0680-B9D9-483C-B5FF-7A4B1673E747}" type="parTrans" cxnId="{25846D46-5E14-4E79-BADB-3DE44E288F99}">
      <dgm:prSet/>
      <dgm:spPr/>
      <dgm:t>
        <a:bodyPr/>
        <a:lstStyle/>
        <a:p>
          <a:endParaRPr lang="pt-BR" sz="2400" b="1">
            <a:solidFill>
              <a:schemeClr val="tx1"/>
            </a:solidFill>
            <a:latin typeface="+mn-lt"/>
          </a:endParaRPr>
        </a:p>
      </dgm:t>
    </dgm:pt>
    <dgm:pt modelId="{CE638821-927C-4852-9761-E6F5DC6D1B8B}" type="sibTrans" cxnId="{25846D46-5E14-4E79-BADB-3DE44E288F99}">
      <dgm:prSet/>
      <dgm:spPr/>
      <dgm:t>
        <a:bodyPr/>
        <a:lstStyle/>
        <a:p>
          <a:endParaRPr lang="pt-BR" sz="2400" b="1">
            <a:solidFill>
              <a:schemeClr val="tx1"/>
            </a:solidFill>
            <a:latin typeface="+mn-lt"/>
          </a:endParaRPr>
        </a:p>
      </dgm:t>
    </dgm:pt>
    <dgm:pt modelId="{E21E11A5-F63E-4391-8E37-3057076935F8}">
      <dgm:prSet phldrT="[Texto]" custT="1"/>
      <dgm:spPr>
        <a:solidFill>
          <a:srgbClr val="00B050"/>
        </a:solidFill>
      </dgm:spPr>
      <dgm:t>
        <a:bodyPr/>
        <a:lstStyle/>
        <a:p>
          <a:r>
            <a:rPr lang="pt-BR" sz="4000" b="1" dirty="0" smtClean="0">
              <a:latin typeface="+mn-lt"/>
            </a:rPr>
            <a:t>MP 808/2017</a:t>
          </a:r>
          <a:endParaRPr lang="pt-BR" sz="4000" b="1" dirty="0">
            <a:latin typeface="+mn-lt"/>
          </a:endParaRPr>
        </a:p>
      </dgm:t>
    </dgm:pt>
    <dgm:pt modelId="{1E2B3032-B83E-495C-AC74-C7B39C22D08C}" type="sibTrans" cxnId="{687BB2E6-95F3-4C68-A2C7-0946CB1462C9}">
      <dgm:prSet/>
      <dgm:spPr/>
      <dgm:t>
        <a:bodyPr/>
        <a:lstStyle/>
        <a:p>
          <a:endParaRPr lang="pt-BR" sz="2400" b="1">
            <a:solidFill>
              <a:schemeClr val="tx1"/>
            </a:solidFill>
            <a:latin typeface="+mn-lt"/>
          </a:endParaRPr>
        </a:p>
      </dgm:t>
    </dgm:pt>
    <dgm:pt modelId="{B150B9A4-A663-4084-8EBD-AF5192B391FE}" type="parTrans" cxnId="{687BB2E6-95F3-4C68-A2C7-0946CB1462C9}">
      <dgm:prSet/>
      <dgm:spPr/>
      <dgm:t>
        <a:bodyPr/>
        <a:lstStyle/>
        <a:p>
          <a:endParaRPr lang="pt-BR" sz="2400" b="1">
            <a:solidFill>
              <a:schemeClr val="tx1"/>
            </a:solidFill>
            <a:latin typeface="+mn-lt"/>
          </a:endParaRPr>
        </a:p>
      </dgm:t>
    </dgm:pt>
    <dgm:pt modelId="{CC77D332-6DC8-4A3F-987B-A50739ABA025}">
      <dgm:prSet phldrT="[Texto]" custT="1"/>
      <dgm:spPr>
        <a:solidFill>
          <a:schemeClr val="bg1">
            <a:lumMod val="95000"/>
            <a:alpha val="90000"/>
          </a:schemeClr>
        </a:solidFill>
      </dgm:spPr>
      <dgm:t>
        <a:bodyPr/>
        <a:lstStyle/>
        <a:p>
          <a:pPr algn="l"/>
          <a:r>
            <a:rPr lang="pt-BR" sz="2400" b="0" u="none" dirty="0" smtClean="0">
              <a:latin typeface="+mn-lt"/>
            </a:rPr>
            <a:t>TRABALHO INTERMITENTE *</a:t>
          </a:r>
          <a:r>
            <a:rPr lang="pt-BR" sz="1800" b="0" u="none" dirty="0" smtClean="0">
              <a:latin typeface="+mn-lt"/>
            </a:rPr>
            <a:t>RECOLHIMENTO COMPLEMENTAR</a:t>
          </a:r>
          <a:endParaRPr lang="pt-BR" sz="1800" b="0" dirty="0">
            <a:latin typeface="+mn-lt"/>
          </a:endParaRPr>
        </a:p>
      </dgm:t>
    </dgm:pt>
    <dgm:pt modelId="{D99E7A4C-13ED-4C12-8C22-A7A1FF84F98B}" type="parTrans" cxnId="{E56FD7B6-1DE3-4CF7-AFA3-440E9BD4CFD7}">
      <dgm:prSet/>
      <dgm:spPr/>
      <dgm:t>
        <a:bodyPr/>
        <a:lstStyle/>
        <a:p>
          <a:endParaRPr lang="pt-BR"/>
        </a:p>
      </dgm:t>
    </dgm:pt>
    <dgm:pt modelId="{A2665F97-B871-47A8-B7B1-F2F5C48C3D33}" type="sibTrans" cxnId="{E56FD7B6-1DE3-4CF7-AFA3-440E9BD4CFD7}">
      <dgm:prSet/>
      <dgm:spPr/>
      <dgm:t>
        <a:bodyPr/>
        <a:lstStyle/>
        <a:p>
          <a:endParaRPr lang="pt-BR"/>
        </a:p>
      </dgm:t>
    </dgm:pt>
    <dgm:pt modelId="{80F3CE7F-9334-41B5-86AF-A720B93470B6}">
      <dgm:prSet phldrT="[Texto]" custT="1"/>
      <dgm:spPr>
        <a:solidFill>
          <a:schemeClr val="bg1">
            <a:lumMod val="95000"/>
            <a:alpha val="90000"/>
          </a:schemeClr>
        </a:solidFill>
      </dgm:spPr>
      <dgm:t>
        <a:bodyPr/>
        <a:lstStyle/>
        <a:p>
          <a:pPr algn="l"/>
          <a:r>
            <a:rPr lang="pt-BR" sz="2400" b="0" u="none" dirty="0" smtClean="0">
              <a:latin typeface="+mn-lt"/>
            </a:rPr>
            <a:t>VERBAS QUE INTEGRAM O SALÁRIO *</a:t>
          </a:r>
          <a:r>
            <a:rPr lang="pt-BR" sz="2000" b="0" u="none" dirty="0" smtClean="0">
              <a:latin typeface="+mn-lt"/>
            </a:rPr>
            <a:t>GORJETA</a:t>
          </a:r>
          <a:endParaRPr lang="pt-BR" sz="2000" b="0" dirty="0">
            <a:latin typeface="+mn-lt"/>
          </a:endParaRPr>
        </a:p>
      </dgm:t>
    </dgm:pt>
    <dgm:pt modelId="{0601C18A-A799-43D4-AFCC-D99689FD7FB4}" type="parTrans" cxnId="{4D6F341B-BB75-4EA5-A268-5A9DA25645BA}">
      <dgm:prSet/>
      <dgm:spPr/>
      <dgm:t>
        <a:bodyPr/>
        <a:lstStyle/>
        <a:p>
          <a:endParaRPr lang="pt-BR"/>
        </a:p>
      </dgm:t>
    </dgm:pt>
    <dgm:pt modelId="{42A11770-4909-495F-9671-B9480975E9BD}" type="sibTrans" cxnId="{4D6F341B-BB75-4EA5-A268-5A9DA25645BA}">
      <dgm:prSet/>
      <dgm:spPr/>
      <dgm:t>
        <a:bodyPr/>
        <a:lstStyle/>
        <a:p>
          <a:endParaRPr lang="pt-BR"/>
        </a:p>
      </dgm:t>
    </dgm:pt>
    <dgm:pt modelId="{FD79A6BB-DC4B-48D2-8E0D-E85025224969}">
      <dgm:prSet phldrT="[Texto]" custT="1"/>
      <dgm:spPr>
        <a:solidFill>
          <a:schemeClr val="bg1">
            <a:lumMod val="95000"/>
            <a:alpha val="90000"/>
          </a:schemeClr>
        </a:solidFill>
      </dgm:spPr>
      <dgm:t>
        <a:bodyPr/>
        <a:lstStyle/>
        <a:p>
          <a:pPr algn="l"/>
          <a:r>
            <a:rPr lang="pt-BR" sz="2300" b="0" u="none" dirty="0" smtClean="0">
              <a:latin typeface="+mn-lt"/>
            </a:rPr>
            <a:t>COMISSÃO DE REPRESENTANTES DOS EMPREGADOS</a:t>
          </a:r>
          <a:endParaRPr lang="pt-BR" sz="2300" b="0" dirty="0">
            <a:latin typeface="+mn-lt"/>
          </a:endParaRPr>
        </a:p>
      </dgm:t>
    </dgm:pt>
    <dgm:pt modelId="{A60F9068-A8BD-476D-9B99-DD955AB892FD}" type="parTrans" cxnId="{EB675711-343A-4E88-BD82-260D3C2869C7}">
      <dgm:prSet/>
      <dgm:spPr/>
      <dgm:t>
        <a:bodyPr/>
        <a:lstStyle/>
        <a:p>
          <a:endParaRPr lang="pt-BR"/>
        </a:p>
      </dgm:t>
    </dgm:pt>
    <dgm:pt modelId="{D5D9B37D-A716-457E-A0DE-2824F2768DF5}" type="sibTrans" cxnId="{EB675711-343A-4E88-BD82-260D3C2869C7}">
      <dgm:prSet/>
      <dgm:spPr/>
      <dgm:t>
        <a:bodyPr/>
        <a:lstStyle/>
        <a:p>
          <a:endParaRPr lang="pt-BR"/>
        </a:p>
      </dgm:t>
    </dgm:pt>
    <dgm:pt modelId="{C947BF60-3A07-4D0C-B35E-A72B8424E271}">
      <dgm:prSet phldrT="[Texto]" custT="1"/>
      <dgm:spPr>
        <a:solidFill>
          <a:schemeClr val="bg1">
            <a:lumMod val="95000"/>
            <a:alpha val="90000"/>
          </a:schemeClr>
        </a:solidFill>
      </dgm:spPr>
      <dgm:t>
        <a:bodyPr/>
        <a:lstStyle/>
        <a:p>
          <a:pPr algn="l"/>
          <a:r>
            <a:rPr lang="pt-BR" sz="2300" b="0" u="none" dirty="0" smtClean="0">
              <a:latin typeface="+mn-lt"/>
            </a:rPr>
            <a:t>NEGOCIADO SOBRE O LEGISLADO *</a:t>
          </a:r>
          <a:r>
            <a:rPr lang="pt-BR" sz="2000" b="0" u="none" dirty="0" smtClean="0">
              <a:latin typeface="+mn-lt"/>
            </a:rPr>
            <a:t>INSALUBRIDADE</a:t>
          </a:r>
          <a:endParaRPr lang="pt-BR" sz="2000" b="0" dirty="0">
            <a:latin typeface="+mn-lt"/>
          </a:endParaRPr>
        </a:p>
      </dgm:t>
    </dgm:pt>
    <dgm:pt modelId="{64CCD61E-F4D8-4547-8C55-E9C13467C853}" type="parTrans" cxnId="{69373E0A-438B-4824-8BF2-EDF6D834594C}">
      <dgm:prSet/>
      <dgm:spPr/>
      <dgm:t>
        <a:bodyPr/>
        <a:lstStyle/>
        <a:p>
          <a:endParaRPr lang="pt-BR"/>
        </a:p>
      </dgm:t>
    </dgm:pt>
    <dgm:pt modelId="{63F7A052-2AF1-492B-AB16-8E363EA1A0CE}" type="sibTrans" cxnId="{69373E0A-438B-4824-8BF2-EDF6D834594C}">
      <dgm:prSet/>
      <dgm:spPr/>
      <dgm:t>
        <a:bodyPr/>
        <a:lstStyle/>
        <a:p>
          <a:endParaRPr lang="pt-BR"/>
        </a:p>
      </dgm:t>
    </dgm:pt>
    <dgm:pt modelId="{C23E8776-3B2C-4A97-A7DA-1152DA0F9B26}" type="pres">
      <dgm:prSet presAssocID="{970C3D25-7DBA-4D9B-9B35-7323E7352B98}" presName="diagram" presStyleCnt="0">
        <dgm:presLayoutVars>
          <dgm:chPref val="1"/>
          <dgm:dir/>
          <dgm:animOne val="branch"/>
          <dgm:animLvl val="lvl"/>
          <dgm:resizeHandles/>
        </dgm:presLayoutVars>
      </dgm:prSet>
      <dgm:spPr/>
      <dgm:t>
        <a:bodyPr/>
        <a:lstStyle/>
        <a:p>
          <a:endParaRPr lang="pt-BR"/>
        </a:p>
      </dgm:t>
    </dgm:pt>
    <dgm:pt modelId="{20846827-22C6-45BC-9CF4-F36331F0708C}" type="pres">
      <dgm:prSet presAssocID="{E21E11A5-F63E-4391-8E37-3057076935F8}" presName="root" presStyleCnt="0"/>
      <dgm:spPr/>
    </dgm:pt>
    <dgm:pt modelId="{BCC058D9-2551-42B5-9060-61FCA7329D56}" type="pres">
      <dgm:prSet presAssocID="{E21E11A5-F63E-4391-8E37-3057076935F8}" presName="rootComposite" presStyleCnt="0"/>
      <dgm:spPr/>
    </dgm:pt>
    <dgm:pt modelId="{F4B2BA79-0F64-4F3E-9478-5329C8B211CF}" type="pres">
      <dgm:prSet presAssocID="{E21E11A5-F63E-4391-8E37-3057076935F8}" presName="rootText" presStyleLbl="node1" presStyleIdx="0" presStyleCnt="1" custScaleX="298731"/>
      <dgm:spPr/>
      <dgm:t>
        <a:bodyPr/>
        <a:lstStyle/>
        <a:p>
          <a:endParaRPr lang="pt-BR"/>
        </a:p>
      </dgm:t>
    </dgm:pt>
    <dgm:pt modelId="{5CA0A443-3596-4D78-B05F-8258E1A7AEC3}" type="pres">
      <dgm:prSet presAssocID="{E21E11A5-F63E-4391-8E37-3057076935F8}" presName="rootConnector" presStyleLbl="node1" presStyleIdx="0" presStyleCnt="1"/>
      <dgm:spPr/>
      <dgm:t>
        <a:bodyPr/>
        <a:lstStyle/>
        <a:p>
          <a:endParaRPr lang="pt-BR"/>
        </a:p>
      </dgm:t>
    </dgm:pt>
    <dgm:pt modelId="{C6BF262B-9CCA-4574-980C-8BEAB38EFFE3}" type="pres">
      <dgm:prSet presAssocID="{E21E11A5-F63E-4391-8E37-3057076935F8}" presName="childShape" presStyleCnt="0"/>
      <dgm:spPr/>
    </dgm:pt>
    <dgm:pt modelId="{EA2DF397-9468-4A8E-80ED-34EA32176602}" type="pres">
      <dgm:prSet presAssocID="{F933A0F6-6971-43E7-9AC2-449A1703B3A7}" presName="Name13" presStyleLbl="parChTrans1D2" presStyleIdx="0" presStyleCnt="8"/>
      <dgm:spPr/>
      <dgm:t>
        <a:bodyPr/>
        <a:lstStyle/>
        <a:p>
          <a:endParaRPr lang="pt-BR"/>
        </a:p>
      </dgm:t>
    </dgm:pt>
    <dgm:pt modelId="{EA4E9304-465E-4BA2-A71D-CC5D9C0A4A92}" type="pres">
      <dgm:prSet presAssocID="{6D4233BA-B193-47EB-9E93-2677EAC79865}" presName="childText" presStyleLbl="bgAcc1" presStyleIdx="0" presStyleCnt="8" custScaleX="724255" custScaleY="69704">
        <dgm:presLayoutVars>
          <dgm:bulletEnabled val="1"/>
        </dgm:presLayoutVars>
      </dgm:prSet>
      <dgm:spPr/>
      <dgm:t>
        <a:bodyPr/>
        <a:lstStyle/>
        <a:p>
          <a:endParaRPr lang="pt-BR"/>
        </a:p>
      </dgm:t>
    </dgm:pt>
    <dgm:pt modelId="{2E3E71BF-6C1C-40E9-97B8-BD5BF25B7F50}" type="pres">
      <dgm:prSet presAssocID="{EDEBF7FA-F8AA-4313-B018-FC771B56F603}" presName="Name13" presStyleLbl="parChTrans1D2" presStyleIdx="1" presStyleCnt="8"/>
      <dgm:spPr/>
      <dgm:t>
        <a:bodyPr/>
        <a:lstStyle/>
        <a:p>
          <a:endParaRPr lang="pt-BR"/>
        </a:p>
      </dgm:t>
    </dgm:pt>
    <dgm:pt modelId="{C10C16DD-82D3-429F-AF0C-723A15A222BA}" type="pres">
      <dgm:prSet presAssocID="{AA9EBD9B-8282-4B6B-AC7B-AB3F00D9DF96}" presName="childText" presStyleLbl="bgAcc1" presStyleIdx="1" presStyleCnt="8" custScaleX="725739" custScaleY="81030">
        <dgm:presLayoutVars>
          <dgm:bulletEnabled val="1"/>
        </dgm:presLayoutVars>
      </dgm:prSet>
      <dgm:spPr/>
      <dgm:t>
        <a:bodyPr/>
        <a:lstStyle/>
        <a:p>
          <a:endParaRPr lang="pt-BR"/>
        </a:p>
      </dgm:t>
    </dgm:pt>
    <dgm:pt modelId="{646C6CC4-55A5-47F9-AB90-EFC6C8D69484}" type="pres">
      <dgm:prSet presAssocID="{9BCD223F-22E9-4452-A607-458B90F50B46}" presName="Name13" presStyleLbl="parChTrans1D2" presStyleIdx="2" presStyleCnt="8"/>
      <dgm:spPr/>
      <dgm:t>
        <a:bodyPr/>
        <a:lstStyle/>
        <a:p>
          <a:endParaRPr lang="pt-BR"/>
        </a:p>
      </dgm:t>
    </dgm:pt>
    <dgm:pt modelId="{430E8967-95B0-4416-A985-D9EC059F0958}" type="pres">
      <dgm:prSet presAssocID="{6E568954-CDEB-478F-B673-21B6D9A6680E}" presName="childText" presStyleLbl="bgAcc1" presStyleIdx="2" presStyleCnt="8" custScaleX="726804" custScaleY="75891">
        <dgm:presLayoutVars>
          <dgm:bulletEnabled val="1"/>
        </dgm:presLayoutVars>
      </dgm:prSet>
      <dgm:spPr/>
      <dgm:t>
        <a:bodyPr/>
        <a:lstStyle/>
        <a:p>
          <a:endParaRPr lang="pt-BR"/>
        </a:p>
      </dgm:t>
    </dgm:pt>
    <dgm:pt modelId="{E6E577D4-D148-4DAE-B128-89EEFE91C3CF}" type="pres">
      <dgm:prSet presAssocID="{3D6E0680-B9D9-483C-B5FF-7A4B1673E747}" presName="Name13" presStyleLbl="parChTrans1D2" presStyleIdx="3" presStyleCnt="8"/>
      <dgm:spPr/>
      <dgm:t>
        <a:bodyPr/>
        <a:lstStyle/>
        <a:p>
          <a:endParaRPr lang="pt-BR"/>
        </a:p>
      </dgm:t>
    </dgm:pt>
    <dgm:pt modelId="{D87CF5C0-3194-4D80-BEF3-FE1243A06B8F}" type="pres">
      <dgm:prSet presAssocID="{D3D2DBBC-907D-46E4-8C99-42C7E0345AE8}" presName="childText" presStyleLbl="bgAcc1" presStyleIdx="3" presStyleCnt="8" custScaleX="726805" custScaleY="67434" custLinFactNeighborX="2173" custLinFactNeighborY="1472">
        <dgm:presLayoutVars>
          <dgm:bulletEnabled val="1"/>
        </dgm:presLayoutVars>
      </dgm:prSet>
      <dgm:spPr/>
      <dgm:t>
        <a:bodyPr/>
        <a:lstStyle/>
        <a:p>
          <a:endParaRPr lang="pt-BR"/>
        </a:p>
      </dgm:t>
    </dgm:pt>
    <dgm:pt modelId="{E2FA901A-A6D9-4B1C-97E4-199C762B436E}" type="pres">
      <dgm:prSet presAssocID="{D99E7A4C-13ED-4C12-8C22-A7A1FF84F98B}" presName="Name13" presStyleLbl="parChTrans1D2" presStyleIdx="4" presStyleCnt="8"/>
      <dgm:spPr/>
      <dgm:t>
        <a:bodyPr/>
        <a:lstStyle/>
        <a:p>
          <a:endParaRPr lang="pt-BR"/>
        </a:p>
      </dgm:t>
    </dgm:pt>
    <dgm:pt modelId="{61B2753B-8484-4819-A0FA-528B671E0E2D}" type="pres">
      <dgm:prSet presAssocID="{CC77D332-6DC8-4A3F-987B-A50739ABA025}" presName="childText" presStyleLbl="bgAcc1" presStyleIdx="4" presStyleCnt="8" custScaleX="721393" custScaleY="67434" custLinFactNeighborX="3448" custLinFactNeighborY="-2607">
        <dgm:presLayoutVars>
          <dgm:bulletEnabled val="1"/>
        </dgm:presLayoutVars>
      </dgm:prSet>
      <dgm:spPr/>
      <dgm:t>
        <a:bodyPr/>
        <a:lstStyle/>
        <a:p>
          <a:endParaRPr lang="pt-BR"/>
        </a:p>
      </dgm:t>
    </dgm:pt>
    <dgm:pt modelId="{FA177B85-5BAF-456D-AA33-CDEF3A3B68CB}" type="pres">
      <dgm:prSet presAssocID="{0601C18A-A799-43D4-AFCC-D99689FD7FB4}" presName="Name13" presStyleLbl="parChTrans1D2" presStyleIdx="5" presStyleCnt="8"/>
      <dgm:spPr/>
      <dgm:t>
        <a:bodyPr/>
        <a:lstStyle/>
        <a:p>
          <a:endParaRPr lang="pt-BR"/>
        </a:p>
      </dgm:t>
    </dgm:pt>
    <dgm:pt modelId="{00610667-15F0-4498-99C9-D8998F1ED56F}" type="pres">
      <dgm:prSet presAssocID="{80F3CE7F-9334-41B5-86AF-A720B93470B6}" presName="childText" presStyleLbl="bgAcc1" presStyleIdx="5" presStyleCnt="8" custScaleX="722261" custScaleY="67434" custLinFactNeighborX="2173" custLinFactNeighborY="1472">
        <dgm:presLayoutVars>
          <dgm:bulletEnabled val="1"/>
        </dgm:presLayoutVars>
      </dgm:prSet>
      <dgm:spPr/>
      <dgm:t>
        <a:bodyPr/>
        <a:lstStyle/>
        <a:p>
          <a:endParaRPr lang="pt-BR"/>
        </a:p>
      </dgm:t>
    </dgm:pt>
    <dgm:pt modelId="{EE856B44-D195-41A9-A96E-4A2AAF7A2513}" type="pres">
      <dgm:prSet presAssocID="{A60F9068-A8BD-476D-9B99-DD955AB892FD}" presName="Name13" presStyleLbl="parChTrans1D2" presStyleIdx="6" presStyleCnt="8"/>
      <dgm:spPr/>
      <dgm:t>
        <a:bodyPr/>
        <a:lstStyle/>
        <a:p>
          <a:endParaRPr lang="pt-BR"/>
        </a:p>
      </dgm:t>
    </dgm:pt>
    <dgm:pt modelId="{43CDED62-AACF-422B-9E4A-18864E8B6158}" type="pres">
      <dgm:prSet presAssocID="{FD79A6BB-DC4B-48D2-8E0D-E85025224969}" presName="childText" presStyleLbl="bgAcc1" presStyleIdx="6" presStyleCnt="8" custScaleX="723943" custScaleY="67434" custLinFactNeighborX="2173" custLinFactNeighborY="1472">
        <dgm:presLayoutVars>
          <dgm:bulletEnabled val="1"/>
        </dgm:presLayoutVars>
      </dgm:prSet>
      <dgm:spPr/>
      <dgm:t>
        <a:bodyPr/>
        <a:lstStyle/>
        <a:p>
          <a:endParaRPr lang="pt-BR"/>
        </a:p>
      </dgm:t>
    </dgm:pt>
    <dgm:pt modelId="{1C42245C-178D-41E1-88F7-254A94249154}" type="pres">
      <dgm:prSet presAssocID="{64CCD61E-F4D8-4547-8C55-E9C13467C853}" presName="Name13" presStyleLbl="parChTrans1D2" presStyleIdx="7" presStyleCnt="8"/>
      <dgm:spPr/>
      <dgm:t>
        <a:bodyPr/>
        <a:lstStyle/>
        <a:p>
          <a:endParaRPr lang="pt-BR"/>
        </a:p>
      </dgm:t>
    </dgm:pt>
    <dgm:pt modelId="{8F788D00-0BCC-4068-A17E-C9491B0D5EBA}" type="pres">
      <dgm:prSet presAssocID="{C947BF60-3A07-4D0C-B35E-A72B8424E271}" presName="childText" presStyleLbl="bgAcc1" presStyleIdx="7" presStyleCnt="8" custScaleX="721449" custScaleY="67434" custLinFactNeighborX="2173" custLinFactNeighborY="1472">
        <dgm:presLayoutVars>
          <dgm:bulletEnabled val="1"/>
        </dgm:presLayoutVars>
      </dgm:prSet>
      <dgm:spPr/>
      <dgm:t>
        <a:bodyPr/>
        <a:lstStyle/>
        <a:p>
          <a:endParaRPr lang="pt-BR"/>
        </a:p>
      </dgm:t>
    </dgm:pt>
  </dgm:ptLst>
  <dgm:cxnLst>
    <dgm:cxn modelId="{F4BC46A9-91BC-4B23-A3A9-EAB2AB22BF43}" type="presOf" srcId="{E21E11A5-F63E-4391-8E37-3057076935F8}" destId="{F4B2BA79-0F64-4F3E-9478-5329C8B211CF}" srcOrd="0" destOrd="0" presId="urn:microsoft.com/office/officeart/2005/8/layout/hierarchy3"/>
    <dgm:cxn modelId="{4E8D5DD9-8764-445F-A5D7-5D6278B13F26}" srcId="{E21E11A5-F63E-4391-8E37-3057076935F8}" destId="{AA9EBD9B-8282-4B6B-AC7B-AB3F00D9DF96}" srcOrd="1" destOrd="0" parTransId="{EDEBF7FA-F8AA-4313-B018-FC771B56F603}" sibTransId="{A2FCB0EE-5499-4303-A06D-F42C45DE973E}"/>
    <dgm:cxn modelId="{AF1A3E68-09CF-4DB1-B381-B8665C97E43F}" srcId="{E21E11A5-F63E-4391-8E37-3057076935F8}" destId="{6E568954-CDEB-478F-B673-21B6D9A6680E}" srcOrd="2" destOrd="0" parTransId="{9BCD223F-22E9-4452-A607-458B90F50B46}" sibTransId="{5035E2E5-4C71-4567-8941-79A536850F23}"/>
    <dgm:cxn modelId="{1FD7321C-3605-4AD2-BDDA-DDF81A65B851}" type="presOf" srcId="{C947BF60-3A07-4D0C-B35E-A72B8424E271}" destId="{8F788D00-0BCC-4068-A17E-C9491B0D5EBA}" srcOrd="0" destOrd="0" presId="urn:microsoft.com/office/officeart/2005/8/layout/hierarchy3"/>
    <dgm:cxn modelId="{43CF38C2-9C23-40A8-8519-DA3697626883}" type="presOf" srcId="{CC77D332-6DC8-4A3F-987B-A50739ABA025}" destId="{61B2753B-8484-4819-A0FA-528B671E0E2D}" srcOrd="0" destOrd="0" presId="urn:microsoft.com/office/officeart/2005/8/layout/hierarchy3"/>
    <dgm:cxn modelId="{181966C0-15BC-498B-A618-FAACC60F6289}" type="presOf" srcId="{970C3D25-7DBA-4D9B-9B35-7323E7352B98}" destId="{C23E8776-3B2C-4A97-A7DA-1152DA0F9B26}" srcOrd="0" destOrd="0" presId="urn:microsoft.com/office/officeart/2005/8/layout/hierarchy3"/>
    <dgm:cxn modelId="{E2A4A45C-9B70-42D8-B51F-DB151148F9D2}" type="presOf" srcId="{3D6E0680-B9D9-483C-B5FF-7A4B1673E747}" destId="{E6E577D4-D148-4DAE-B128-89EEFE91C3CF}" srcOrd="0" destOrd="0" presId="urn:microsoft.com/office/officeart/2005/8/layout/hierarchy3"/>
    <dgm:cxn modelId="{FEA48EC4-16E1-4420-8043-566E95E002C1}" type="presOf" srcId="{EDEBF7FA-F8AA-4313-B018-FC771B56F603}" destId="{2E3E71BF-6C1C-40E9-97B8-BD5BF25B7F50}" srcOrd="0" destOrd="0" presId="urn:microsoft.com/office/officeart/2005/8/layout/hierarchy3"/>
    <dgm:cxn modelId="{42544D07-7330-457B-B2B8-0AD6005506E3}" type="presOf" srcId="{6D4233BA-B193-47EB-9E93-2677EAC79865}" destId="{EA4E9304-465E-4BA2-A71D-CC5D9C0A4A92}" srcOrd="0" destOrd="0" presId="urn:microsoft.com/office/officeart/2005/8/layout/hierarchy3"/>
    <dgm:cxn modelId="{687BB2E6-95F3-4C68-A2C7-0946CB1462C9}" srcId="{970C3D25-7DBA-4D9B-9B35-7323E7352B98}" destId="{E21E11A5-F63E-4391-8E37-3057076935F8}" srcOrd="0" destOrd="0" parTransId="{B150B9A4-A663-4084-8EBD-AF5192B391FE}" sibTransId="{1E2B3032-B83E-495C-AC74-C7B39C22D08C}"/>
    <dgm:cxn modelId="{F9C73796-C5C4-43F1-A89F-2BBAA3F3B614}" srcId="{E21E11A5-F63E-4391-8E37-3057076935F8}" destId="{6D4233BA-B193-47EB-9E93-2677EAC79865}" srcOrd="0" destOrd="0" parTransId="{F933A0F6-6971-43E7-9AC2-449A1703B3A7}" sibTransId="{CA317D16-6AC4-4AB7-BF08-74A47AC59328}"/>
    <dgm:cxn modelId="{D0CBE620-BBF3-476D-9CCA-23408AF73BAC}" type="presOf" srcId="{0601C18A-A799-43D4-AFCC-D99689FD7FB4}" destId="{FA177B85-5BAF-456D-AA33-CDEF3A3B68CB}" srcOrd="0" destOrd="0" presId="urn:microsoft.com/office/officeart/2005/8/layout/hierarchy3"/>
    <dgm:cxn modelId="{EB675711-343A-4E88-BD82-260D3C2869C7}" srcId="{E21E11A5-F63E-4391-8E37-3057076935F8}" destId="{FD79A6BB-DC4B-48D2-8E0D-E85025224969}" srcOrd="6" destOrd="0" parTransId="{A60F9068-A8BD-476D-9B99-DD955AB892FD}" sibTransId="{D5D9B37D-A716-457E-A0DE-2824F2768DF5}"/>
    <dgm:cxn modelId="{FBCE77AD-C7D5-4733-8082-CDFF1A04F87C}" type="presOf" srcId="{64CCD61E-F4D8-4547-8C55-E9C13467C853}" destId="{1C42245C-178D-41E1-88F7-254A94249154}" srcOrd="0" destOrd="0" presId="urn:microsoft.com/office/officeart/2005/8/layout/hierarchy3"/>
    <dgm:cxn modelId="{4BACB317-FC27-49B3-AC64-5FE176560BE8}" type="presOf" srcId="{80F3CE7F-9334-41B5-86AF-A720B93470B6}" destId="{00610667-15F0-4498-99C9-D8998F1ED56F}" srcOrd="0" destOrd="0" presId="urn:microsoft.com/office/officeart/2005/8/layout/hierarchy3"/>
    <dgm:cxn modelId="{F6B7052C-4B4F-4D6D-A10C-FCF2266BBE87}" type="presOf" srcId="{6E568954-CDEB-478F-B673-21B6D9A6680E}" destId="{430E8967-95B0-4416-A985-D9EC059F0958}" srcOrd="0" destOrd="0" presId="urn:microsoft.com/office/officeart/2005/8/layout/hierarchy3"/>
    <dgm:cxn modelId="{886B1EFF-6274-4FE5-8D57-632D3184680F}" type="presOf" srcId="{9BCD223F-22E9-4452-A607-458B90F50B46}" destId="{646C6CC4-55A5-47F9-AB90-EFC6C8D69484}" srcOrd="0" destOrd="0" presId="urn:microsoft.com/office/officeart/2005/8/layout/hierarchy3"/>
    <dgm:cxn modelId="{4D6F341B-BB75-4EA5-A268-5A9DA25645BA}" srcId="{E21E11A5-F63E-4391-8E37-3057076935F8}" destId="{80F3CE7F-9334-41B5-86AF-A720B93470B6}" srcOrd="5" destOrd="0" parTransId="{0601C18A-A799-43D4-AFCC-D99689FD7FB4}" sibTransId="{42A11770-4909-495F-9671-B9480975E9BD}"/>
    <dgm:cxn modelId="{E56FD7B6-1DE3-4CF7-AFA3-440E9BD4CFD7}" srcId="{E21E11A5-F63E-4391-8E37-3057076935F8}" destId="{CC77D332-6DC8-4A3F-987B-A50739ABA025}" srcOrd="4" destOrd="0" parTransId="{D99E7A4C-13ED-4C12-8C22-A7A1FF84F98B}" sibTransId="{A2665F97-B871-47A8-B7B1-F2F5C48C3D33}"/>
    <dgm:cxn modelId="{A1A06DF0-0440-4B41-8E3C-06DFEB540F3B}" type="presOf" srcId="{D99E7A4C-13ED-4C12-8C22-A7A1FF84F98B}" destId="{E2FA901A-A6D9-4B1C-97E4-199C762B436E}" srcOrd="0" destOrd="0" presId="urn:microsoft.com/office/officeart/2005/8/layout/hierarchy3"/>
    <dgm:cxn modelId="{03B49BC8-0AD4-4C0E-89A6-94E915583C29}" type="presOf" srcId="{F933A0F6-6971-43E7-9AC2-449A1703B3A7}" destId="{EA2DF397-9468-4A8E-80ED-34EA32176602}" srcOrd="0" destOrd="0" presId="urn:microsoft.com/office/officeart/2005/8/layout/hierarchy3"/>
    <dgm:cxn modelId="{F8C87231-A511-4685-9CB0-C2C8C6A7050C}" type="presOf" srcId="{D3D2DBBC-907D-46E4-8C99-42C7E0345AE8}" destId="{D87CF5C0-3194-4D80-BEF3-FE1243A06B8F}" srcOrd="0" destOrd="0" presId="urn:microsoft.com/office/officeart/2005/8/layout/hierarchy3"/>
    <dgm:cxn modelId="{69373E0A-438B-4824-8BF2-EDF6D834594C}" srcId="{E21E11A5-F63E-4391-8E37-3057076935F8}" destId="{C947BF60-3A07-4D0C-B35E-A72B8424E271}" srcOrd="7" destOrd="0" parTransId="{64CCD61E-F4D8-4547-8C55-E9C13467C853}" sibTransId="{63F7A052-2AF1-492B-AB16-8E363EA1A0CE}"/>
    <dgm:cxn modelId="{636760F4-684E-4785-8F4D-33B5AA556D5E}" type="presOf" srcId="{A60F9068-A8BD-476D-9B99-DD955AB892FD}" destId="{EE856B44-D195-41A9-A96E-4A2AAF7A2513}" srcOrd="0" destOrd="0" presId="urn:microsoft.com/office/officeart/2005/8/layout/hierarchy3"/>
    <dgm:cxn modelId="{25846D46-5E14-4E79-BADB-3DE44E288F99}" srcId="{E21E11A5-F63E-4391-8E37-3057076935F8}" destId="{D3D2DBBC-907D-46E4-8C99-42C7E0345AE8}" srcOrd="3" destOrd="0" parTransId="{3D6E0680-B9D9-483C-B5FF-7A4B1673E747}" sibTransId="{CE638821-927C-4852-9761-E6F5DC6D1B8B}"/>
    <dgm:cxn modelId="{39C1AA0B-02CF-47D6-BD3A-D54C77FF63E1}" type="presOf" srcId="{AA9EBD9B-8282-4B6B-AC7B-AB3F00D9DF96}" destId="{C10C16DD-82D3-429F-AF0C-723A15A222BA}" srcOrd="0" destOrd="0" presId="urn:microsoft.com/office/officeart/2005/8/layout/hierarchy3"/>
    <dgm:cxn modelId="{2850F759-0CBD-45A2-8AEE-BF40D306E693}" type="presOf" srcId="{E21E11A5-F63E-4391-8E37-3057076935F8}" destId="{5CA0A443-3596-4D78-B05F-8258E1A7AEC3}" srcOrd="1" destOrd="0" presId="urn:microsoft.com/office/officeart/2005/8/layout/hierarchy3"/>
    <dgm:cxn modelId="{7E55E07A-B6C6-411A-8D63-8DB62C619B97}" type="presOf" srcId="{FD79A6BB-DC4B-48D2-8E0D-E85025224969}" destId="{43CDED62-AACF-422B-9E4A-18864E8B6158}" srcOrd="0" destOrd="0" presId="urn:microsoft.com/office/officeart/2005/8/layout/hierarchy3"/>
    <dgm:cxn modelId="{734ADFFB-2A23-4322-A130-1057E0719B37}" type="presParOf" srcId="{C23E8776-3B2C-4A97-A7DA-1152DA0F9B26}" destId="{20846827-22C6-45BC-9CF4-F36331F0708C}" srcOrd="0" destOrd="0" presId="urn:microsoft.com/office/officeart/2005/8/layout/hierarchy3"/>
    <dgm:cxn modelId="{89AE8F33-7C97-403D-875A-53E7AE199AF1}" type="presParOf" srcId="{20846827-22C6-45BC-9CF4-F36331F0708C}" destId="{BCC058D9-2551-42B5-9060-61FCA7329D56}" srcOrd="0" destOrd="0" presId="urn:microsoft.com/office/officeart/2005/8/layout/hierarchy3"/>
    <dgm:cxn modelId="{7F371FB6-3242-4DAD-8D94-527F411FCC11}" type="presParOf" srcId="{BCC058D9-2551-42B5-9060-61FCA7329D56}" destId="{F4B2BA79-0F64-4F3E-9478-5329C8B211CF}" srcOrd="0" destOrd="0" presId="urn:microsoft.com/office/officeart/2005/8/layout/hierarchy3"/>
    <dgm:cxn modelId="{9571DFAB-EC2C-4425-9553-30AE4ADD397C}" type="presParOf" srcId="{BCC058D9-2551-42B5-9060-61FCA7329D56}" destId="{5CA0A443-3596-4D78-B05F-8258E1A7AEC3}" srcOrd="1" destOrd="0" presId="urn:microsoft.com/office/officeart/2005/8/layout/hierarchy3"/>
    <dgm:cxn modelId="{92678DCB-DD42-4374-902F-02C1519D485E}" type="presParOf" srcId="{20846827-22C6-45BC-9CF4-F36331F0708C}" destId="{C6BF262B-9CCA-4574-980C-8BEAB38EFFE3}" srcOrd="1" destOrd="0" presId="urn:microsoft.com/office/officeart/2005/8/layout/hierarchy3"/>
    <dgm:cxn modelId="{DBE4DE0F-503D-4416-B2AA-98EEFB413B9D}" type="presParOf" srcId="{C6BF262B-9CCA-4574-980C-8BEAB38EFFE3}" destId="{EA2DF397-9468-4A8E-80ED-34EA32176602}" srcOrd="0" destOrd="0" presId="urn:microsoft.com/office/officeart/2005/8/layout/hierarchy3"/>
    <dgm:cxn modelId="{B0F2048A-32A6-4DCE-ACAA-D3CBCC6FAE8C}" type="presParOf" srcId="{C6BF262B-9CCA-4574-980C-8BEAB38EFFE3}" destId="{EA4E9304-465E-4BA2-A71D-CC5D9C0A4A92}" srcOrd="1" destOrd="0" presId="urn:microsoft.com/office/officeart/2005/8/layout/hierarchy3"/>
    <dgm:cxn modelId="{F2A758AF-CC6A-4B6A-B7EF-5792AABCBDDB}" type="presParOf" srcId="{C6BF262B-9CCA-4574-980C-8BEAB38EFFE3}" destId="{2E3E71BF-6C1C-40E9-97B8-BD5BF25B7F50}" srcOrd="2" destOrd="0" presId="urn:microsoft.com/office/officeart/2005/8/layout/hierarchy3"/>
    <dgm:cxn modelId="{A841AF3C-0187-4D8E-B734-DEB37D104993}" type="presParOf" srcId="{C6BF262B-9CCA-4574-980C-8BEAB38EFFE3}" destId="{C10C16DD-82D3-429F-AF0C-723A15A222BA}" srcOrd="3" destOrd="0" presId="urn:microsoft.com/office/officeart/2005/8/layout/hierarchy3"/>
    <dgm:cxn modelId="{57AC62A3-BBBD-4B68-AC34-DB469C49AED1}" type="presParOf" srcId="{C6BF262B-9CCA-4574-980C-8BEAB38EFFE3}" destId="{646C6CC4-55A5-47F9-AB90-EFC6C8D69484}" srcOrd="4" destOrd="0" presId="urn:microsoft.com/office/officeart/2005/8/layout/hierarchy3"/>
    <dgm:cxn modelId="{C7BF13A4-F2C0-42D4-8A14-EE8396A126EF}" type="presParOf" srcId="{C6BF262B-9CCA-4574-980C-8BEAB38EFFE3}" destId="{430E8967-95B0-4416-A985-D9EC059F0958}" srcOrd="5" destOrd="0" presId="urn:microsoft.com/office/officeart/2005/8/layout/hierarchy3"/>
    <dgm:cxn modelId="{C0700CE8-F7A1-429C-9740-7DAD42BC8B12}" type="presParOf" srcId="{C6BF262B-9CCA-4574-980C-8BEAB38EFFE3}" destId="{E6E577D4-D148-4DAE-B128-89EEFE91C3CF}" srcOrd="6" destOrd="0" presId="urn:microsoft.com/office/officeart/2005/8/layout/hierarchy3"/>
    <dgm:cxn modelId="{4312B485-7852-4A8A-9958-9B2CCB5695EE}" type="presParOf" srcId="{C6BF262B-9CCA-4574-980C-8BEAB38EFFE3}" destId="{D87CF5C0-3194-4D80-BEF3-FE1243A06B8F}" srcOrd="7" destOrd="0" presId="urn:microsoft.com/office/officeart/2005/8/layout/hierarchy3"/>
    <dgm:cxn modelId="{92F40EA0-9676-47C8-9B72-C01CE6F06D08}" type="presParOf" srcId="{C6BF262B-9CCA-4574-980C-8BEAB38EFFE3}" destId="{E2FA901A-A6D9-4B1C-97E4-199C762B436E}" srcOrd="8" destOrd="0" presId="urn:microsoft.com/office/officeart/2005/8/layout/hierarchy3"/>
    <dgm:cxn modelId="{045A7F6B-9B0E-4EE6-807E-961678746ECE}" type="presParOf" srcId="{C6BF262B-9CCA-4574-980C-8BEAB38EFFE3}" destId="{61B2753B-8484-4819-A0FA-528B671E0E2D}" srcOrd="9" destOrd="0" presId="urn:microsoft.com/office/officeart/2005/8/layout/hierarchy3"/>
    <dgm:cxn modelId="{B49A88A1-A70F-4BD6-8112-12C2A9E91F12}" type="presParOf" srcId="{C6BF262B-9CCA-4574-980C-8BEAB38EFFE3}" destId="{FA177B85-5BAF-456D-AA33-CDEF3A3B68CB}" srcOrd="10" destOrd="0" presId="urn:microsoft.com/office/officeart/2005/8/layout/hierarchy3"/>
    <dgm:cxn modelId="{0FE9B14E-4DB0-4F31-86E0-BA6E998D7E97}" type="presParOf" srcId="{C6BF262B-9CCA-4574-980C-8BEAB38EFFE3}" destId="{00610667-15F0-4498-99C9-D8998F1ED56F}" srcOrd="11" destOrd="0" presId="urn:microsoft.com/office/officeart/2005/8/layout/hierarchy3"/>
    <dgm:cxn modelId="{69BB7A51-CA85-40D2-AECE-D392BE3A0AD3}" type="presParOf" srcId="{C6BF262B-9CCA-4574-980C-8BEAB38EFFE3}" destId="{EE856B44-D195-41A9-A96E-4A2AAF7A2513}" srcOrd="12" destOrd="0" presId="urn:microsoft.com/office/officeart/2005/8/layout/hierarchy3"/>
    <dgm:cxn modelId="{0333E332-CA55-4B1E-8DFF-E923C54705E0}" type="presParOf" srcId="{C6BF262B-9CCA-4574-980C-8BEAB38EFFE3}" destId="{43CDED62-AACF-422B-9E4A-18864E8B6158}" srcOrd="13" destOrd="0" presId="urn:microsoft.com/office/officeart/2005/8/layout/hierarchy3"/>
    <dgm:cxn modelId="{F142A0F1-B04B-4273-B0EF-6CEBFB0B0395}" type="presParOf" srcId="{C6BF262B-9CCA-4574-980C-8BEAB38EFFE3}" destId="{1C42245C-178D-41E1-88F7-254A94249154}" srcOrd="14" destOrd="0" presId="urn:microsoft.com/office/officeart/2005/8/layout/hierarchy3"/>
    <dgm:cxn modelId="{BDE4E1C8-AD3C-42C9-B660-A1BF000B3010}" type="presParOf" srcId="{C6BF262B-9CCA-4574-980C-8BEAB38EFFE3}" destId="{8F788D00-0BCC-4068-A17E-C9491B0D5EBA}"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28D9E-4E7A-4408-8840-167F51D0CEE3}" type="doc">
      <dgm:prSet loTypeId="urn:microsoft.com/office/officeart/2005/8/layout/cycle8" loCatId="cycle" qsTypeId="urn:microsoft.com/office/officeart/2005/8/quickstyle/simple5" qsCatId="simple" csTypeId="urn:microsoft.com/office/officeart/2005/8/colors/colorful1#1" csCatId="colorful" phldr="1"/>
      <dgm:spPr/>
    </dgm:pt>
    <dgm:pt modelId="{5E5BEDC3-B67C-4633-AD8E-F10DCA2EBBC6}">
      <dgm:prSet phldrT="[Texto]"/>
      <dgm:spPr/>
      <dgm:t>
        <a:bodyPr/>
        <a:lstStyle/>
        <a:p>
          <a:r>
            <a:rPr lang="pt-BR" dirty="0"/>
            <a:t>POLÍTICO </a:t>
          </a:r>
        </a:p>
      </dgm:t>
    </dgm:pt>
    <dgm:pt modelId="{A5A95B16-C658-4910-BD1E-092C41EAEF15}" type="parTrans" cxnId="{9C8D9223-2CD5-4A32-8D89-B49AA06524CB}">
      <dgm:prSet/>
      <dgm:spPr/>
      <dgm:t>
        <a:bodyPr/>
        <a:lstStyle/>
        <a:p>
          <a:endParaRPr lang="pt-BR"/>
        </a:p>
      </dgm:t>
    </dgm:pt>
    <dgm:pt modelId="{AC9F831C-EA1E-4006-BCD8-767303DD9CA8}" type="sibTrans" cxnId="{9C8D9223-2CD5-4A32-8D89-B49AA06524CB}">
      <dgm:prSet/>
      <dgm:spPr/>
      <dgm:t>
        <a:bodyPr/>
        <a:lstStyle/>
        <a:p>
          <a:endParaRPr lang="pt-BR"/>
        </a:p>
      </dgm:t>
    </dgm:pt>
    <dgm:pt modelId="{D9A5BB87-DCCF-4857-9ABB-F33AD1E30B26}">
      <dgm:prSet phldrT="[Texto]"/>
      <dgm:spPr/>
      <dgm:t>
        <a:bodyPr/>
        <a:lstStyle/>
        <a:p>
          <a:r>
            <a:rPr lang="pt-BR" dirty="0" smtClean="0"/>
            <a:t>JURÍDICO</a:t>
          </a:r>
          <a:endParaRPr lang="pt-BR" dirty="0"/>
        </a:p>
      </dgm:t>
    </dgm:pt>
    <dgm:pt modelId="{721B94E7-3CE8-4141-95E8-D16F18E411AF}" type="parTrans" cxnId="{638C20F4-1289-4DCB-BDC1-0BF0B7B4F4F0}">
      <dgm:prSet/>
      <dgm:spPr/>
      <dgm:t>
        <a:bodyPr/>
        <a:lstStyle/>
        <a:p>
          <a:endParaRPr lang="pt-BR"/>
        </a:p>
      </dgm:t>
    </dgm:pt>
    <dgm:pt modelId="{F9530B74-51E9-483E-8E84-8668C5B968D4}" type="sibTrans" cxnId="{638C20F4-1289-4DCB-BDC1-0BF0B7B4F4F0}">
      <dgm:prSet/>
      <dgm:spPr/>
      <dgm:t>
        <a:bodyPr/>
        <a:lstStyle/>
        <a:p>
          <a:endParaRPr lang="pt-BR"/>
        </a:p>
      </dgm:t>
    </dgm:pt>
    <dgm:pt modelId="{8DC417CC-20A4-4FBD-BC18-F05CB467A0D2}">
      <dgm:prSet phldrT="[Texto]"/>
      <dgm:spPr/>
      <dgm:t>
        <a:bodyPr/>
        <a:lstStyle/>
        <a:p>
          <a:r>
            <a:rPr lang="pt-BR" dirty="0"/>
            <a:t>SOCIAL</a:t>
          </a:r>
        </a:p>
      </dgm:t>
    </dgm:pt>
    <dgm:pt modelId="{C6E7AA87-C1FB-41F2-B00D-4DA09841812F}" type="parTrans" cxnId="{FB93F5DD-DCB9-4CC1-BFBD-7151E499DCE2}">
      <dgm:prSet/>
      <dgm:spPr/>
      <dgm:t>
        <a:bodyPr/>
        <a:lstStyle/>
        <a:p>
          <a:endParaRPr lang="pt-BR"/>
        </a:p>
      </dgm:t>
    </dgm:pt>
    <dgm:pt modelId="{2C931050-46AC-4DBD-A442-8B6B83B62971}" type="sibTrans" cxnId="{FB93F5DD-DCB9-4CC1-BFBD-7151E499DCE2}">
      <dgm:prSet/>
      <dgm:spPr/>
      <dgm:t>
        <a:bodyPr/>
        <a:lstStyle/>
        <a:p>
          <a:endParaRPr lang="pt-BR"/>
        </a:p>
      </dgm:t>
    </dgm:pt>
    <dgm:pt modelId="{767C3BEF-7340-4D07-9AF3-56A98D28A2CD}" type="pres">
      <dgm:prSet presAssocID="{15828D9E-4E7A-4408-8840-167F51D0CEE3}" presName="compositeShape" presStyleCnt="0">
        <dgm:presLayoutVars>
          <dgm:chMax val="7"/>
          <dgm:dir/>
          <dgm:resizeHandles val="exact"/>
        </dgm:presLayoutVars>
      </dgm:prSet>
      <dgm:spPr/>
    </dgm:pt>
    <dgm:pt modelId="{1E8AEA95-D5BC-497E-8715-35F1D5EC7476}" type="pres">
      <dgm:prSet presAssocID="{15828D9E-4E7A-4408-8840-167F51D0CEE3}" presName="wedge1" presStyleLbl="node1" presStyleIdx="0" presStyleCnt="3"/>
      <dgm:spPr/>
      <dgm:t>
        <a:bodyPr/>
        <a:lstStyle/>
        <a:p>
          <a:endParaRPr lang="pt-BR"/>
        </a:p>
      </dgm:t>
    </dgm:pt>
    <dgm:pt modelId="{610B01F6-B8CD-462C-800E-986CECB38E2B}" type="pres">
      <dgm:prSet presAssocID="{15828D9E-4E7A-4408-8840-167F51D0CEE3}" presName="dummy1a" presStyleCnt="0"/>
      <dgm:spPr/>
    </dgm:pt>
    <dgm:pt modelId="{F778654B-52DE-4BAE-8DE6-C369ADF6D5F1}" type="pres">
      <dgm:prSet presAssocID="{15828D9E-4E7A-4408-8840-167F51D0CEE3}" presName="dummy1b" presStyleCnt="0"/>
      <dgm:spPr/>
    </dgm:pt>
    <dgm:pt modelId="{C041486A-784F-462D-9CFC-F1F74DED8122}" type="pres">
      <dgm:prSet presAssocID="{15828D9E-4E7A-4408-8840-167F51D0CEE3}" presName="wedge1Tx" presStyleLbl="node1" presStyleIdx="0" presStyleCnt="3">
        <dgm:presLayoutVars>
          <dgm:chMax val="0"/>
          <dgm:chPref val="0"/>
          <dgm:bulletEnabled val="1"/>
        </dgm:presLayoutVars>
      </dgm:prSet>
      <dgm:spPr/>
      <dgm:t>
        <a:bodyPr/>
        <a:lstStyle/>
        <a:p>
          <a:endParaRPr lang="pt-BR"/>
        </a:p>
      </dgm:t>
    </dgm:pt>
    <dgm:pt modelId="{D7C05964-1864-4BD5-A77D-3B66D8F5DB61}" type="pres">
      <dgm:prSet presAssocID="{15828D9E-4E7A-4408-8840-167F51D0CEE3}" presName="wedge2" presStyleLbl="node1" presStyleIdx="1" presStyleCnt="3" custLinFactNeighborX="548" custLinFactNeighborY="2288"/>
      <dgm:spPr/>
      <dgm:t>
        <a:bodyPr/>
        <a:lstStyle/>
        <a:p>
          <a:endParaRPr lang="pt-BR"/>
        </a:p>
      </dgm:t>
    </dgm:pt>
    <dgm:pt modelId="{3EA73AAE-B14C-4EF1-AB1B-34A7F82443C8}" type="pres">
      <dgm:prSet presAssocID="{15828D9E-4E7A-4408-8840-167F51D0CEE3}" presName="dummy2a" presStyleCnt="0"/>
      <dgm:spPr/>
    </dgm:pt>
    <dgm:pt modelId="{CC2B9E2D-07FF-4DC6-9367-98C641E07EF3}" type="pres">
      <dgm:prSet presAssocID="{15828D9E-4E7A-4408-8840-167F51D0CEE3}" presName="dummy2b" presStyleCnt="0"/>
      <dgm:spPr/>
    </dgm:pt>
    <dgm:pt modelId="{1412AE59-5EC6-43B7-802A-DD2721CD8C76}" type="pres">
      <dgm:prSet presAssocID="{15828D9E-4E7A-4408-8840-167F51D0CEE3}" presName="wedge2Tx" presStyleLbl="node1" presStyleIdx="1" presStyleCnt="3">
        <dgm:presLayoutVars>
          <dgm:chMax val="0"/>
          <dgm:chPref val="0"/>
          <dgm:bulletEnabled val="1"/>
        </dgm:presLayoutVars>
      </dgm:prSet>
      <dgm:spPr/>
      <dgm:t>
        <a:bodyPr/>
        <a:lstStyle/>
        <a:p>
          <a:endParaRPr lang="pt-BR"/>
        </a:p>
      </dgm:t>
    </dgm:pt>
    <dgm:pt modelId="{50514DE2-CE93-4B6E-ACD1-647CBA35C819}" type="pres">
      <dgm:prSet presAssocID="{15828D9E-4E7A-4408-8840-167F51D0CEE3}" presName="wedge3" presStyleLbl="node1" presStyleIdx="2" presStyleCnt="3"/>
      <dgm:spPr/>
      <dgm:t>
        <a:bodyPr/>
        <a:lstStyle/>
        <a:p>
          <a:endParaRPr lang="pt-BR"/>
        </a:p>
      </dgm:t>
    </dgm:pt>
    <dgm:pt modelId="{6F0EB710-A71A-4956-B8E3-A07BF8147749}" type="pres">
      <dgm:prSet presAssocID="{15828D9E-4E7A-4408-8840-167F51D0CEE3}" presName="dummy3a" presStyleCnt="0"/>
      <dgm:spPr/>
    </dgm:pt>
    <dgm:pt modelId="{E863A527-A837-4885-8F44-F053B8D94C58}" type="pres">
      <dgm:prSet presAssocID="{15828D9E-4E7A-4408-8840-167F51D0CEE3}" presName="dummy3b" presStyleCnt="0"/>
      <dgm:spPr/>
    </dgm:pt>
    <dgm:pt modelId="{3462E0FF-BE33-4636-981F-1D6CAAB41202}" type="pres">
      <dgm:prSet presAssocID="{15828D9E-4E7A-4408-8840-167F51D0CEE3}" presName="wedge3Tx" presStyleLbl="node1" presStyleIdx="2" presStyleCnt="3">
        <dgm:presLayoutVars>
          <dgm:chMax val="0"/>
          <dgm:chPref val="0"/>
          <dgm:bulletEnabled val="1"/>
        </dgm:presLayoutVars>
      </dgm:prSet>
      <dgm:spPr/>
      <dgm:t>
        <a:bodyPr/>
        <a:lstStyle/>
        <a:p>
          <a:endParaRPr lang="pt-BR"/>
        </a:p>
      </dgm:t>
    </dgm:pt>
    <dgm:pt modelId="{DB1E997D-9000-41A7-836E-F75FC38A5F7F}" type="pres">
      <dgm:prSet presAssocID="{AC9F831C-EA1E-4006-BCD8-767303DD9CA8}" presName="arrowWedge1" presStyleLbl="fgSibTrans2D1" presStyleIdx="0" presStyleCnt="3"/>
      <dgm:spPr/>
    </dgm:pt>
    <dgm:pt modelId="{EE3E5639-0CB8-49DA-B65D-506E0F10F815}" type="pres">
      <dgm:prSet presAssocID="{F9530B74-51E9-483E-8E84-8668C5B968D4}" presName="arrowWedge2" presStyleLbl="fgSibTrans2D1" presStyleIdx="1" presStyleCnt="3"/>
      <dgm:spPr/>
    </dgm:pt>
    <dgm:pt modelId="{D7B2C49B-7BCD-46D0-8FAA-CAB2FE2FAE92}" type="pres">
      <dgm:prSet presAssocID="{2C931050-46AC-4DBD-A442-8B6B83B62971}" presName="arrowWedge3" presStyleLbl="fgSibTrans2D1" presStyleIdx="2" presStyleCnt="3"/>
      <dgm:spPr/>
    </dgm:pt>
  </dgm:ptLst>
  <dgm:cxnLst>
    <dgm:cxn modelId="{9C8D9223-2CD5-4A32-8D89-B49AA06524CB}" srcId="{15828D9E-4E7A-4408-8840-167F51D0CEE3}" destId="{5E5BEDC3-B67C-4633-AD8E-F10DCA2EBBC6}" srcOrd="0" destOrd="0" parTransId="{A5A95B16-C658-4910-BD1E-092C41EAEF15}" sibTransId="{AC9F831C-EA1E-4006-BCD8-767303DD9CA8}"/>
    <dgm:cxn modelId="{70769A61-D02A-4564-91E7-633A025E9E04}" type="presOf" srcId="{8DC417CC-20A4-4FBD-BC18-F05CB467A0D2}" destId="{3462E0FF-BE33-4636-981F-1D6CAAB41202}" srcOrd="1" destOrd="0" presId="urn:microsoft.com/office/officeart/2005/8/layout/cycle8"/>
    <dgm:cxn modelId="{1F082C3F-5F43-4186-8EC9-FB83EBBCFA2C}" type="presOf" srcId="{8DC417CC-20A4-4FBD-BC18-F05CB467A0D2}" destId="{50514DE2-CE93-4B6E-ACD1-647CBA35C819}" srcOrd="0" destOrd="0" presId="urn:microsoft.com/office/officeart/2005/8/layout/cycle8"/>
    <dgm:cxn modelId="{AF1C8167-63FC-4842-97E8-8AC7BF7AC20A}" type="presOf" srcId="{D9A5BB87-DCCF-4857-9ABB-F33AD1E30B26}" destId="{1412AE59-5EC6-43B7-802A-DD2721CD8C76}" srcOrd="1" destOrd="0" presId="urn:microsoft.com/office/officeart/2005/8/layout/cycle8"/>
    <dgm:cxn modelId="{233500AD-22CF-441F-AACE-B70C6A803FAA}" type="presOf" srcId="{D9A5BB87-DCCF-4857-9ABB-F33AD1E30B26}" destId="{D7C05964-1864-4BD5-A77D-3B66D8F5DB61}" srcOrd="0" destOrd="0" presId="urn:microsoft.com/office/officeart/2005/8/layout/cycle8"/>
    <dgm:cxn modelId="{6D6E087C-6107-4955-A78C-143ACDEC2DDA}" type="presOf" srcId="{5E5BEDC3-B67C-4633-AD8E-F10DCA2EBBC6}" destId="{C041486A-784F-462D-9CFC-F1F74DED8122}" srcOrd="1" destOrd="0" presId="urn:microsoft.com/office/officeart/2005/8/layout/cycle8"/>
    <dgm:cxn modelId="{40ACE736-9746-4977-8B69-090B50ECADB1}" type="presOf" srcId="{15828D9E-4E7A-4408-8840-167F51D0CEE3}" destId="{767C3BEF-7340-4D07-9AF3-56A98D28A2CD}" srcOrd="0" destOrd="0" presId="urn:microsoft.com/office/officeart/2005/8/layout/cycle8"/>
    <dgm:cxn modelId="{FB93F5DD-DCB9-4CC1-BFBD-7151E499DCE2}" srcId="{15828D9E-4E7A-4408-8840-167F51D0CEE3}" destId="{8DC417CC-20A4-4FBD-BC18-F05CB467A0D2}" srcOrd="2" destOrd="0" parTransId="{C6E7AA87-C1FB-41F2-B00D-4DA09841812F}" sibTransId="{2C931050-46AC-4DBD-A442-8B6B83B62971}"/>
    <dgm:cxn modelId="{638C20F4-1289-4DCB-BDC1-0BF0B7B4F4F0}" srcId="{15828D9E-4E7A-4408-8840-167F51D0CEE3}" destId="{D9A5BB87-DCCF-4857-9ABB-F33AD1E30B26}" srcOrd="1" destOrd="0" parTransId="{721B94E7-3CE8-4141-95E8-D16F18E411AF}" sibTransId="{F9530B74-51E9-483E-8E84-8668C5B968D4}"/>
    <dgm:cxn modelId="{8D918953-DF25-46B6-8A9D-1D4EC18F68D0}" type="presOf" srcId="{5E5BEDC3-B67C-4633-AD8E-F10DCA2EBBC6}" destId="{1E8AEA95-D5BC-497E-8715-35F1D5EC7476}" srcOrd="0" destOrd="0" presId="urn:microsoft.com/office/officeart/2005/8/layout/cycle8"/>
    <dgm:cxn modelId="{93E49543-014F-49B1-8BDC-45DA793AAF33}" type="presParOf" srcId="{767C3BEF-7340-4D07-9AF3-56A98D28A2CD}" destId="{1E8AEA95-D5BC-497E-8715-35F1D5EC7476}" srcOrd="0" destOrd="0" presId="urn:microsoft.com/office/officeart/2005/8/layout/cycle8"/>
    <dgm:cxn modelId="{518C1D29-BC31-46D5-92E8-D5D79970738A}" type="presParOf" srcId="{767C3BEF-7340-4D07-9AF3-56A98D28A2CD}" destId="{610B01F6-B8CD-462C-800E-986CECB38E2B}" srcOrd="1" destOrd="0" presId="urn:microsoft.com/office/officeart/2005/8/layout/cycle8"/>
    <dgm:cxn modelId="{80DBECAD-90F2-48FC-89CE-CAEC81016D01}" type="presParOf" srcId="{767C3BEF-7340-4D07-9AF3-56A98D28A2CD}" destId="{F778654B-52DE-4BAE-8DE6-C369ADF6D5F1}" srcOrd="2" destOrd="0" presId="urn:microsoft.com/office/officeart/2005/8/layout/cycle8"/>
    <dgm:cxn modelId="{AC5A6058-1BD6-441F-A171-4906DC17CF25}" type="presParOf" srcId="{767C3BEF-7340-4D07-9AF3-56A98D28A2CD}" destId="{C041486A-784F-462D-9CFC-F1F74DED8122}" srcOrd="3" destOrd="0" presId="urn:microsoft.com/office/officeart/2005/8/layout/cycle8"/>
    <dgm:cxn modelId="{065389AB-83F8-4C95-982B-4DC5951C759B}" type="presParOf" srcId="{767C3BEF-7340-4D07-9AF3-56A98D28A2CD}" destId="{D7C05964-1864-4BD5-A77D-3B66D8F5DB61}" srcOrd="4" destOrd="0" presId="urn:microsoft.com/office/officeart/2005/8/layout/cycle8"/>
    <dgm:cxn modelId="{240909F0-68D0-44C0-94E7-23BF72742334}" type="presParOf" srcId="{767C3BEF-7340-4D07-9AF3-56A98D28A2CD}" destId="{3EA73AAE-B14C-4EF1-AB1B-34A7F82443C8}" srcOrd="5" destOrd="0" presId="urn:microsoft.com/office/officeart/2005/8/layout/cycle8"/>
    <dgm:cxn modelId="{0701CD63-DB17-48AA-A2BB-D00A600119EE}" type="presParOf" srcId="{767C3BEF-7340-4D07-9AF3-56A98D28A2CD}" destId="{CC2B9E2D-07FF-4DC6-9367-98C641E07EF3}" srcOrd="6" destOrd="0" presId="urn:microsoft.com/office/officeart/2005/8/layout/cycle8"/>
    <dgm:cxn modelId="{DF2F0105-4222-4F14-A1F7-4224D0C9B29C}" type="presParOf" srcId="{767C3BEF-7340-4D07-9AF3-56A98D28A2CD}" destId="{1412AE59-5EC6-43B7-802A-DD2721CD8C76}" srcOrd="7" destOrd="0" presId="urn:microsoft.com/office/officeart/2005/8/layout/cycle8"/>
    <dgm:cxn modelId="{8A2C8D82-C422-4C74-9061-C5AFB7DABE5D}" type="presParOf" srcId="{767C3BEF-7340-4D07-9AF3-56A98D28A2CD}" destId="{50514DE2-CE93-4B6E-ACD1-647CBA35C819}" srcOrd="8" destOrd="0" presId="urn:microsoft.com/office/officeart/2005/8/layout/cycle8"/>
    <dgm:cxn modelId="{1098AC37-8D38-4BB4-8FB8-ADE7DA617233}" type="presParOf" srcId="{767C3BEF-7340-4D07-9AF3-56A98D28A2CD}" destId="{6F0EB710-A71A-4956-B8E3-A07BF8147749}" srcOrd="9" destOrd="0" presId="urn:microsoft.com/office/officeart/2005/8/layout/cycle8"/>
    <dgm:cxn modelId="{EE5A5675-0870-494A-AFFE-B3FC7E8F74E6}" type="presParOf" srcId="{767C3BEF-7340-4D07-9AF3-56A98D28A2CD}" destId="{E863A527-A837-4885-8F44-F053B8D94C58}" srcOrd="10" destOrd="0" presId="urn:microsoft.com/office/officeart/2005/8/layout/cycle8"/>
    <dgm:cxn modelId="{9C8BC950-4394-4494-A5C6-FD7B2244D8D0}" type="presParOf" srcId="{767C3BEF-7340-4D07-9AF3-56A98D28A2CD}" destId="{3462E0FF-BE33-4636-981F-1D6CAAB41202}" srcOrd="11" destOrd="0" presId="urn:microsoft.com/office/officeart/2005/8/layout/cycle8"/>
    <dgm:cxn modelId="{2DA2F56C-5183-40C5-A7EA-04FE5B3BFE8B}" type="presParOf" srcId="{767C3BEF-7340-4D07-9AF3-56A98D28A2CD}" destId="{DB1E997D-9000-41A7-836E-F75FC38A5F7F}" srcOrd="12" destOrd="0" presId="urn:microsoft.com/office/officeart/2005/8/layout/cycle8"/>
    <dgm:cxn modelId="{C079537A-F02A-4037-AC0A-06B48C80E239}" type="presParOf" srcId="{767C3BEF-7340-4D07-9AF3-56A98D28A2CD}" destId="{EE3E5639-0CB8-49DA-B65D-506E0F10F815}" srcOrd="13" destOrd="0" presId="urn:microsoft.com/office/officeart/2005/8/layout/cycle8"/>
    <dgm:cxn modelId="{1F5A5929-5900-4A2A-A3F3-D5D698624A56}" type="presParOf" srcId="{767C3BEF-7340-4D07-9AF3-56A98D28A2CD}" destId="{D7B2C49B-7BCD-46D0-8FAA-CAB2FE2FAE9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771875-63A4-4BCF-B648-2362FBE1C81C}" type="doc">
      <dgm:prSet loTypeId="urn:microsoft.com/office/officeart/2005/8/layout/pyramid2" loCatId="pyramid" qsTypeId="urn:microsoft.com/office/officeart/2005/8/quickstyle/simple1" qsCatId="simple" csTypeId="urn:microsoft.com/office/officeart/2005/8/colors/colorful2" csCatId="colorful" phldr="1"/>
      <dgm:spPr/>
    </dgm:pt>
    <dgm:pt modelId="{0D0EC782-D558-488E-A77E-D5A1E549A2F1}">
      <dgm:prSet phldrT="[Texto]" custT="1"/>
      <dgm:spPr/>
      <dgm:t>
        <a:bodyPr/>
        <a:lstStyle/>
        <a:p>
          <a:r>
            <a:rPr lang="pt-BR" sz="2400" b="1" dirty="0">
              <a:latin typeface="Calibri" pitchFamily="34" charset="0"/>
            </a:rPr>
            <a:t>Confederação (setor)</a:t>
          </a:r>
        </a:p>
      </dgm:t>
    </dgm:pt>
    <dgm:pt modelId="{290D90A2-5A2F-4AC6-B970-CCB99CA5CB48}" type="parTrans" cxnId="{89CF265B-6715-4B2C-B315-F0E80670B327}">
      <dgm:prSet/>
      <dgm:spPr/>
      <dgm:t>
        <a:bodyPr/>
        <a:lstStyle/>
        <a:p>
          <a:endParaRPr lang="pt-BR" b="1">
            <a:latin typeface="Calibri" pitchFamily="34" charset="0"/>
          </a:endParaRPr>
        </a:p>
      </dgm:t>
    </dgm:pt>
    <dgm:pt modelId="{701EA04F-2D15-4D0C-85F4-A90D038085A0}" type="sibTrans" cxnId="{89CF265B-6715-4B2C-B315-F0E80670B327}">
      <dgm:prSet/>
      <dgm:spPr/>
      <dgm:t>
        <a:bodyPr/>
        <a:lstStyle/>
        <a:p>
          <a:endParaRPr lang="pt-BR" b="1">
            <a:latin typeface="Calibri" pitchFamily="34" charset="0"/>
          </a:endParaRPr>
        </a:p>
      </dgm:t>
    </dgm:pt>
    <dgm:pt modelId="{3EBCF906-38EB-4A49-B45D-2F2CAF6D5640}">
      <dgm:prSet phldrT="[Texto]" custT="1"/>
      <dgm:spPr/>
      <dgm:t>
        <a:bodyPr/>
        <a:lstStyle/>
        <a:p>
          <a:r>
            <a:rPr lang="pt-BR" sz="2400" b="1" dirty="0">
              <a:latin typeface="Calibri" pitchFamily="34" charset="0"/>
            </a:rPr>
            <a:t>Federação (ramo)</a:t>
          </a:r>
        </a:p>
      </dgm:t>
    </dgm:pt>
    <dgm:pt modelId="{DC7DF467-1CCB-444F-BBA2-9F6B7D27D26D}" type="parTrans" cxnId="{EE91825C-BFC5-4649-B40A-A5E3BF9F6EAE}">
      <dgm:prSet/>
      <dgm:spPr/>
      <dgm:t>
        <a:bodyPr/>
        <a:lstStyle/>
        <a:p>
          <a:endParaRPr lang="pt-BR" b="1">
            <a:latin typeface="Calibri" pitchFamily="34" charset="0"/>
          </a:endParaRPr>
        </a:p>
      </dgm:t>
    </dgm:pt>
    <dgm:pt modelId="{D0A1BCAE-BB9F-4EF4-B4DD-B9038F6C75E6}" type="sibTrans" cxnId="{EE91825C-BFC5-4649-B40A-A5E3BF9F6EAE}">
      <dgm:prSet/>
      <dgm:spPr/>
      <dgm:t>
        <a:bodyPr/>
        <a:lstStyle/>
        <a:p>
          <a:endParaRPr lang="pt-BR" b="1">
            <a:latin typeface="Calibri" pitchFamily="34" charset="0"/>
          </a:endParaRPr>
        </a:p>
      </dgm:t>
    </dgm:pt>
    <dgm:pt modelId="{35E805A5-A705-49E5-BB8B-1DF4F82D4BFC}">
      <dgm:prSet phldrT="[Texto]" custT="1"/>
      <dgm:spPr/>
      <dgm:t>
        <a:bodyPr/>
        <a:lstStyle/>
        <a:p>
          <a:r>
            <a:rPr lang="pt-BR" sz="2400" b="1" dirty="0">
              <a:latin typeface="Calibri" pitchFamily="34" charset="0"/>
            </a:rPr>
            <a:t>Sindicato (categoria)</a:t>
          </a:r>
        </a:p>
      </dgm:t>
    </dgm:pt>
    <dgm:pt modelId="{CFF20EB4-E86C-4E18-8B13-4515FA5811BB}" type="parTrans" cxnId="{A9C71691-39CF-426A-BD12-A32ACD69D0D6}">
      <dgm:prSet/>
      <dgm:spPr/>
      <dgm:t>
        <a:bodyPr/>
        <a:lstStyle/>
        <a:p>
          <a:endParaRPr lang="pt-BR" b="1">
            <a:latin typeface="Calibri" pitchFamily="34" charset="0"/>
          </a:endParaRPr>
        </a:p>
      </dgm:t>
    </dgm:pt>
    <dgm:pt modelId="{403ED794-C8CF-40E7-B91F-C6357E7094B9}" type="sibTrans" cxnId="{A9C71691-39CF-426A-BD12-A32ACD69D0D6}">
      <dgm:prSet/>
      <dgm:spPr/>
      <dgm:t>
        <a:bodyPr/>
        <a:lstStyle/>
        <a:p>
          <a:endParaRPr lang="pt-BR" b="1">
            <a:latin typeface="Calibri" pitchFamily="34" charset="0"/>
          </a:endParaRPr>
        </a:p>
      </dgm:t>
    </dgm:pt>
    <dgm:pt modelId="{F6A3313A-CABB-4DE1-9A37-407CB58DA8B2}" type="pres">
      <dgm:prSet presAssocID="{C1771875-63A4-4BCF-B648-2362FBE1C81C}" presName="compositeShape" presStyleCnt="0">
        <dgm:presLayoutVars>
          <dgm:dir/>
          <dgm:resizeHandles/>
        </dgm:presLayoutVars>
      </dgm:prSet>
      <dgm:spPr/>
    </dgm:pt>
    <dgm:pt modelId="{57CC49E5-DF95-4CA6-B6EA-A15EDF677342}" type="pres">
      <dgm:prSet presAssocID="{C1771875-63A4-4BCF-B648-2362FBE1C81C}" presName="pyramid" presStyleLbl="node1" presStyleIdx="0" presStyleCnt="1" custLinFactNeighborX="-1209"/>
      <dgm:spPr>
        <a:solidFill>
          <a:srgbClr val="33CCCC"/>
        </a:solidFill>
      </dgm:spPr>
    </dgm:pt>
    <dgm:pt modelId="{E838EEFC-537C-47A0-9AED-AC55CF6B7F80}" type="pres">
      <dgm:prSet presAssocID="{C1771875-63A4-4BCF-B648-2362FBE1C81C}" presName="theList" presStyleCnt="0"/>
      <dgm:spPr/>
    </dgm:pt>
    <dgm:pt modelId="{2639841B-98B3-4E97-BF19-2C77DD519D10}" type="pres">
      <dgm:prSet presAssocID="{0D0EC782-D558-488E-A77E-D5A1E549A2F1}" presName="aNode" presStyleLbl="fgAcc1" presStyleIdx="0" presStyleCnt="3" custScaleX="117840">
        <dgm:presLayoutVars>
          <dgm:bulletEnabled val="1"/>
        </dgm:presLayoutVars>
      </dgm:prSet>
      <dgm:spPr/>
      <dgm:t>
        <a:bodyPr/>
        <a:lstStyle/>
        <a:p>
          <a:endParaRPr lang="pt-BR"/>
        </a:p>
      </dgm:t>
    </dgm:pt>
    <dgm:pt modelId="{8A38F8BC-873F-4094-AC3A-09D4176B5416}" type="pres">
      <dgm:prSet presAssocID="{0D0EC782-D558-488E-A77E-D5A1E549A2F1}" presName="aSpace" presStyleCnt="0"/>
      <dgm:spPr/>
    </dgm:pt>
    <dgm:pt modelId="{B9F1EBE0-A590-4516-8B88-97F2449BCFF8}" type="pres">
      <dgm:prSet presAssocID="{3EBCF906-38EB-4A49-B45D-2F2CAF6D5640}" presName="aNode" presStyleLbl="fgAcc1" presStyleIdx="1" presStyleCnt="3">
        <dgm:presLayoutVars>
          <dgm:bulletEnabled val="1"/>
        </dgm:presLayoutVars>
      </dgm:prSet>
      <dgm:spPr/>
      <dgm:t>
        <a:bodyPr/>
        <a:lstStyle/>
        <a:p>
          <a:endParaRPr lang="pt-BR"/>
        </a:p>
      </dgm:t>
    </dgm:pt>
    <dgm:pt modelId="{5DEB62AB-B4B1-4F3D-8866-7D29FAD66CDD}" type="pres">
      <dgm:prSet presAssocID="{3EBCF906-38EB-4A49-B45D-2F2CAF6D5640}" presName="aSpace" presStyleCnt="0"/>
      <dgm:spPr/>
    </dgm:pt>
    <dgm:pt modelId="{5819B86F-84CD-409B-BA20-C93EC4C87B11}" type="pres">
      <dgm:prSet presAssocID="{35E805A5-A705-49E5-BB8B-1DF4F82D4BFC}" presName="aNode" presStyleLbl="fgAcc1" presStyleIdx="2" presStyleCnt="3">
        <dgm:presLayoutVars>
          <dgm:bulletEnabled val="1"/>
        </dgm:presLayoutVars>
      </dgm:prSet>
      <dgm:spPr/>
      <dgm:t>
        <a:bodyPr/>
        <a:lstStyle/>
        <a:p>
          <a:endParaRPr lang="pt-BR"/>
        </a:p>
      </dgm:t>
    </dgm:pt>
    <dgm:pt modelId="{9C65487E-C169-4D66-BE6A-92BDE00426DE}" type="pres">
      <dgm:prSet presAssocID="{35E805A5-A705-49E5-BB8B-1DF4F82D4BFC}" presName="aSpace" presStyleCnt="0"/>
      <dgm:spPr/>
    </dgm:pt>
  </dgm:ptLst>
  <dgm:cxnLst>
    <dgm:cxn modelId="{89CF265B-6715-4B2C-B315-F0E80670B327}" srcId="{C1771875-63A4-4BCF-B648-2362FBE1C81C}" destId="{0D0EC782-D558-488E-A77E-D5A1E549A2F1}" srcOrd="0" destOrd="0" parTransId="{290D90A2-5A2F-4AC6-B970-CCB99CA5CB48}" sibTransId="{701EA04F-2D15-4D0C-85F4-A90D038085A0}"/>
    <dgm:cxn modelId="{5E0106AA-D660-4F4F-88E3-F36D8C6394CB}" type="presOf" srcId="{C1771875-63A4-4BCF-B648-2362FBE1C81C}" destId="{F6A3313A-CABB-4DE1-9A37-407CB58DA8B2}" srcOrd="0" destOrd="0" presId="urn:microsoft.com/office/officeart/2005/8/layout/pyramid2"/>
    <dgm:cxn modelId="{EE91825C-BFC5-4649-B40A-A5E3BF9F6EAE}" srcId="{C1771875-63A4-4BCF-B648-2362FBE1C81C}" destId="{3EBCF906-38EB-4A49-B45D-2F2CAF6D5640}" srcOrd="1" destOrd="0" parTransId="{DC7DF467-1CCB-444F-BBA2-9F6B7D27D26D}" sibTransId="{D0A1BCAE-BB9F-4EF4-B4DD-B9038F6C75E6}"/>
    <dgm:cxn modelId="{A9C71691-39CF-426A-BD12-A32ACD69D0D6}" srcId="{C1771875-63A4-4BCF-B648-2362FBE1C81C}" destId="{35E805A5-A705-49E5-BB8B-1DF4F82D4BFC}" srcOrd="2" destOrd="0" parTransId="{CFF20EB4-E86C-4E18-8B13-4515FA5811BB}" sibTransId="{403ED794-C8CF-40E7-B91F-C6357E7094B9}"/>
    <dgm:cxn modelId="{EE58B693-E9F3-424B-A77A-4D4B41310E20}" type="presOf" srcId="{35E805A5-A705-49E5-BB8B-1DF4F82D4BFC}" destId="{5819B86F-84CD-409B-BA20-C93EC4C87B11}" srcOrd="0" destOrd="0" presId="urn:microsoft.com/office/officeart/2005/8/layout/pyramid2"/>
    <dgm:cxn modelId="{8DF74C21-A8FB-48E2-8197-ECE6174C8C11}" type="presOf" srcId="{3EBCF906-38EB-4A49-B45D-2F2CAF6D5640}" destId="{B9F1EBE0-A590-4516-8B88-97F2449BCFF8}" srcOrd="0" destOrd="0" presId="urn:microsoft.com/office/officeart/2005/8/layout/pyramid2"/>
    <dgm:cxn modelId="{AB40F9BE-0F9C-4DAA-8E1A-7B8181ED20B8}" type="presOf" srcId="{0D0EC782-D558-488E-A77E-D5A1E549A2F1}" destId="{2639841B-98B3-4E97-BF19-2C77DD519D10}" srcOrd="0" destOrd="0" presId="urn:microsoft.com/office/officeart/2005/8/layout/pyramid2"/>
    <dgm:cxn modelId="{A2943352-A62E-4FBE-9D94-1923ABE61200}" type="presParOf" srcId="{F6A3313A-CABB-4DE1-9A37-407CB58DA8B2}" destId="{57CC49E5-DF95-4CA6-B6EA-A15EDF677342}" srcOrd="0" destOrd="0" presId="urn:microsoft.com/office/officeart/2005/8/layout/pyramid2"/>
    <dgm:cxn modelId="{5479C0CD-D7C7-4F79-9477-1E117161FAD0}" type="presParOf" srcId="{F6A3313A-CABB-4DE1-9A37-407CB58DA8B2}" destId="{E838EEFC-537C-47A0-9AED-AC55CF6B7F80}" srcOrd="1" destOrd="0" presId="urn:microsoft.com/office/officeart/2005/8/layout/pyramid2"/>
    <dgm:cxn modelId="{B0CD0E8D-29CD-4E71-B3A6-87405D25872C}" type="presParOf" srcId="{E838EEFC-537C-47A0-9AED-AC55CF6B7F80}" destId="{2639841B-98B3-4E97-BF19-2C77DD519D10}" srcOrd="0" destOrd="0" presId="urn:microsoft.com/office/officeart/2005/8/layout/pyramid2"/>
    <dgm:cxn modelId="{C5150A2F-7965-4B5A-AC85-5609218A1FA7}" type="presParOf" srcId="{E838EEFC-537C-47A0-9AED-AC55CF6B7F80}" destId="{8A38F8BC-873F-4094-AC3A-09D4176B5416}" srcOrd="1" destOrd="0" presId="urn:microsoft.com/office/officeart/2005/8/layout/pyramid2"/>
    <dgm:cxn modelId="{A2F69F34-717E-4DBF-9FEF-D2B40D12593D}" type="presParOf" srcId="{E838EEFC-537C-47A0-9AED-AC55CF6B7F80}" destId="{B9F1EBE0-A590-4516-8B88-97F2449BCFF8}" srcOrd="2" destOrd="0" presId="urn:microsoft.com/office/officeart/2005/8/layout/pyramid2"/>
    <dgm:cxn modelId="{3BA8AC01-0FD2-4AD6-A33B-3C3376E63C58}" type="presParOf" srcId="{E838EEFC-537C-47A0-9AED-AC55CF6B7F80}" destId="{5DEB62AB-B4B1-4F3D-8866-7D29FAD66CDD}" srcOrd="3" destOrd="0" presId="urn:microsoft.com/office/officeart/2005/8/layout/pyramid2"/>
    <dgm:cxn modelId="{75095C55-3E9C-4C1C-AD54-CD7FF06C7922}" type="presParOf" srcId="{E838EEFC-537C-47A0-9AED-AC55CF6B7F80}" destId="{5819B86F-84CD-409B-BA20-C93EC4C87B11}" srcOrd="4" destOrd="0" presId="urn:microsoft.com/office/officeart/2005/8/layout/pyramid2"/>
    <dgm:cxn modelId="{EFB2AC6B-3A31-4EC4-B0DD-46120F436E98}" type="presParOf" srcId="{E838EEFC-537C-47A0-9AED-AC55CF6B7F80}" destId="{9C65487E-C169-4D66-BE6A-92BDE00426D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771875-63A4-4BCF-B648-2362FBE1C81C}" type="doc">
      <dgm:prSet loTypeId="urn:microsoft.com/office/officeart/2005/8/layout/pyramid2" loCatId="pyramid" qsTypeId="urn:microsoft.com/office/officeart/2005/8/quickstyle/simple1" qsCatId="simple" csTypeId="urn:microsoft.com/office/officeart/2005/8/colors/colorful2" csCatId="colorful" phldr="1"/>
      <dgm:spPr/>
    </dgm:pt>
    <dgm:pt modelId="{0D0EC782-D558-488E-A77E-D5A1E549A2F1}">
      <dgm:prSet phldrT="[Texto]"/>
      <dgm:spPr/>
      <dgm:t>
        <a:bodyPr/>
        <a:lstStyle/>
        <a:p>
          <a:r>
            <a:rPr lang="pt-BR" b="1" dirty="0">
              <a:latin typeface="Calibri" pitchFamily="34" charset="0"/>
            </a:rPr>
            <a:t>Confederação</a:t>
          </a:r>
        </a:p>
      </dgm:t>
    </dgm:pt>
    <dgm:pt modelId="{290D90A2-5A2F-4AC6-B970-CCB99CA5CB48}" type="parTrans" cxnId="{89CF265B-6715-4B2C-B315-F0E80670B327}">
      <dgm:prSet/>
      <dgm:spPr/>
      <dgm:t>
        <a:bodyPr/>
        <a:lstStyle/>
        <a:p>
          <a:endParaRPr lang="pt-BR" b="1">
            <a:latin typeface="Calibri" pitchFamily="34" charset="0"/>
          </a:endParaRPr>
        </a:p>
      </dgm:t>
    </dgm:pt>
    <dgm:pt modelId="{701EA04F-2D15-4D0C-85F4-A90D038085A0}" type="sibTrans" cxnId="{89CF265B-6715-4B2C-B315-F0E80670B327}">
      <dgm:prSet/>
      <dgm:spPr/>
      <dgm:t>
        <a:bodyPr/>
        <a:lstStyle/>
        <a:p>
          <a:endParaRPr lang="pt-BR" b="1">
            <a:latin typeface="Calibri" pitchFamily="34" charset="0"/>
          </a:endParaRPr>
        </a:p>
      </dgm:t>
    </dgm:pt>
    <dgm:pt modelId="{3EBCF906-38EB-4A49-B45D-2F2CAF6D5640}">
      <dgm:prSet phldrT="[Texto]"/>
      <dgm:spPr/>
      <dgm:t>
        <a:bodyPr/>
        <a:lstStyle/>
        <a:p>
          <a:r>
            <a:rPr lang="pt-BR" b="1" dirty="0">
              <a:latin typeface="Calibri" pitchFamily="34" charset="0"/>
            </a:rPr>
            <a:t>Federação</a:t>
          </a:r>
        </a:p>
      </dgm:t>
    </dgm:pt>
    <dgm:pt modelId="{DC7DF467-1CCB-444F-BBA2-9F6B7D27D26D}" type="parTrans" cxnId="{EE91825C-BFC5-4649-B40A-A5E3BF9F6EAE}">
      <dgm:prSet/>
      <dgm:spPr/>
      <dgm:t>
        <a:bodyPr/>
        <a:lstStyle/>
        <a:p>
          <a:endParaRPr lang="pt-BR" b="1">
            <a:latin typeface="Calibri" pitchFamily="34" charset="0"/>
          </a:endParaRPr>
        </a:p>
      </dgm:t>
    </dgm:pt>
    <dgm:pt modelId="{D0A1BCAE-BB9F-4EF4-B4DD-B9038F6C75E6}" type="sibTrans" cxnId="{EE91825C-BFC5-4649-B40A-A5E3BF9F6EAE}">
      <dgm:prSet/>
      <dgm:spPr/>
      <dgm:t>
        <a:bodyPr/>
        <a:lstStyle/>
        <a:p>
          <a:endParaRPr lang="pt-BR" b="1">
            <a:latin typeface="Calibri" pitchFamily="34" charset="0"/>
          </a:endParaRPr>
        </a:p>
      </dgm:t>
    </dgm:pt>
    <dgm:pt modelId="{35E805A5-A705-49E5-BB8B-1DF4F82D4BFC}">
      <dgm:prSet phldrT="[Texto]"/>
      <dgm:spPr/>
      <dgm:t>
        <a:bodyPr/>
        <a:lstStyle/>
        <a:p>
          <a:r>
            <a:rPr lang="pt-BR" b="1" dirty="0">
              <a:latin typeface="Calibri" pitchFamily="34" charset="0"/>
            </a:rPr>
            <a:t>Sindicato</a:t>
          </a:r>
        </a:p>
      </dgm:t>
    </dgm:pt>
    <dgm:pt modelId="{CFF20EB4-E86C-4E18-8B13-4515FA5811BB}" type="parTrans" cxnId="{A9C71691-39CF-426A-BD12-A32ACD69D0D6}">
      <dgm:prSet/>
      <dgm:spPr/>
      <dgm:t>
        <a:bodyPr/>
        <a:lstStyle/>
        <a:p>
          <a:endParaRPr lang="pt-BR" b="1">
            <a:latin typeface="Calibri" pitchFamily="34" charset="0"/>
          </a:endParaRPr>
        </a:p>
      </dgm:t>
    </dgm:pt>
    <dgm:pt modelId="{403ED794-C8CF-40E7-B91F-C6357E7094B9}" type="sibTrans" cxnId="{A9C71691-39CF-426A-BD12-A32ACD69D0D6}">
      <dgm:prSet/>
      <dgm:spPr/>
      <dgm:t>
        <a:bodyPr/>
        <a:lstStyle/>
        <a:p>
          <a:endParaRPr lang="pt-BR" b="1">
            <a:latin typeface="Calibri" pitchFamily="34" charset="0"/>
          </a:endParaRPr>
        </a:p>
      </dgm:t>
    </dgm:pt>
    <dgm:pt modelId="{F6A3313A-CABB-4DE1-9A37-407CB58DA8B2}" type="pres">
      <dgm:prSet presAssocID="{C1771875-63A4-4BCF-B648-2362FBE1C81C}" presName="compositeShape" presStyleCnt="0">
        <dgm:presLayoutVars>
          <dgm:dir/>
          <dgm:resizeHandles/>
        </dgm:presLayoutVars>
      </dgm:prSet>
      <dgm:spPr/>
    </dgm:pt>
    <dgm:pt modelId="{57CC49E5-DF95-4CA6-B6EA-A15EDF677342}" type="pres">
      <dgm:prSet presAssocID="{C1771875-63A4-4BCF-B648-2362FBE1C81C}" presName="pyramid" presStyleLbl="node1" presStyleIdx="0" presStyleCnt="1" custLinFactNeighborX="-328" custLinFactNeighborY="8621">
        <dgm:style>
          <a:lnRef idx="0">
            <a:schemeClr val="accent6"/>
          </a:lnRef>
          <a:fillRef idx="3">
            <a:schemeClr val="accent6"/>
          </a:fillRef>
          <a:effectRef idx="3">
            <a:schemeClr val="accent6"/>
          </a:effectRef>
          <a:fontRef idx="minor">
            <a:schemeClr val="lt1"/>
          </a:fontRef>
        </dgm:style>
      </dgm:prSet>
      <dgm:spPr>
        <a:solidFill>
          <a:schemeClr val="accent2">
            <a:lumMod val="50000"/>
          </a:schemeClr>
        </a:solidFill>
      </dgm:spPr>
    </dgm:pt>
    <dgm:pt modelId="{E838EEFC-537C-47A0-9AED-AC55CF6B7F80}" type="pres">
      <dgm:prSet presAssocID="{C1771875-63A4-4BCF-B648-2362FBE1C81C}" presName="theList" presStyleCnt="0"/>
      <dgm:spPr/>
    </dgm:pt>
    <dgm:pt modelId="{2639841B-98B3-4E97-BF19-2C77DD519D10}" type="pres">
      <dgm:prSet presAssocID="{0D0EC782-D558-488E-A77E-D5A1E549A2F1}" presName="aNode" presStyleLbl="fgAcc1" presStyleIdx="0" presStyleCnt="3">
        <dgm:presLayoutVars>
          <dgm:bulletEnabled val="1"/>
        </dgm:presLayoutVars>
      </dgm:prSet>
      <dgm:spPr/>
      <dgm:t>
        <a:bodyPr/>
        <a:lstStyle/>
        <a:p>
          <a:endParaRPr lang="pt-BR"/>
        </a:p>
      </dgm:t>
    </dgm:pt>
    <dgm:pt modelId="{8A38F8BC-873F-4094-AC3A-09D4176B5416}" type="pres">
      <dgm:prSet presAssocID="{0D0EC782-D558-488E-A77E-D5A1E549A2F1}" presName="aSpace" presStyleCnt="0"/>
      <dgm:spPr/>
    </dgm:pt>
    <dgm:pt modelId="{B9F1EBE0-A590-4516-8B88-97F2449BCFF8}" type="pres">
      <dgm:prSet presAssocID="{3EBCF906-38EB-4A49-B45D-2F2CAF6D5640}" presName="aNode" presStyleLbl="fgAcc1" presStyleIdx="1" presStyleCnt="3">
        <dgm:presLayoutVars>
          <dgm:bulletEnabled val="1"/>
        </dgm:presLayoutVars>
      </dgm:prSet>
      <dgm:spPr/>
      <dgm:t>
        <a:bodyPr/>
        <a:lstStyle/>
        <a:p>
          <a:endParaRPr lang="pt-BR"/>
        </a:p>
      </dgm:t>
    </dgm:pt>
    <dgm:pt modelId="{5DEB62AB-B4B1-4F3D-8866-7D29FAD66CDD}" type="pres">
      <dgm:prSet presAssocID="{3EBCF906-38EB-4A49-B45D-2F2CAF6D5640}" presName="aSpace" presStyleCnt="0"/>
      <dgm:spPr/>
    </dgm:pt>
    <dgm:pt modelId="{5819B86F-84CD-409B-BA20-C93EC4C87B11}" type="pres">
      <dgm:prSet presAssocID="{35E805A5-A705-49E5-BB8B-1DF4F82D4BFC}" presName="aNode" presStyleLbl="fgAcc1" presStyleIdx="2" presStyleCnt="3">
        <dgm:presLayoutVars>
          <dgm:bulletEnabled val="1"/>
        </dgm:presLayoutVars>
      </dgm:prSet>
      <dgm:spPr/>
      <dgm:t>
        <a:bodyPr/>
        <a:lstStyle/>
        <a:p>
          <a:endParaRPr lang="pt-BR"/>
        </a:p>
      </dgm:t>
    </dgm:pt>
    <dgm:pt modelId="{9C65487E-C169-4D66-BE6A-92BDE00426DE}" type="pres">
      <dgm:prSet presAssocID="{35E805A5-A705-49E5-BB8B-1DF4F82D4BFC}" presName="aSpace" presStyleCnt="0"/>
      <dgm:spPr/>
    </dgm:pt>
  </dgm:ptLst>
  <dgm:cxnLst>
    <dgm:cxn modelId="{A6C8CD83-E9E1-47EA-9548-8925D306F908}" type="presOf" srcId="{3EBCF906-38EB-4A49-B45D-2F2CAF6D5640}" destId="{B9F1EBE0-A590-4516-8B88-97F2449BCFF8}" srcOrd="0" destOrd="0" presId="urn:microsoft.com/office/officeart/2005/8/layout/pyramid2"/>
    <dgm:cxn modelId="{FF3EA4B0-B04A-488C-9C79-608BF0B942C6}" type="presOf" srcId="{0D0EC782-D558-488E-A77E-D5A1E549A2F1}" destId="{2639841B-98B3-4E97-BF19-2C77DD519D10}" srcOrd="0" destOrd="0" presId="urn:microsoft.com/office/officeart/2005/8/layout/pyramid2"/>
    <dgm:cxn modelId="{A9C71691-39CF-426A-BD12-A32ACD69D0D6}" srcId="{C1771875-63A4-4BCF-B648-2362FBE1C81C}" destId="{35E805A5-A705-49E5-BB8B-1DF4F82D4BFC}" srcOrd="2" destOrd="0" parTransId="{CFF20EB4-E86C-4E18-8B13-4515FA5811BB}" sibTransId="{403ED794-C8CF-40E7-B91F-C6357E7094B9}"/>
    <dgm:cxn modelId="{6E7960E1-17CB-4D5D-AADF-0AED143E52A5}" type="presOf" srcId="{C1771875-63A4-4BCF-B648-2362FBE1C81C}" destId="{F6A3313A-CABB-4DE1-9A37-407CB58DA8B2}" srcOrd="0" destOrd="0" presId="urn:microsoft.com/office/officeart/2005/8/layout/pyramid2"/>
    <dgm:cxn modelId="{99F648B6-82DA-4E27-AD1B-C0CA9155F265}" type="presOf" srcId="{35E805A5-A705-49E5-BB8B-1DF4F82D4BFC}" destId="{5819B86F-84CD-409B-BA20-C93EC4C87B11}" srcOrd="0" destOrd="0" presId="urn:microsoft.com/office/officeart/2005/8/layout/pyramid2"/>
    <dgm:cxn modelId="{89CF265B-6715-4B2C-B315-F0E80670B327}" srcId="{C1771875-63A4-4BCF-B648-2362FBE1C81C}" destId="{0D0EC782-D558-488E-A77E-D5A1E549A2F1}" srcOrd="0" destOrd="0" parTransId="{290D90A2-5A2F-4AC6-B970-CCB99CA5CB48}" sibTransId="{701EA04F-2D15-4D0C-85F4-A90D038085A0}"/>
    <dgm:cxn modelId="{EE91825C-BFC5-4649-B40A-A5E3BF9F6EAE}" srcId="{C1771875-63A4-4BCF-B648-2362FBE1C81C}" destId="{3EBCF906-38EB-4A49-B45D-2F2CAF6D5640}" srcOrd="1" destOrd="0" parTransId="{DC7DF467-1CCB-444F-BBA2-9F6B7D27D26D}" sibTransId="{D0A1BCAE-BB9F-4EF4-B4DD-B9038F6C75E6}"/>
    <dgm:cxn modelId="{64C02F9C-D9C7-4A9D-A914-9C48A1A02BBF}" type="presParOf" srcId="{F6A3313A-CABB-4DE1-9A37-407CB58DA8B2}" destId="{57CC49E5-DF95-4CA6-B6EA-A15EDF677342}" srcOrd="0" destOrd="0" presId="urn:microsoft.com/office/officeart/2005/8/layout/pyramid2"/>
    <dgm:cxn modelId="{AA44544F-EBBC-4E35-9B63-1A13A2733236}" type="presParOf" srcId="{F6A3313A-CABB-4DE1-9A37-407CB58DA8B2}" destId="{E838EEFC-537C-47A0-9AED-AC55CF6B7F80}" srcOrd="1" destOrd="0" presId="urn:microsoft.com/office/officeart/2005/8/layout/pyramid2"/>
    <dgm:cxn modelId="{9AD1B491-EA36-482C-BC32-FF212EA5B89F}" type="presParOf" srcId="{E838EEFC-537C-47A0-9AED-AC55CF6B7F80}" destId="{2639841B-98B3-4E97-BF19-2C77DD519D10}" srcOrd="0" destOrd="0" presId="urn:microsoft.com/office/officeart/2005/8/layout/pyramid2"/>
    <dgm:cxn modelId="{3200B22A-F734-424F-B812-2694AA8A317A}" type="presParOf" srcId="{E838EEFC-537C-47A0-9AED-AC55CF6B7F80}" destId="{8A38F8BC-873F-4094-AC3A-09D4176B5416}" srcOrd="1" destOrd="0" presId="urn:microsoft.com/office/officeart/2005/8/layout/pyramid2"/>
    <dgm:cxn modelId="{DE3BAE69-4AC5-4DC4-9EA7-1128B0940908}" type="presParOf" srcId="{E838EEFC-537C-47A0-9AED-AC55CF6B7F80}" destId="{B9F1EBE0-A590-4516-8B88-97F2449BCFF8}" srcOrd="2" destOrd="0" presId="urn:microsoft.com/office/officeart/2005/8/layout/pyramid2"/>
    <dgm:cxn modelId="{F5C42216-1A85-4D3B-B5A4-4B4262CD071E}" type="presParOf" srcId="{E838EEFC-537C-47A0-9AED-AC55CF6B7F80}" destId="{5DEB62AB-B4B1-4F3D-8866-7D29FAD66CDD}" srcOrd="3" destOrd="0" presId="urn:microsoft.com/office/officeart/2005/8/layout/pyramid2"/>
    <dgm:cxn modelId="{EAEB1723-5136-4F24-B535-ADBD00E4E68F}" type="presParOf" srcId="{E838EEFC-537C-47A0-9AED-AC55CF6B7F80}" destId="{5819B86F-84CD-409B-BA20-C93EC4C87B11}" srcOrd="4" destOrd="0" presId="urn:microsoft.com/office/officeart/2005/8/layout/pyramid2"/>
    <dgm:cxn modelId="{441A120C-4CDC-4AB0-86AB-552BA4833A74}" type="presParOf" srcId="{E838EEFC-537C-47A0-9AED-AC55CF6B7F80}" destId="{9C65487E-C169-4D66-BE6A-92BDE00426D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771875-63A4-4BCF-B648-2362FBE1C81C}" type="doc">
      <dgm:prSet loTypeId="urn:microsoft.com/office/officeart/2005/8/layout/pyramid2" loCatId="pyramid" qsTypeId="urn:microsoft.com/office/officeart/2005/8/quickstyle/simple1" qsCatId="simple" csTypeId="urn:microsoft.com/office/officeart/2005/8/colors/accent1_2" csCatId="accent1" phldr="1"/>
      <dgm:spPr/>
    </dgm:pt>
    <dgm:pt modelId="{0D0EC782-D558-488E-A77E-D5A1E549A2F1}">
      <dgm:prSet phldrT="[Texto]"/>
      <dgm:spPr/>
      <dgm:t>
        <a:bodyPr/>
        <a:lstStyle/>
        <a:p>
          <a:r>
            <a:rPr lang="pt-BR" b="1" dirty="0">
              <a:latin typeface="Calibri" pitchFamily="34" charset="0"/>
            </a:rPr>
            <a:t>Confederação</a:t>
          </a:r>
        </a:p>
      </dgm:t>
    </dgm:pt>
    <dgm:pt modelId="{290D90A2-5A2F-4AC6-B970-CCB99CA5CB48}" type="parTrans" cxnId="{89CF265B-6715-4B2C-B315-F0E80670B327}">
      <dgm:prSet/>
      <dgm:spPr/>
      <dgm:t>
        <a:bodyPr/>
        <a:lstStyle/>
        <a:p>
          <a:endParaRPr lang="pt-BR" b="1">
            <a:latin typeface="Calibri" pitchFamily="34" charset="0"/>
          </a:endParaRPr>
        </a:p>
      </dgm:t>
    </dgm:pt>
    <dgm:pt modelId="{701EA04F-2D15-4D0C-85F4-A90D038085A0}" type="sibTrans" cxnId="{89CF265B-6715-4B2C-B315-F0E80670B327}">
      <dgm:prSet/>
      <dgm:spPr/>
      <dgm:t>
        <a:bodyPr/>
        <a:lstStyle/>
        <a:p>
          <a:endParaRPr lang="pt-BR" b="1">
            <a:latin typeface="Calibri" pitchFamily="34" charset="0"/>
          </a:endParaRPr>
        </a:p>
      </dgm:t>
    </dgm:pt>
    <dgm:pt modelId="{3EBCF906-38EB-4A49-B45D-2F2CAF6D5640}">
      <dgm:prSet phldrT="[Texto]"/>
      <dgm:spPr/>
      <dgm:t>
        <a:bodyPr/>
        <a:lstStyle/>
        <a:p>
          <a:r>
            <a:rPr lang="pt-BR" b="1" dirty="0">
              <a:latin typeface="Calibri" pitchFamily="34" charset="0"/>
            </a:rPr>
            <a:t>Federação</a:t>
          </a:r>
        </a:p>
      </dgm:t>
    </dgm:pt>
    <dgm:pt modelId="{DC7DF467-1CCB-444F-BBA2-9F6B7D27D26D}" type="parTrans" cxnId="{EE91825C-BFC5-4649-B40A-A5E3BF9F6EAE}">
      <dgm:prSet/>
      <dgm:spPr/>
      <dgm:t>
        <a:bodyPr/>
        <a:lstStyle/>
        <a:p>
          <a:endParaRPr lang="pt-BR" b="1">
            <a:latin typeface="Calibri" pitchFamily="34" charset="0"/>
          </a:endParaRPr>
        </a:p>
      </dgm:t>
    </dgm:pt>
    <dgm:pt modelId="{D0A1BCAE-BB9F-4EF4-B4DD-B9038F6C75E6}" type="sibTrans" cxnId="{EE91825C-BFC5-4649-B40A-A5E3BF9F6EAE}">
      <dgm:prSet/>
      <dgm:spPr/>
      <dgm:t>
        <a:bodyPr/>
        <a:lstStyle/>
        <a:p>
          <a:endParaRPr lang="pt-BR" b="1">
            <a:latin typeface="Calibri" pitchFamily="34" charset="0"/>
          </a:endParaRPr>
        </a:p>
      </dgm:t>
    </dgm:pt>
    <dgm:pt modelId="{35E805A5-A705-49E5-BB8B-1DF4F82D4BFC}">
      <dgm:prSet phldrT="[Texto]"/>
      <dgm:spPr/>
      <dgm:t>
        <a:bodyPr/>
        <a:lstStyle/>
        <a:p>
          <a:r>
            <a:rPr lang="pt-BR" b="1" dirty="0">
              <a:latin typeface="Calibri" pitchFamily="34" charset="0"/>
            </a:rPr>
            <a:t>Sindicato</a:t>
          </a:r>
        </a:p>
      </dgm:t>
    </dgm:pt>
    <dgm:pt modelId="{CFF20EB4-E86C-4E18-8B13-4515FA5811BB}" type="parTrans" cxnId="{A9C71691-39CF-426A-BD12-A32ACD69D0D6}">
      <dgm:prSet/>
      <dgm:spPr/>
      <dgm:t>
        <a:bodyPr/>
        <a:lstStyle/>
        <a:p>
          <a:endParaRPr lang="pt-BR" b="1">
            <a:latin typeface="Calibri" pitchFamily="34" charset="0"/>
          </a:endParaRPr>
        </a:p>
      </dgm:t>
    </dgm:pt>
    <dgm:pt modelId="{403ED794-C8CF-40E7-B91F-C6357E7094B9}" type="sibTrans" cxnId="{A9C71691-39CF-426A-BD12-A32ACD69D0D6}">
      <dgm:prSet/>
      <dgm:spPr/>
      <dgm:t>
        <a:bodyPr/>
        <a:lstStyle/>
        <a:p>
          <a:endParaRPr lang="pt-BR" b="1">
            <a:latin typeface="Calibri" pitchFamily="34" charset="0"/>
          </a:endParaRPr>
        </a:p>
      </dgm:t>
    </dgm:pt>
    <dgm:pt modelId="{F6A3313A-CABB-4DE1-9A37-407CB58DA8B2}" type="pres">
      <dgm:prSet presAssocID="{C1771875-63A4-4BCF-B648-2362FBE1C81C}" presName="compositeShape" presStyleCnt="0">
        <dgm:presLayoutVars>
          <dgm:dir/>
          <dgm:resizeHandles/>
        </dgm:presLayoutVars>
      </dgm:prSet>
      <dgm:spPr/>
    </dgm:pt>
    <dgm:pt modelId="{57CC49E5-DF95-4CA6-B6EA-A15EDF677342}" type="pres">
      <dgm:prSet presAssocID="{C1771875-63A4-4BCF-B648-2362FBE1C81C}" presName="pyramid" presStyleLbl="node1" presStyleIdx="0" presStyleCnt="1" custLinFactNeighborY="1856"/>
      <dgm:spPr>
        <a:solidFill>
          <a:schemeClr val="accent5"/>
        </a:solidFill>
      </dgm:spPr>
    </dgm:pt>
    <dgm:pt modelId="{E838EEFC-537C-47A0-9AED-AC55CF6B7F80}" type="pres">
      <dgm:prSet presAssocID="{C1771875-63A4-4BCF-B648-2362FBE1C81C}" presName="theList" presStyleCnt="0"/>
      <dgm:spPr/>
    </dgm:pt>
    <dgm:pt modelId="{2639841B-98B3-4E97-BF19-2C77DD519D10}" type="pres">
      <dgm:prSet presAssocID="{0D0EC782-D558-488E-A77E-D5A1E549A2F1}" presName="aNode" presStyleLbl="fgAcc1" presStyleIdx="0" presStyleCnt="3">
        <dgm:presLayoutVars>
          <dgm:bulletEnabled val="1"/>
        </dgm:presLayoutVars>
      </dgm:prSet>
      <dgm:spPr/>
      <dgm:t>
        <a:bodyPr/>
        <a:lstStyle/>
        <a:p>
          <a:endParaRPr lang="pt-BR"/>
        </a:p>
      </dgm:t>
    </dgm:pt>
    <dgm:pt modelId="{8A38F8BC-873F-4094-AC3A-09D4176B5416}" type="pres">
      <dgm:prSet presAssocID="{0D0EC782-D558-488E-A77E-D5A1E549A2F1}" presName="aSpace" presStyleCnt="0"/>
      <dgm:spPr/>
    </dgm:pt>
    <dgm:pt modelId="{B9F1EBE0-A590-4516-8B88-97F2449BCFF8}" type="pres">
      <dgm:prSet presAssocID="{3EBCF906-38EB-4A49-B45D-2F2CAF6D5640}" presName="aNode" presStyleLbl="fgAcc1" presStyleIdx="1" presStyleCnt="3">
        <dgm:presLayoutVars>
          <dgm:bulletEnabled val="1"/>
        </dgm:presLayoutVars>
      </dgm:prSet>
      <dgm:spPr/>
      <dgm:t>
        <a:bodyPr/>
        <a:lstStyle/>
        <a:p>
          <a:endParaRPr lang="pt-BR"/>
        </a:p>
      </dgm:t>
    </dgm:pt>
    <dgm:pt modelId="{5DEB62AB-B4B1-4F3D-8866-7D29FAD66CDD}" type="pres">
      <dgm:prSet presAssocID="{3EBCF906-38EB-4A49-B45D-2F2CAF6D5640}" presName="aSpace" presStyleCnt="0"/>
      <dgm:spPr/>
    </dgm:pt>
    <dgm:pt modelId="{5819B86F-84CD-409B-BA20-C93EC4C87B11}" type="pres">
      <dgm:prSet presAssocID="{35E805A5-A705-49E5-BB8B-1DF4F82D4BFC}" presName="aNode" presStyleLbl="fgAcc1" presStyleIdx="2" presStyleCnt="3">
        <dgm:presLayoutVars>
          <dgm:bulletEnabled val="1"/>
        </dgm:presLayoutVars>
      </dgm:prSet>
      <dgm:spPr/>
      <dgm:t>
        <a:bodyPr/>
        <a:lstStyle/>
        <a:p>
          <a:endParaRPr lang="pt-BR"/>
        </a:p>
      </dgm:t>
    </dgm:pt>
    <dgm:pt modelId="{9C65487E-C169-4D66-BE6A-92BDE00426DE}" type="pres">
      <dgm:prSet presAssocID="{35E805A5-A705-49E5-BB8B-1DF4F82D4BFC}" presName="aSpace" presStyleCnt="0"/>
      <dgm:spPr/>
    </dgm:pt>
  </dgm:ptLst>
  <dgm:cxnLst>
    <dgm:cxn modelId="{7EDB43E5-FB3B-4F30-9852-A22D85555F9B}" type="presOf" srcId="{C1771875-63A4-4BCF-B648-2362FBE1C81C}" destId="{F6A3313A-CABB-4DE1-9A37-407CB58DA8B2}" srcOrd="0" destOrd="0" presId="urn:microsoft.com/office/officeart/2005/8/layout/pyramid2"/>
    <dgm:cxn modelId="{A9C71691-39CF-426A-BD12-A32ACD69D0D6}" srcId="{C1771875-63A4-4BCF-B648-2362FBE1C81C}" destId="{35E805A5-A705-49E5-BB8B-1DF4F82D4BFC}" srcOrd="2" destOrd="0" parTransId="{CFF20EB4-E86C-4E18-8B13-4515FA5811BB}" sibTransId="{403ED794-C8CF-40E7-B91F-C6357E7094B9}"/>
    <dgm:cxn modelId="{9BCEF336-1854-4ABA-BF5F-F2A3C1F971AF}" type="presOf" srcId="{35E805A5-A705-49E5-BB8B-1DF4F82D4BFC}" destId="{5819B86F-84CD-409B-BA20-C93EC4C87B11}" srcOrd="0" destOrd="0" presId="urn:microsoft.com/office/officeart/2005/8/layout/pyramid2"/>
    <dgm:cxn modelId="{BFFCC134-B4F9-4C2D-A359-A040943C0645}" type="presOf" srcId="{3EBCF906-38EB-4A49-B45D-2F2CAF6D5640}" destId="{B9F1EBE0-A590-4516-8B88-97F2449BCFF8}" srcOrd="0" destOrd="0" presId="urn:microsoft.com/office/officeart/2005/8/layout/pyramid2"/>
    <dgm:cxn modelId="{89CF265B-6715-4B2C-B315-F0E80670B327}" srcId="{C1771875-63A4-4BCF-B648-2362FBE1C81C}" destId="{0D0EC782-D558-488E-A77E-D5A1E549A2F1}" srcOrd="0" destOrd="0" parTransId="{290D90A2-5A2F-4AC6-B970-CCB99CA5CB48}" sibTransId="{701EA04F-2D15-4D0C-85F4-A90D038085A0}"/>
    <dgm:cxn modelId="{E6BD8F70-0715-44DB-9A45-21B206A00F33}" type="presOf" srcId="{0D0EC782-D558-488E-A77E-D5A1E549A2F1}" destId="{2639841B-98B3-4E97-BF19-2C77DD519D10}" srcOrd="0" destOrd="0" presId="urn:microsoft.com/office/officeart/2005/8/layout/pyramid2"/>
    <dgm:cxn modelId="{EE91825C-BFC5-4649-B40A-A5E3BF9F6EAE}" srcId="{C1771875-63A4-4BCF-B648-2362FBE1C81C}" destId="{3EBCF906-38EB-4A49-B45D-2F2CAF6D5640}" srcOrd="1" destOrd="0" parTransId="{DC7DF467-1CCB-444F-BBA2-9F6B7D27D26D}" sibTransId="{D0A1BCAE-BB9F-4EF4-B4DD-B9038F6C75E6}"/>
    <dgm:cxn modelId="{3D2AA346-426D-40CE-B7A6-C62558536187}" type="presParOf" srcId="{F6A3313A-CABB-4DE1-9A37-407CB58DA8B2}" destId="{57CC49E5-DF95-4CA6-B6EA-A15EDF677342}" srcOrd="0" destOrd="0" presId="urn:microsoft.com/office/officeart/2005/8/layout/pyramid2"/>
    <dgm:cxn modelId="{CE0F808B-1467-4AD8-9A79-8BAD7F18BBDF}" type="presParOf" srcId="{F6A3313A-CABB-4DE1-9A37-407CB58DA8B2}" destId="{E838EEFC-537C-47A0-9AED-AC55CF6B7F80}" srcOrd="1" destOrd="0" presId="urn:microsoft.com/office/officeart/2005/8/layout/pyramid2"/>
    <dgm:cxn modelId="{F9D29EB9-9672-43B7-B7C8-E6EB70B9601A}" type="presParOf" srcId="{E838EEFC-537C-47A0-9AED-AC55CF6B7F80}" destId="{2639841B-98B3-4E97-BF19-2C77DD519D10}" srcOrd="0" destOrd="0" presId="urn:microsoft.com/office/officeart/2005/8/layout/pyramid2"/>
    <dgm:cxn modelId="{056F25F4-90C2-4CF4-94DB-EC13B0BF8252}" type="presParOf" srcId="{E838EEFC-537C-47A0-9AED-AC55CF6B7F80}" destId="{8A38F8BC-873F-4094-AC3A-09D4176B5416}" srcOrd="1" destOrd="0" presId="urn:microsoft.com/office/officeart/2005/8/layout/pyramid2"/>
    <dgm:cxn modelId="{0946FCD4-0FA8-429D-A000-CFDC933BB9C9}" type="presParOf" srcId="{E838EEFC-537C-47A0-9AED-AC55CF6B7F80}" destId="{B9F1EBE0-A590-4516-8B88-97F2449BCFF8}" srcOrd="2" destOrd="0" presId="urn:microsoft.com/office/officeart/2005/8/layout/pyramid2"/>
    <dgm:cxn modelId="{5D8D39B1-525A-4941-94EE-BBBDB1BACCC6}" type="presParOf" srcId="{E838EEFC-537C-47A0-9AED-AC55CF6B7F80}" destId="{5DEB62AB-B4B1-4F3D-8866-7D29FAD66CDD}" srcOrd="3" destOrd="0" presId="urn:microsoft.com/office/officeart/2005/8/layout/pyramid2"/>
    <dgm:cxn modelId="{848107D7-F40F-4EBE-8966-BC17365CB5B5}" type="presParOf" srcId="{E838EEFC-537C-47A0-9AED-AC55CF6B7F80}" destId="{5819B86F-84CD-409B-BA20-C93EC4C87B11}" srcOrd="4" destOrd="0" presId="urn:microsoft.com/office/officeart/2005/8/layout/pyramid2"/>
    <dgm:cxn modelId="{D846AB6E-F45A-4D4A-9228-CB68225E5125}" type="presParOf" srcId="{E838EEFC-537C-47A0-9AED-AC55CF6B7F80}" destId="{9C65487E-C169-4D66-BE6A-92BDE00426DE}"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718EA3-373E-4CDC-9874-A8D3315B67B3}" type="doc">
      <dgm:prSet loTypeId="urn:microsoft.com/office/officeart/2005/8/layout/cycle3" loCatId="cycle" qsTypeId="urn:microsoft.com/office/officeart/2005/8/quickstyle/simple5" qsCatId="simple" csTypeId="urn:microsoft.com/office/officeart/2005/8/colors/colorful3" csCatId="colorful" phldr="1"/>
      <dgm:spPr/>
      <dgm:t>
        <a:bodyPr/>
        <a:lstStyle/>
        <a:p>
          <a:endParaRPr lang="pt-BR"/>
        </a:p>
      </dgm:t>
    </dgm:pt>
    <dgm:pt modelId="{A9167B1E-E77C-4466-9C89-A9DAEB555230}">
      <dgm:prSet phldrT="[Texto]"/>
      <dgm:spPr/>
      <dgm:t>
        <a:bodyPr/>
        <a:lstStyle/>
        <a:p>
          <a:r>
            <a:rPr lang="pt-BR" dirty="0"/>
            <a:t>Trabalho Intermitente</a:t>
          </a:r>
        </a:p>
      </dgm:t>
    </dgm:pt>
    <dgm:pt modelId="{DB3D0B9A-9C7A-4208-A4F3-F019EA846284}" type="parTrans" cxnId="{6DA61AEE-0127-4633-9F7A-122B17FE47E3}">
      <dgm:prSet/>
      <dgm:spPr/>
      <dgm:t>
        <a:bodyPr/>
        <a:lstStyle/>
        <a:p>
          <a:endParaRPr lang="pt-BR"/>
        </a:p>
      </dgm:t>
    </dgm:pt>
    <dgm:pt modelId="{CAF79895-DD0E-4582-810F-5355A4CA7A00}" type="sibTrans" cxnId="{6DA61AEE-0127-4633-9F7A-122B17FE47E3}">
      <dgm:prSet/>
      <dgm:spPr>
        <a:solidFill>
          <a:schemeClr val="accent2"/>
        </a:solidFill>
      </dgm:spPr>
      <dgm:t>
        <a:bodyPr/>
        <a:lstStyle/>
        <a:p>
          <a:endParaRPr lang="pt-BR"/>
        </a:p>
      </dgm:t>
    </dgm:pt>
    <dgm:pt modelId="{55F446C9-26B1-4FA5-9A12-8BF5E7124473}">
      <dgm:prSet phldrT="[Texto]"/>
      <dgm:spPr/>
      <dgm:t>
        <a:bodyPr/>
        <a:lstStyle/>
        <a:p>
          <a:r>
            <a:rPr lang="pt-BR" dirty="0"/>
            <a:t>Terceirização</a:t>
          </a:r>
        </a:p>
      </dgm:t>
    </dgm:pt>
    <dgm:pt modelId="{9D573BC9-B75A-4B49-A900-ABEC556B8941}" type="parTrans" cxnId="{9C9011E4-BFA0-43A8-8815-5F40C6A1B30F}">
      <dgm:prSet/>
      <dgm:spPr/>
      <dgm:t>
        <a:bodyPr/>
        <a:lstStyle/>
        <a:p>
          <a:endParaRPr lang="pt-BR"/>
        </a:p>
      </dgm:t>
    </dgm:pt>
    <dgm:pt modelId="{F7346070-BDFC-44E4-A125-48BA3F28DBA2}" type="sibTrans" cxnId="{9C9011E4-BFA0-43A8-8815-5F40C6A1B30F}">
      <dgm:prSet/>
      <dgm:spPr/>
      <dgm:t>
        <a:bodyPr/>
        <a:lstStyle/>
        <a:p>
          <a:endParaRPr lang="pt-BR"/>
        </a:p>
      </dgm:t>
    </dgm:pt>
    <dgm:pt modelId="{DC14C1F0-719E-422B-BB61-DE399701759D}">
      <dgm:prSet phldrT="[Texto]"/>
      <dgm:spPr/>
      <dgm:t>
        <a:bodyPr/>
        <a:lstStyle/>
        <a:p>
          <a:r>
            <a:rPr lang="pt-BR" dirty="0"/>
            <a:t>Autônomo </a:t>
          </a:r>
        </a:p>
      </dgm:t>
    </dgm:pt>
    <dgm:pt modelId="{F69D63D8-09C5-4C40-891B-55B7C452AF77}" type="parTrans" cxnId="{73CA26DB-E694-4EE2-AAA1-364D29A2DDDD}">
      <dgm:prSet/>
      <dgm:spPr/>
      <dgm:t>
        <a:bodyPr/>
        <a:lstStyle/>
        <a:p>
          <a:endParaRPr lang="pt-BR"/>
        </a:p>
      </dgm:t>
    </dgm:pt>
    <dgm:pt modelId="{D7DE8A2E-F541-410C-BB88-ED6247A5AA74}" type="sibTrans" cxnId="{73CA26DB-E694-4EE2-AAA1-364D29A2DDDD}">
      <dgm:prSet/>
      <dgm:spPr/>
      <dgm:t>
        <a:bodyPr/>
        <a:lstStyle/>
        <a:p>
          <a:endParaRPr lang="pt-BR"/>
        </a:p>
      </dgm:t>
    </dgm:pt>
    <dgm:pt modelId="{30822008-78BF-409A-9DD0-F9F1B930AD9A}">
      <dgm:prSet phldrT="[Texto]"/>
      <dgm:spPr/>
      <dgm:t>
        <a:bodyPr/>
        <a:lstStyle/>
        <a:p>
          <a:r>
            <a:rPr lang="pt-BR" dirty="0" err="1"/>
            <a:t>Teletrabalho</a:t>
          </a:r>
          <a:endParaRPr lang="pt-BR" dirty="0"/>
        </a:p>
      </dgm:t>
    </dgm:pt>
    <dgm:pt modelId="{6D67663D-BBAD-4B4B-9069-90D73947023B}" type="parTrans" cxnId="{C2D11C4C-0EC4-4DB7-911B-A0CB9E4B3954}">
      <dgm:prSet/>
      <dgm:spPr/>
      <dgm:t>
        <a:bodyPr/>
        <a:lstStyle/>
        <a:p>
          <a:endParaRPr lang="pt-BR"/>
        </a:p>
      </dgm:t>
    </dgm:pt>
    <dgm:pt modelId="{23407DA8-606F-4EC5-BC1E-3F91D2387366}" type="sibTrans" cxnId="{C2D11C4C-0EC4-4DB7-911B-A0CB9E4B3954}">
      <dgm:prSet/>
      <dgm:spPr/>
      <dgm:t>
        <a:bodyPr/>
        <a:lstStyle/>
        <a:p>
          <a:endParaRPr lang="pt-BR"/>
        </a:p>
      </dgm:t>
    </dgm:pt>
    <dgm:pt modelId="{8B75E685-211D-469C-877C-21E6BE4658C4}" type="pres">
      <dgm:prSet presAssocID="{F2718EA3-373E-4CDC-9874-A8D3315B67B3}" presName="Name0" presStyleCnt="0">
        <dgm:presLayoutVars>
          <dgm:dir/>
          <dgm:resizeHandles val="exact"/>
        </dgm:presLayoutVars>
      </dgm:prSet>
      <dgm:spPr/>
      <dgm:t>
        <a:bodyPr/>
        <a:lstStyle/>
        <a:p>
          <a:endParaRPr lang="pt-BR"/>
        </a:p>
      </dgm:t>
    </dgm:pt>
    <dgm:pt modelId="{8F31C64A-B848-4ACE-9731-5CA9F7316BE7}" type="pres">
      <dgm:prSet presAssocID="{F2718EA3-373E-4CDC-9874-A8D3315B67B3}" presName="cycle" presStyleCnt="0"/>
      <dgm:spPr/>
    </dgm:pt>
    <dgm:pt modelId="{94EE4434-ED45-4E96-ADDA-7CFE9BAC8E49}" type="pres">
      <dgm:prSet presAssocID="{A9167B1E-E77C-4466-9C89-A9DAEB555230}" presName="nodeFirstNode" presStyleLbl="node1" presStyleIdx="0" presStyleCnt="4">
        <dgm:presLayoutVars>
          <dgm:bulletEnabled val="1"/>
        </dgm:presLayoutVars>
      </dgm:prSet>
      <dgm:spPr/>
      <dgm:t>
        <a:bodyPr/>
        <a:lstStyle/>
        <a:p>
          <a:endParaRPr lang="pt-BR"/>
        </a:p>
      </dgm:t>
    </dgm:pt>
    <dgm:pt modelId="{2DFA4F0A-83E8-4470-8D75-9E754CB7A086}" type="pres">
      <dgm:prSet presAssocID="{CAF79895-DD0E-4582-810F-5355A4CA7A00}" presName="sibTransFirstNode" presStyleLbl="bgShp" presStyleIdx="0" presStyleCnt="1"/>
      <dgm:spPr/>
      <dgm:t>
        <a:bodyPr/>
        <a:lstStyle/>
        <a:p>
          <a:endParaRPr lang="pt-BR"/>
        </a:p>
      </dgm:t>
    </dgm:pt>
    <dgm:pt modelId="{47D40D25-CB98-4339-B631-B41C3AF4C761}" type="pres">
      <dgm:prSet presAssocID="{55F446C9-26B1-4FA5-9A12-8BF5E7124473}" presName="nodeFollowingNodes" presStyleLbl="node1" presStyleIdx="1" presStyleCnt="4">
        <dgm:presLayoutVars>
          <dgm:bulletEnabled val="1"/>
        </dgm:presLayoutVars>
      </dgm:prSet>
      <dgm:spPr/>
      <dgm:t>
        <a:bodyPr/>
        <a:lstStyle/>
        <a:p>
          <a:endParaRPr lang="pt-BR"/>
        </a:p>
      </dgm:t>
    </dgm:pt>
    <dgm:pt modelId="{9BFAA3A0-03AF-4CB7-9716-BAA361BCECC5}" type="pres">
      <dgm:prSet presAssocID="{DC14C1F0-719E-422B-BB61-DE399701759D}" presName="nodeFollowingNodes" presStyleLbl="node1" presStyleIdx="2" presStyleCnt="4" custScaleY="72702">
        <dgm:presLayoutVars>
          <dgm:bulletEnabled val="1"/>
        </dgm:presLayoutVars>
      </dgm:prSet>
      <dgm:spPr/>
      <dgm:t>
        <a:bodyPr/>
        <a:lstStyle/>
        <a:p>
          <a:endParaRPr lang="pt-BR"/>
        </a:p>
      </dgm:t>
    </dgm:pt>
    <dgm:pt modelId="{3B4C7BEC-1AD1-4C47-9E70-809E9B7A2675}" type="pres">
      <dgm:prSet presAssocID="{30822008-78BF-409A-9DD0-F9F1B930AD9A}" presName="nodeFollowingNodes" presStyleLbl="node1" presStyleIdx="3" presStyleCnt="4">
        <dgm:presLayoutVars>
          <dgm:bulletEnabled val="1"/>
        </dgm:presLayoutVars>
      </dgm:prSet>
      <dgm:spPr/>
      <dgm:t>
        <a:bodyPr/>
        <a:lstStyle/>
        <a:p>
          <a:endParaRPr lang="pt-BR"/>
        </a:p>
      </dgm:t>
    </dgm:pt>
  </dgm:ptLst>
  <dgm:cxnLst>
    <dgm:cxn modelId="{0534C6E4-7ED6-48F9-95E3-C8CDE8CAAD49}" type="presOf" srcId="{A9167B1E-E77C-4466-9C89-A9DAEB555230}" destId="{94EE4434-ED45-4E96-ADDA-7CFE9BAC8E49}" srcOrd="0" destOrd="0" presId="urn:microsoft.com/office/officeart/2005/8/layout/cycle3"/>
    <dgm:cxn modelId="{C5F3CB98-E8FA-432C-A90B-3F4CCF6A7015}" type="presOf" srcId="{DC14C1F0-719E-422B-BB61-DE399701759D}" destId="{9BFAA3A0-03AF-4CB7-9716-BAA361BCECC5}" srcOrd="0" destOrd="0" presId="urn:microsoft.com/office/officeart/2005/8/layout/cycle3"/>
    <dgm:cxn modelId="{9175D4AD-1411-40C1-9BEC-6E52B87C61CF}" type="presOf" srcId="{30822008-78BF-409A-9DD0-F9F1B930AD9A}" destId="{3B4C7BEC-1AD1-4C47-9E70-809E9B7A2675}" srcOrd="0" destOrd="0" presId="urn:microsoft.com/office/officeart/2005/8/layout/cycle3"/>
    <dgm:cxn modelId="{DA29B285-E0A7-4528-BB46-6A084200AB49}" type="presOf" srcId="{55F446C9-26B1-4FA5-9A12-8BF5E7124473}" destId="{47D40D25-CB98-4339-B631-B41C3AF4C761}" srcOrd="0" destOrd="0" presId="urn:microsoft.com/office/officeart/2005/8/layout/cycle3"/>
    <dgm:cxn modelId="{0F8EE6E8-0079-44CB-BBB2-2B546AB6D59E}" type="presOf" srcId="{CAF79895-DD0E-4582-810F-5355A4CA7A00}" destId="{2DFA4F0A-83E8-4470-8D75-9E754CB7A086}" srcOrd="0" destOrd="0" presId="urn:microsoft.com/office/officeart/2005/8/layout/cycle3"/>
    <dgm:cxn modelId="{6DA61AEE-0127-4633-9F7A-122B17FE47E3}" srcId="{F2718EA3-373E-4CDC-9874-A8D3315B67B3}" destId="{A9167B1E-E77C-4466-9C89-A9DAEB555230}" srcOrd="0" destOrd="0" parTransId="{DB3D0B9A-9C7A-4208-A4F3-F019EA846284}" sibTransId="{CAF79895-DD0E-4582-810F-5355A4CA7A00}"/>
    <dgm:cxn modelId="{1A06DC83-47DA-4726-BC35-2B390FB4E411}" type="presOf" srcId="{F2718EA3-373E-4CDC-9874-A8D3315B67B3}" destId="{8B75E685-211D-469C-877C-21E6BE4658C4}" srcOrd="0" destOrd="0" presId="urn:microsoft.com/office/officeart/2005/8/layout/cycle3"/>
    <dgm:cxn modelId="{73CA26DB-E694-4EE2-AAA1-364D29A2DDDD}" srcId="{F2718EA3-373E-4CDC-9874-A8D3315B67B3}" destId="{DC14C1F0-719E-422B-BB61-DE399701759D}" srcOrd="2" destOrd="0" parTransId="{F69D63D8-09C5-4C40-891B-55B7C452AF77}" sibTransId="{D7DE8A2E-F541-410C-BB88-ED6247A5AA74}"/>
    <dgm:cxn modelId="{C2D11C4C-0EC4-4DB7-911B-A0CB9E4B3954}" srcId="{F2718EA3-373E-4CDC-9874-A8D3315B67B3}" destId="{30822008-78BF-409A-9DD0-F9F1B930AD9A}" srcOrd="3" destOrd="0" parTransId="{6D67663D-BBAD-4B4B-9069-90D73947023B}" sibTransId="{23407DA8-606F-4EC5-BC1E-3F91D2387366}"/>
    <dgm:cxn modelId="{9C9011E4-BFA0-43A8-8815-5F40C6A1B30F}" srcId="{F2718EA3-373E-4CDC-9874-A8D3315B67B3}" destId="{55F446C9-26B1-4FA5-9A12-8BF5E7124473}" srcOrd="1" destOrd="0" parTransId="{9D573BC9-B75A-4B49-A900-ABEC556B8941}" sibTransId="{F7346070-BDFC-44E4-A125-48BA3F28DBA2}"/>
    <dgm:cxn modelId="{2E6E5D9C-CD22-4D8E-A637-A4F4E573FC99}" type="presParOf" srcId="{8B75E685-211D-469C-877C-21E6BE4658C4}" destId="{8F31C64A-B848-4ACE-9731-5CA9F7316BE7}" srcOrd="0" destOrd="0" presId="urn:microsoft.com/office/officeart/2005/8/layout/cycle3"/>
    <dgm:cxn modelId="{020EC0A0-937F-4DB7-A8F1-2F8EBD20EF2B}" type="presParOf" srcId="{8F31C64A-B848-4ACE-9731-5CA9F7316BE7}" destId="{94EE4434-ED45-4E96-ADDA-7CFE9BAC8E49}" srcOrd="0" destOrd="0" presId="urn:microsoft.com/office/officeart/2005/8/layout/cycle3"/>
    <dgm:cxn modelId="{8AE86E4A-13C5-46C1-B921-656904DABB3D}" type="presParOf" srcId="{8F31C64A-B848-4ACE-9731-5CA9F7316BE7}" destId="{2DFA4F0A-83E8-4470-8D75-9E754CB7A086}" srcOrd="1" destOrd="0" presId="urn:microsoft.com/office/officeart/2005/8/layout/cycle3"/>
    <dgm:cxn modelId="{F687410F-D5C9-4004-8228-ADB7C5AE1B6D}" type="presParOf" srcId="{8F31C64A-B848-4ACE-9731-5CA9F7316BE7}" destId="{47D40D25-CB98-4339-B631-B41C3AF4C761}" srcOrd="2" destOrd="0" presId="urn:microsoft.com/office/officeart/2005/8/layout/cycle3"/>
    <dgm:cxn modelId="{C20F79CF-A559-418A-9952-34316A94AE31}" type="presParOf" srcId="{8F31C64A-B848-4ACE-9731-5CA9F7316BE7}" destId="{9BFAA3A0-03AF-4CB7-9716-BAA361BCECC5}" srcOrd="3" destOrd="0" presId="urn:microsoft.com/office/officeart/2005/8/layout/cycle3"/>
    <dgm:cxn modelId="{12B82FE2-B88C-4480-AC3A-B17DE7D6EE58}" type="presParOf" srcId="{8F31C64A-B848-4ACE-9731-5CA9F7316BE7}" destId="{3B4C7BEC-1AD1-4C47-9E70-809E9B7A2675}"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60890A-D237-4687-ACD7-25D9451353D9}" type="doc">
      <dgm:prSet loTypeId="urn:microsoft.com/office/officeart/2005/8/layout/pyramid1" loCatId="pyramid" qsTypeId="urn:microsoft.com/office/officeart/2005/8/quickstyle/simple1" qsCatId="simple" csTypeId="urn:microsoft.com/office/officeart/2005/8/colors/accent1_1" csCatId="accent1" phldr="1"/>
      <dgm:spPr/>
    </dgm:pt>
    <dgm:pt modelId="{344D1670-6F10-4E95-A6BB-84A557206CB6}">
      <dgm:prSet phldrT="[Texto]"/>
      <dgm:spPr>
        <a:solidFill>
          <a:srgbClr val="0070C0"/>
        </a:solidFill>
      </dgm:spPr>
      <dgm:t>
        <a:bodyPr/>
        <a:lstStyle/>
        <a:p>
          <a:r>
            <a:rPr lang="pt-BR" b="1" dirty="0">
              <a:solidFill>
                <a:schemeClr val="bg1"/>
              </a:solidFill>
            </a:rPr>
            <a:t>CF</a:t>
          </a:r>
        </a:p>
        <a:p>
          <a:r>
            <a:rPr lang="pt-BR" b="1" dirty="0">
              <a:solidFill>
                <a:schemeClr val="bg1"/>
              </a:solidFill>
            </a:rPr>
            <a:t>LEI</a:t>
          </a:r>
        </a:p>
      </dgm:t>
    </dgm:pt>
    <dgm:pt modelId="{E95A18EC-BD33-43FB-BBD2-245872C990D3}" type="parTrans" cxnId="{6438016C-2C7E-48FC-B83F-599DA9E1D822}">
      <dgm:prSet/>
      <dgm:spPr/>
      <dgm:t>
        <a:bodyPr/>
        <a:lstStyle/>
        <a:p>
          <a:endParaRPr lang="pt-BR" b="1"/>
        </a:p>
      </dgm:t>
    </dgm:pt>
    <dgm:pt modelId="{CE9C8DB6-B19D-40EA-A136-F48F63E4C645}" type="sibTrans" cxnId="{6438016C-2C7E-48FC-B83F-599DA9E1D822}">
      <dgm:prSet/>
      <dgm:spPr/>
      <dgm:t>
        <a:bodyPr/>
        <a:lstStyle/>
        <a:p>
          <a:endParaRPr lang="pt-BR" b="1"/>
        </a:p>
      </dgm:t>
    </dgm:pt>
    <dgm:pt modelId="{FB0CE0BF-81F3-4210-9C92-3DD0A7E5D7B0}">
      <dgm:prSet phldrT="[Texto]"/>
      <dgm:spPr>
        <a:solidFill>
          <a:srgbClr val="33CCCC"/>
        </a:solidFill>
      </dgm:spPr>
      <dgm:t>
        <a:bodyPr/>
        <a:lstStyle/>
        <a:p>
          <a:r>
            <a:rPr lang="pt-BR" b="1" dirty="0"/>
            <a:t>CONVENÇÃO COLETIVA</a:t>
          </a:r>
        </a:p>
      </dgm:t>
    </dgm:pt>
    <dgm:pt modelId="{16BB75C2-5A66-4F75-9925-215F180E05BF}" type="parTrans" cxnId="{77CE67BF-3B69-4C42-8999-B4BDF78001B0}">
      <dgm:prSet/>
      <dgm:spPr/>
      <dgm:t>
        <a:bodyPr/>
        <a:lstStyle/>
        <a:p>
          <a:endParaRPr lang="pt-BR" b="1"/>
        </a:p>
      </dgm:t>
    </dgm:pt>
    <dgm:pt modelId="{1A131FDD-2282-482C-B5D9-11081898F9BC}" type="sibTrans" cxnId="{77CE67BF-3B69-4C42-8999-B4BDF78001B0}">
      <dgm:prSet/>
      <dgm:spPr/>
      <dgm:t>
        <a:bodyPr/>
        <a:lstStyle/>
        <a:p>
          <a:endParaRPr lang="pt-BR" b="1"/>
        </a:p>
      </dgm:t>
    </dgm:pt>
    <dgm:pt modelId="{6B5A791F-228B-472E-A50E-52DEB36DC3D8}">
      <dgm:prSet phldrT="[Texto]"/>
      <dgm:spPr>
        <a:solidFill>
          <a:schemeClr val="accent3">
            <a:lumMod val="75000"/>
          </a:schemeClr>
        </a:solidFill>
      </dgm:spPr>
      <dgm:t>
        <a:bodyPr/>
        <a:lstStyle/>
        <a:p>
          <a:r>
            <a:rPr lang="pt-BR" b="1" dirty="0">
              <a:solidFill>
                <a:schemeClr val="bg1"/>
              </a:solidFill>
            </a:rPr>
            <a:t>ACORDO COLETIVO DE TRABALHO</a:t>
          </a:r>
        </a:p>
      </dgm:t>
    </dgm:pt>
    <dgm:pt modelId="{6EF5DA77-B6CF-418E-A365-CDA75989713C}" type="sibTrans" cxnId="{CDAE4A7E-1CC9-4F49-8965-5740036F4754}">
      <dgm:prSet/>
      <dgm:spPr/>
      <dgm:t>
        <a:bodyPr/>
        <a:lstStyle/>
        <a:p>
          <a:endParaRPr lang="pt-BR" b="1"/>
        </a:p>
      </dgm:t>
    </dgm:pt>
    <dgm:pt modelId="{D56E5595-50EE-410E-A989-7A6758E180DF}" type="parTrans" cxnId="{CDAE4A7E-1CC9-4F49-8965-5740036F4754}">
      <dgm:prSet/>
      <dgm:spPr/>
      <dgm:t>
        <a:bodyPr/>
        <a:lstStyle/>
        <a:p>
          <a:endParaRPr lang="pt-BR" b="1"/>
        </a:p>
      </dgm:t>
    </dgm:pt>
    <dgm:pt modelId="{C0C9AFEC-95F5-48B1-84C4-10C8437B5710}" type="pres">
      <dgm:prSet presAssocID="{4460890A-D237-4687-ACD7-25D9451353D9}" presName="Name0" presStyleCnt="0">
        <dgm:presLayoutVars>
          <dgm:dir/>
          <dgm:animLvl val="lvl"/>
          <dgm:resizeHandles val="exact"/>
        </dgm:presLayoutVars>
      </dgm:prSet>
      <dgm:spPr/>
    </dgm:pt>
    <dgm:pt modelId="{E518991C-6F02-4E5A-A0ED-1A55A3E421BE}" type="pres">
      <dgm:prSet presAssocID="{344D1670-6F10-4E95-A6BB-84A557206CB6}" presName="Name8" presStyleCnt="0"/>
      <dgm:spPr/>
    </dgm:pt>
    <dgm:pt modelId="{E4FF1F58-FF55-4AF8-8901-9A90034B668D}" type="pres">
      <dgm:prSet presAssocID="{344D1670-6F10-4E95-A6BB-84A557206CB6}" presName="level" presStyleLbl="node1" presStyleIdx="0" presStyleCnt="3">
        <dgm:presLayoutVars>
          <dgm:chMax val="1"/>
          <dgm:bulletEnabled val="1"/>
        </dgm:presLayoutVars>
      </dgm:prSet>
      <dgm:spPr/>
      <dgm:t>
        <a:bodyPr/>
        <a:lstStyle/>
        <a:p>
          <a:endParaRPr lang="pt-BR"/>
        </a:p>
      </dgm:t>
    </dgm:pt>
    <dgm:pt modelId="{FE7778D0-DB03-46DF-B8FC-07C0F81134EA}" type="pres">
      <dgm:prSet presAssocID="{344D1670-6F10-4E95-A6BB-84A557206CB6}" presName="levelTx" presStyleLbl="revTx" presStyleIdx="0" presStyleCnt="0">
        <dgm:presLayoutVars>
          <dgm:chMax val="1"/>
          <dgm:bulletEnabled val="1"/>
        </dgm:presLayoutVars>
      </dgm:prSet>
      <dgm:spPr/>
      <dgm:t>
        <a:bodyPr/>
        <a:lstStyle/>
        <a:p>
          <a:endParaRPr lang="pt-BR"/>
        </a:p>
      </dgm:t>
    </dgm:pt>
    <dgm:pt modelId="{D33FB02A-5268-4523-818E-54773F7A1853}" type="pres">
      <dgm:prSet presAssocID="{FB0CE0BF-81F3-4210-9C92-3DD0A7E5D7B0}" presName="Name8" presStyleCnt="0"/>
      <dgm:spPr/>
    </dgm:pt>
    <dgm:pt modelId="{CEF178BA-C847-4EE7-A06A-7E65C2E8B010}" type="pres">
      <dgm:prSet presAssocID="{FB0CE0BF-81F3-4210-9C92-3DD0A7E5D7B0}" presName="level" presStyleLbl="node1" presStyleIdx="1" presStyleCnt="3">
        <dgm:presLayoutVars>
          <dgm:chMax val="1"/>
          <dgm:bulletEnabled val="1"/>
        </dgm:presLayoutVars>
      </dgm:prSet>
      <dgm:spPr/>
      <dgm:t>
        <a:bodyPr/>
        <a:lstStyle/>
        <a:p>
          <a:endParaRPr lang="pt-BR"/>
        </a:p>
      </dgm:t>
    </dgm:pt>
    <dgm:pt modelId="{A1B4ABB2-7AE2-46DC-8741-3238CBF229B7}" type="pres">
      <dgm:prSet presAssocID="{FB0CE0BF-81F3-4210-9C92-3DD0A7E5D7B0}" presName="levelTx" presStyleLbl="revTx" presStyleIdx="0" presStyleCnt="0">
        <dgm:presLayoutVars>
          <dgm:chMax val="1"/>
          <dgm:bulletEnabled val="1"/>
        </dgm:presLayoutVars>
      </dgm:prSet>
      <dgm:spPr/>
      <dgm:t>
        <a:bodyPr/>
        <a:lstStyle/>
        <a:p>
          <a:endParaRPr lang="pt-BR"/>
        </a:p>
      </dgm:t>
    </dgm:pt>
    <dgm:pt modelId="{5B0B8B01-9620-428F-83E5-E72ACF4A3AC0}" type="pres">
      <dgm:prSet presAssocID="{6B5A791F-228B-472E-A50E-52DEB36DC3D8}" presName="Name8" presStyleCnt="0"/>
      <dgm:spPr/>
    </dgm:pt>
    <dgm:pt modelId="{92ED62FF-272B-4070-9ECF-6867AAA32535}" type="pres">
      <dgm:prSet presAssocID="{6B5A791F-228B-472E-A50E-52DEB36DC3D8}" presName="level" presStyleLbl="node1" presStyleIdx="2" presStyleCnt="3" custLinFactNeighborY="-9091">
        <dgm:presLayoutVars>
          <dgm:chMax val="1"/>
          <dgm:bulletEnabled val="1"/>
        </dgm:presLayoutVars>
      </dgm:prSet>
      <dgm:spPr/>
      <dgm:t>
        <a:bodyPr/>
        <a:lstStyle/>
        <a:p>
          <a:endParaRPr lang="pt-BR"/>
        </a:p>
      </dgm:t>
    </dgm:pt>
    <dgm:pt modelId="{F858DD19-F11E-4B3F-AD32-05F70286DA10}" type="pres">
      <dgm:prSet presAssocID="{6B5A791F-228B-472E-A50E-52DEB36DC3D8}" presName="levelTx" presStyleLbl="revTx" presStyleIdx="0" presStyleCnt="0">
        <dgm:presLayoutVars>
          <dgm:chMax val="1"/>
          <dgm:bulletEnabled val="1"/>
        </dgm:presLayoutVars>
      </dgm:prSet>
      <dgm:spPr/>
      <dgm:t>
        <a:bodyPr/>
        <a:lstStyle/>
        <a:p>
          <a:endParaRPr lang="pt-BR"/>
        </a:p>
      </dgm:t>
    </dgm:pt>
  </dgm:ptLst>
  <dgm:cxnLst>
    <dgm:cxn modelId="{420B3BAE-EEE3-4B6C-8473-C8E73F75C927}" type="presOf" srcId="{4460890A-D237-4687-ACD7-25D9451353D9}" destId="{C0C9AFEC-95F5-48B1-84C4-10C8437B5710}" srcOrd="0" destOrd="0" presId="urn:microsoft.com/office/officeart/2005/8/layout/pyramid1"/>
    <dgm:cxn modelId="{6438016C-2C7E-48FC-B83F-599DA9E1D822}" srcId="{4460890A-D237-4687-ACD7-25D9451353D9}" destId="{344D1670-6F10-4E95-A6BB-84A557206CB6}" srcOrd="0" destOrd="0" parTransId="{E95A18EC-BD33-43FB-BBD2-245872C990D3}" sibTransId="{CE9C8DB6-B19D-40EA-A136-F48F63E4C645}"/>
    <dgm:cxn modelId="{4D71E195-5DB5-4108-8C43-8949A26A8E7A}" type="presOf" srcId="{6B5A791F-228B-472E-A50E-52DEB36DC3D8}" destId="{92ED62FF-272B-4070-9ECF-6867AAA32535}" srcOrd="0" destOrd="0" presId="urn:microsoft.com/office/officeart/2005/8/layout/pyramid1"/>
    <dgm:cxn modelId="{FBCAF394-8322-4123-9AFA-2B7C2D2F14D8}" type="presOf" srcId="{344D1670-6F10-4E95-A6BB-84A557206CB6}" destId="{FE7778D0-DB03-46DF-B8FC-07C0F81134EA}" srcOrd="1" destOrd="0" presId="urn:microsoft.com/office/officeart/2005/8/layout/pyramid1"/>
    <dgm:cxn modelId="{D6B3D768-4032-4C8C-A687-E923C6195A7F}" type="presOf" srcId="{6B5A791F-228B-472E-A50E-52DEB36DC3D8}" destId="{F858DD19-F11E-4B3F-AD32-05F70286DA10}" srcOrd="1" destOrd="0" presId="urn:microsoft.com/office/officeart/2005/8/layout/pyramid1"/>
    <dgm:cxn modelId="{01304A9A-4764-4D7E-A397-C778FC3FB6B9}" type="presOf" srcId="{FB0CE0BF-81F3-4210-9C92-3DD0A7E5D7B0}" destId="{A1B4ABB2-7AE2-46DC-8741-3238CBF229B7}" srcOrd="1" destOrd="0" presId="urn:microsoft.com/office/officeart/2005/8/layout/pyramid1"/>
    <dgm:cxn modelId="{CDAE4A7E-1CC9-4F49-8965-5740036F4754}" srcId="{4460890A-D237-4687-ACD7-25D9451353D9}" destId="{6B5A791F-228B-472E-A50E-52DEB36DC3D8}" srcOrd="2" destOrd="0" parTransId="{D56E5595-50EE-410E-A989-7A6758E180DF}" sibTransId="{6EF5DA77-B6CF-418E-A365-CDA75989713C}"/>
    <dgm:cxn modelId="{77CE67BF-3B69-4C42-8999-B4BDF78001B0}" srcId="{4460890A-D237-4687-ACD7-25D9451353D9}" destId="{FB0CE0BF-81F3-4210-9C92-3DD0A7E5D7B0}" srcOrd="1" destOrd="0" parTransId="{16BB75C2-5A66-4F75-9925-215F180E05BF}" sibTransId="{1A131FDD-2282-482C-B5D9-11081898F9BC}"/>
    <dgm:cxn modelId="{9598A1A4-4BA4-4B4D-9403-0E1B241C9177}" type="presOf" srcId="{FB0CE0BF-81F3-4210-9C92-3DD0A7E5D7B0}" destId="{CEF178BA-C847-4EE7-A06A-7E65C2E8B010}" srcOrd="0" destOrd="0" presId="urn:microsoft.com/office/officeart/2005/8/layout/pyramid1"/>
    <dgm:cxn modelId="{77507783-D341-4413-9AED-10A9650458A6}" type="presOf" srcId="{344D1670-6F10-4E95-A6BB-84A557206CB6}" destId="{E4FF1F58-FF55-4AF8-8901-9A90034B668D}" srcOrd="0" destOrd="0" presId="urn:microsoft.com/office/officeart/2005/8/layout/pyramid1"/>
    <dgm:cxn modelId="{AE1A5EDD-3662-42F3-B4CC-812388159987}" type="presParOf" srcId="{C0C9AFEC-95F5-48B1-84C4-10C8437B5710}" destId="{E518991C-6F02-4E5A-A0ED-1A55A3E421BE}" srcOrd="0" destOrd="0" presId="urn:microsoft.com/office/officeart/2005/8/layout/pyramid1"/>
    <dgm:cxn modelId="{5250C864-5FD3-4AC8-80A4-30E30732AF72}" type="presParOf" srcId="{E518991C-6F02-4E5A-A0ED-1A55A3E421BE}" destId="{E4FF1F58-FF55-4AF8-8901-9A90034B668D}" srcOrd="0" destOrd="0" presId="urn:microsoft.com/office/officeart/2005/8/layout/pyramid1"/>
    <dgm:cxn modelId="{7B9CF0E6-64FD-4038-9654-E7FF122BCECA}" type="presParOf" srcId="{E518991C-6F02-4E5A-A0ED-1A55A3E421BE}" destId="{FE7778D0-DB03-46DF-B8FC-07C0F81134EA}" srcOrd="1" destOrd="0" presId="urn:microsoft.com/office/officeart/2005/8/layout/pyramid1"/>
    <dgm:cxn modelId="{CF1F2739-0B07-45B2-961F-59B3634F69E0}" type="presParOf" srcId="{C0C9AFEC-95F5-48B1-84C4-10C8437B5710}" destId="{D33FB02A-5268-4523-818E-54773F7A1853}" srcOrd="1" destOrd="0" presId="urn:microsoft.com/office/officeart/2005/8/layout/pyramid1"/>
    <dgm:cxn modelId="{0C6241D7-6B2F-45C0-B65A-CF66C573BE93}" type="presParOf" srcId="{D33FB02A-5268-4523-818E-54773F7A1853}" destId="{CEF178BA-C847-4EE7-A06A-7E65C2E8B010}" srcOrd="0" destOrd="0" presId="urn:microsoft.com/office/officeart/2005/8/layout/pyramid1"/>
    <dgm:cxn modelId="{671AECE8-FF2B-439D-844F-71E5B2443C9D}" type="presParOf" srcId="{D33FB02A-5268-4523-818E-54773F7A1853}" destId="{A1B4ABB2-7AE2-46DC-8741-3238CBF229B7}" srcOrd="1" destOrd="0" presId="urn:microsoft.com/office/officeart/2005/8/layout/pyramid1"/>
    <dgm:cxn modelId="{2B7ED00F-54B4-4E9D-91FD-368EFF219281}" type="presParOf" srcId="{C0C9AFEC-95F5-48B1-84C4-10C8437B5710}" destId="{5B0B8B01-9620-428F-83E5-E72ACF4A3AC0}" srcOrd="2" destOrd="0" presId="urn:microsoft.com/office/officeart/2005/8/layout/pyramid1"/>
    <dgm:cxn modelId="{19589483-F481-448A-B32E-81EA516C8F31}" type="presParOf" srcId="{5B0B8B01-9620-428F-83E5-E72ACF4A3AC0}" destId="{92ED62FF-272B-4070-9ECF-6867AAA32535}" srcOrd="0" destOrd="0" presId="urn:microsoft.com/office/officeart/2005/8/layout/pyramid1"/>
    <dgm:cxn modelId="{F8ED79C3-DEAB-49BA-9FFF-274D63782015}" type="presParOf" srcId="{5B0B8B01-9620-428F-83E5-E72ACF4A3AC0}" destId="{F858DD19-F11E-4B3F-AD32-05F70286DA1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C7A979-4619-4143-8140-FFB2DA1FBBAD}" type="doc">
      <dgm:prSet loTypeId="urn:microsoft.com/office/officeart/2005/8/layout/cycle3" loCatId="cycle" qsTypeId="urn:microsoft.com/office/officeart/2005/8/quickstyle/simple5" qsCatId="simple" csTypeId="urn:microsoft.com/office/officeart/2005/8/colors/colorful1" csCatId="colorful" phldr="1"/>
      <dgm:spPr/>
      <dgm:t>
        <a:bodyPr/>
        <a:lstStyle/>
        <a:p>
          <a:endParaRPr lang="pt-BR"/>
        </a:p>
      </dgm:t>
    </dgm:pt>
    <dgm:pt modelId="{AD633E20-08C0-47CD-B752-F1FC5697473A}">
      <dgm:prSet phldrT="[Texto]"/>
      <dgm:spPr/>
      <dgm:t>
        <a:bodyPr/>
        <a:lstStyle/>
        <a:p>
          <a:r>
            <a:rPr lang="pt-BR" dirty="0" smtClean="0"/>
            <a:t>ASSOCIATIVA</a:t>
          </a:r>
          <a:endParaRPr lang="pt-BR" dirty="0"/>
        </a:p>
      </dgm:t>
    </dgm:pt>
    <dgm:pt modelId="{C3378CF1-E021-4104-BDE4-E577EAD2F331}" type="parTrans" cxnId="{B8CFDC47-5223-4411-832A-33FE415683C6}">
      <dgm:prSet/>
      <dgm:spPr/>
      <dgm:t>
        <a:bodyPr/>
        <a:lstStyle/>
        <a:p>
          <a:endParaRPr lang="pt-BR"/>
        </a:p>
      </dgm:t>
    </dgm:pt>
    <dgm:pt modelId="{96D54117-D4FE-4436-938B-9BD1C8443806}" type="sibTrans" cxnId="{B8CFDC47-5223-4411-832A-33FE415683C6}">
      <dgm:prSet/>
      <dgm:spPr/>
      <dgm:t>
        <a:bodyPr/>
        <a:lstStyle/>
        <a:p>
          <a:endParaRPr lang="pt-BR"/>
        </a:p>
      </dgm:t>
    </dgm:pt>
    <dgm:pt modelId="{043C6514-D337-42BA-B44D-5C8C401327B8}">
      <dgm:prSet phldrT="[Texto]"/>
      <dgm:spPr/>
      <dgm:t>
        <a:bodyPr/>
        <a:lstStyle/>
        <a:p>
          <a:r>
            <a:rPr lang="pt-BR" dirty="0" smtClean="0"/>
            <a:t>CONFEDERATIVA</a:t>
          </a:r>
          <a:endParaRPr lang="pt-BR" dirty="0"/>
        </a:p>
      </dgm:t>
    </dgm:pt>
    <dgm:pt modelId="{1DBF955F-1386-46E8-813C-30CB40382E1B}" type="parTrans" cxnId="{A29D8CB4-35E6-4EDB-88BD-DAD485579B6D}">
      <dgm:prSet/>
      <dgm:spPr/>
      <dgm:t>
        <a:bodyPr/>
        <a:lstStyle/>
        <a:p>
          <a:endParaRPr lang="pt-BR"/>
        </a:p>
      </dgm:t>
    </dgm:pt>
    <dgm:pt modelId="{8D4C7256-63B8-422F-8973-919E9DF90232}" type="sibTrans" cxnId="{A29D8CB4-35E6-4EDB-88BD-DAD485579B6D}">
      <dgm:prSet/>
      <dgm:spPr/>
      <dgm:t>
        <a:bodyPr/>
        <a:lstStyle/>
        <a:p>
          <a:endParaRPr lang="pt-BR"/>
        </a:p>
      </dgm:t>
    </dgm:pt>
    <dgm:pt modelId="{5F9CD955-5225-40B1-A2FF-442B98A21468}">
      <dgm:prSet phldrT="[Texto]"/>
      <dgm:spPr/>
      <dgm:t>
        <a:bodyPr/>
        <a:lstStyle/>
        <a:p>
          <a:r>
            <a:rPr lang="pt-BR" dirty="0" smtClean="0"/>
            <a:t>SINDICAL</a:t>
          </a:r>
          <a:endParaRPr lang="pt-BR" dirty="0"/>
        </a:p>
      </dgm:t>
    </dgm:pt>
    <dgm:pt modelId="{EA6E253C-9DC3-42C1-A33E-1899714480EC}" type="parTrans" cxnId="{B9DD44F7-1543-4720-B80B-44DCB819F65D}">
      <dgm:prSet/>
      <dgm:spPr/>
      <dgm:t>
        <a:bodyPr/>
        <a:lstStyle/>
        <a:p>
          <a:endParaRPr lang="pt-BR"/>
        </a:p>
      </dgm:t>
    </dgm:pt>
    <dgm:pt modelId="{B4C3E85E-249C-4BEB-BD5A-F576AB539782}" type="sibTrans" cxnId="{B9DD44F7-1543-4720-B80B-44DCB819F65D}">
      <dgm:prSet/>
      <dgm:spPr/>
      <dgm:t>
        <a:bodyPr/>
        <a:lstStyle/>
        <a:p>
          <a:endParaRPr lang="pt-BR"/>
        </a:p>
      </dgm:t>
    </dgm:pt>
    <dgm:pt modelId="{16818D1F-C708-4A34-8468-3FF38DF507C7}">
      <dgm:prSet phldrT="[Texto]"/>
      <dgm:spPr/>
      <dgm:t>
        <a:bodyPr/>
        <a:lstStyle/>
        <a:p>
          <a:r>
            <a:rPr lang="pt-BR" dirty="0" smtClean="0"/>
            <a:t>ASSISTENCIAL</a:t>
          </a:r>
          <a:endParaRPr lang="pt-BR" dirty="0"/>
        </a:p>
      </dgm:t>
    </dgm:pt>
    <dgm:pt modelId="{3DA6A004-151F-4782-A731-C58B4FA39983}" type="parTrans" cxnId="{0B404EE7-E9CA-4EC2-A0A3-0E2FE8396DED}">
      <dgm:prSet/>
      <dgm:spPr/>
      <dgm:t>
        <a:bodyPr/>
        <a:lstStyle/>
        <a:p>
          <a:endParaRPr lang="pt-BR"/>
        </a:p>
      </dgm:t>
    </dgm:pt>
    <dgm:pt modelId="{5F24582D-17EF-4D3C-8419-E52FC73491A7}" type="sibTrans" cxnId="{0B404EE7-E9CA-4EC2-A0A3-0E2FE8396DED}">
      <dgm:prSet/>
      <dgm:spPr/>
      <dgm:t>
        <a:bodyPr/>
        <a:lstStyle/>
        <a:p>
          <a:endParaRPr lang="pt-BR"/>
        </a:p>
      </dgm:t>
    </dgm:pt>
    <dgm:pt modelId="{F1A3CD63-2BBA-4E8E-BFDF-A0CC4D9F7DA7}" type="pres">
      <dgm:prSet presAssocID="{E3C7A979-4619-4143-8140-FFB2DA1FBBAD}" presName="Name0" presStyleCnt="0">
        <dgm:presLayoutVars>
          <dgm:dir/>
          <dgm:resizeHandles val="exact"/>
        </dgm:presLayoutVars>
      </dgm:prSet>
      <dgm:spPr/>
      <dgm:t>
        <a:bodyPr/>
        <a:lstStyle/>
        <a:p>
          <a:endParaRPr lang="pt-BR"/>
        </a:p>
      </dgm:t>
    </dgm:pt>
    <dgm:pt modelId="{979B0A84-9C32-40BF-8616-C39FF5E1B708}" type="pres">
      <dgm:prSet presAssocID="{E3C7A979-4619-4143-8140-FFB2DA1FBBAD}" presName="cycle" presStyleCnt="0"/>
      <dgm:spPr/>
    </dgm:pt>
    <dgm:pt modelId="{BCD03AEB-D58A-4DAB-91A2-ADCB91D14EBB}" type="pres">
      <dgm:prSet presAssocID="{AD633E20-08C0-47CD-B752-F1FC5697473A}" presName="nodeFirstNode" presStyleLbl="node1" presStyleIdx="0" presStyleCnt="4">
        <dgm:presLayoutVars>
          <dgm:bulletEnabled val="1"/>
        </dgm:presLayoutVars>
      </dgm:prSet>
      <dgm:spPr/>
      <dgm:t>
        <a:bodyPr/>
        <a:lstStyle/>
        <a:p>
          <a:endParaRPr lang="pt-BR"/>
        </a:p>
      </dgm:t>
    </dgm:pt>
    <dgm:pt modelId="{4E84F330-F3E6-400F-814C-70196D93164E}" type="pres">
      <dgm:prSet presAssocID="{96D54117-D4FE-4436-938B-9BD1C8443806}" presName="sibTransFirstNode" presStyleLbl="bgShp" presStyleIdx="0" presStyleCnt="1"/>
      <dgm:spPr/>
      <dgm:t>
        <a:bodyPr/>
        <a:lstStyle/>
        <a:p>
          <a:endParaRPr lang="pt-BR"/>
        </a:p>
      </dgm:t>
    </dgm:pt>
    <dgm:pt modelId="{029025F6-4626-4BBF-B28C-7CBCFB335397}" type="pres">
      <dgm:prSet presAssocID="{043C6514-D337-42BA-B44D-5C8C401327B8}" presName="nodeFollowingNodes" presStyleLbl="node1" presStyleIdx="1" presStyleCnt="4">
        <dgm:presLayoutVars>
          <dgm:bulletEnabled val="1"/>
        </dgm:presLayoutVars>
      </dgm:prSet>
      <dgm:spPr/>
      <dgm:t>
        <a:bodyPr/>
        <a:lstStyle/>
        <a:p>
          <a:endParaRPr lang="pt-BR"/>
        </a:p>
      </dgm:t>
    </dgm:pt>
    <dgm:pt modelId="{0C3AA8D9-6931-4998-BBD8-ACCE46C3D254}" type="pres">
      <dgm:prSet presAssocID="{5F9CD955-5225-40B1-A2FF-442B98A21468}" presName="nodeFollowingNodes" presStyleLbl="node1" presStyleIdx="2" presStyleCnt="4">
        <dgm:presLayoutVars>
          <dgm:bulletEnabled val="1"/>
        </dgm:presLayoutVars>
      </dgm:prSet>
      <dgm:spPr/>
      <dgm:t>
        <a:bodyPr/>
        <a:lstStyle/>
        <a:p>
          <a:endParaRPr lang="pt-BR"/>
        </a:p>
      </dgm:t>
    </dgm:pt>
    <dgm:pt modelId="{2D406739-1C83-48FF-977D-1B55184947EE}" type="pres">
      <dgm:prSet presAssocID="{16818D1F-C708-4A34-8468-3FF38DF507C7}" presName="nodeFollowingNodes" presStyleLbl="node1" presStyleIdx="3" presStyleCnt="4">
        <dgm:presLayoutVars>
          <dgm:bulletEnabled val="1"/>
        </dgm:presLayoutVars>
      </dgm:prSet>
      <dgm:spPr/>
      <dgm:t>
        <a:bodyPr/>
        <a:lstStyle/>
        <a:p>
          <a:endParaRPr lang="pt-BR"/>
        </a:p>
      </dgm:t>
    </dgm:pt>
  </dgm:ptLst>
  <dgm:cxnLst>
    <dgm:cxn modelId="{932BF799-97CA-4A35-B6DF-65D3AD5F0242}" type="presOf" srcId="{043C6514-D337-42BA-B44D-5C8C401327B8}" destId="{029025F6-4626-4BBF-B28C-7CBCFB335397}" srcOrd="0" destOrd="0" presId="urn:microsoft.com/office/officeart/2005/8/layout/cycle3"/>
    <dgm:cxn modelId="{A29D8CB4-35E6-4EDB-88BD-DAD485579B6D}" srcId="{E3C7A979-4619-4143-8140-FFB2DA1FBBAD}" destId="{043C6514-D337-42BA-B44D-5C8C401327B8}" srcOrd="1" destOrd="0" parTransId="{1DBF955F-1386-46E8-813C-30CB40382E1B}" sibTransId="{8D4C7256-63B8-422F-8973-919E9DF90232}"/>
    <dgm:cxn modelId="{4B1FB1F1-B5C5-4B2D-B3DC-9C8C11C4E99A}" type="presOf" srcId="{5F9CD955-5225-40B1-A2FF-442B98A21468}" destId="{0C3AA8D9-6931-4998-BBD8-ACCE46C3D254}" srcOrd="0" destOrd="0" presId="urn:microsoft.com/office/officeart/2005/8/layout/cycle3"/>
    <dgm:cxn modelId="{1DA537BC-C0CA-4527-85C8-45F8F892286A}" type="presOf" srcId="{AD633E20-08C0-47CD-B752-F1FC5697473A}" destId="{BCD03AEB-D58A-4DAB-91A2-ADCB91D14EBB}" srcOrd="0" destOrd="0" presId="urn:microsoft.com/office/officeart/2005/8/layout/cycle3"/>
    <dgm:cxn modelId="{0B404EE7-E9CA-4EC2-A0A3-0E2FE8396DED}" srcId="{E3C7A979-4619-4143-8140-FFB2DA1FBBAD}" destId="{16818D1F-C708-4A34-8468-3FF38DF507C7}" srcOrd="3" destOrd="0" parTransId="{3DA6A004-151F-4782-A731-C58B4FA39983}" sibTransId="{5F24582D-17EF-4D3C-8419-E52FC73491A7}"/>
    <dgm:cxn modelId="{94F8F5E5-428C-4936-908A-DE4E40F54FBD}" type="presOf" srcId="{E3C7A979-4619-4143-8140-FFB2DA1FBBAD}" destId="{F1A3CD63-2BBA-4E8E-BFDF-A0CC4D9F7DA7}" srcOrd="0" destOrd="0" presId="urn:microsoft.com/office/officeart/2005/8/layout/cycle3"/>
    <dgm:cxn modelId="{E64F7E67-2F06-4BF2-8BAC-BC825EBCF1DC}" type="presOf" srcId="{16818D1F-C708-4A34-8468-3FF38DF507C7}" destId="{2D406739-1C83-48FF-977D-1B55184947EE}" srcOrd="0" destOrd="0" presId="urn:microsoft.com/office/officeart/2005/8/layout/cycle3"/>
    <dgm:cxn modelId="{FDD81822-FB98-43F9-AB83-3CDE13F46E60}" type="presOf" srcId="{96D54117-D4FE-4436-938B-9BD1C8443806}" destId="{4E84F330-F3E6-400F-814C-70196D93164E}" srcOrd="0" destOrd="0" presId="urn:microsoft.com/office/officeart/2005/8/layout/cycle3"/>
    <dgm:cxn modelId="{B8CFDC47-5223-4411-832A-33FE415683C6}" srcId="{E3C7A979-4619-4143-8140-FFB2DA1FBBAD}" destId="{AD633E20-08C0-47CD-B752-F1FC5697473A}" srcOrd="0" destOrd="0" parTransId="{C3378CF1-E021-4104-BDE4-E577EAD2F331}" sibTransId="{96D54117-D4FE-4436-938B-9BD1C8443806}"/>
    <dgm:cxn modelId="{B9DD44F7-1543-4720-B80B-44DCB819F65D}" srcId="{E3C7A979-4619-4143-8140-FFB2DA1FBBAD}" destId="{5F9CD955-5225-40B1-A2FF-442B98A21468}" srcOrd="2" destOrd="0" parTransId="{EA6E253C-9DC3-42C1-A33E-1899714480EC}" sibTransId="{B4C3E85E-249C-4BEB-BD5A-F576AB539782}"/>
    <dgm:cxn modelId="{A6551791-9D97-4309-8257-37E0D585F094}" type="presParOf" srcId="{F1A3CD63-2BBA-4E8E-BFDF-A0CC4D9F7DA7}" destId="{979B0A84-9C32-40BF-8616-C39FF5E1B708}" srcOrd="0" destOrd="0" presId="urn:microsoft.com/office/officeart/2005/8/layout/cycle3"/>
    <dgm:cxn modelId="{BB42A9B9-D3CC-4E11-9369-EF3C1032CE88}" type="presParOf" srcId="{979B0A84-9C32-40BF-8616-C39FF5E1B708}" destId="{BCD03AEB-D58A-4DAB-91A2-ADCB91D14EBB}" srcOrd="0" destOrd="0" presId="urn:microsoft.com/office/officeart/2005/8/layout/cycle3"/>
    <dgm:cxn modelId="{463F768F-BEA1-4FAC-8998-6A3EEEFE071E}" type="presParOf" srcId="{979B0A84-9C32-40BF-8616-C39FF5E1B708}" destId="{4E84F330-F3E6-400F-814C-70196D93164E}" srcOrd="1" destOrd="0" presId="urn:microsoft.com/office/officeart/2005/8/layout/cycle3"/>
    <dgm:cxn modelId="{99C186A6-5F7A-40DC-831D-33BAFD04DC1C}" type="presParOf" srcId="{979B0A84-9C32-40BF-8616-C39FF5E1B708}" destId="{029025F6-4626-4BBF-B28C-7CBCFB335397}" srcOrd="2" destOrd="0" presId="urn:microsoft.com/office/officeart/2005/8/layout/cycle3"/>
    <dgm:cxn modelId="{090076C0-C68B-4350-871E-2F3B2AC7795F}" type="presParOf" srcId="{979B0A84-9C32-40BF-8616-C39FF5E1B708}" destId="{0C3AA8D9-6931-4998-BBD8-ACCE46C3D254}" srcOrd="3" destOrd="0" presId="urn:microsoft.com/office/officeart/2005/8/layout/cycle3"/>
    <dgm:cxn modelId="{6ABC7B27-1C21-4E2B-88C6-D0401A147F39}" type="presParOf" srcId="{979B0A84-9C32-40BF-8616-C39FF5E1B708}" destId="{2D406739-1C83-48FF-977D-1B55184947EE}"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0.19689</cdr:x>
      <cdr:y>0.63716</cdr:y>
    </cdr:from>
    <cdr:to>
      <cdr:x>0.50331</cdr:x>
      <cdr:y>0.79327</cdr:y>
    </cdr:to>
    <cdr:sp macro="" textlink="">
      <cdr:nvSpPr>
        <cdr:cNvPr id="3" name="CaixaDeTexto 2"/>
        <cdr:cNvSpPr txBox="1"/>
      </cdr:nvSpPr>
      <cdr:spPr>
        <a:xfrm xmlns:a="http://schemas.openxmlformats.org/drawingml/2006/main">
          <a:off x="1552847" y="2772501"/>
          <a:ext cx="2416629" cy="6792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0.19193</cdr:x>
      <cdr:y>0.63416</cdr:y>
    </cdr:from>
    <cdr:to>
      <cdr:x>0.48012</cdr:x>
      <cdr:y>0.8413</cdr:y>
    </cdr:to>
    <cdr:sp macro="" textlink="">
      <cdr:nvSpPr>
        <cdr:cNvPr id="4" name="CaixaDeTexto 3"/>
        <cdr:cNvSpPr txBox="1"/>
      </cdr:nvSpPr>
      <cdr:spPr>
        <a:xfrm xmlns:a="http://schemas.openxmlformats.org/drawingml/2006/main">
          <a:off x="1513659" y="2759438"/>
          <a:ext cx="2272937" cy="9013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600" dirty="0" smtClean="0"/>
            <a:t>TOTAL DE </a:t>
          </a:r>
          <a:r>
            <a:rPr lang="pt-BR" sz="1600" b="1" dirty="0" smtClean="0"/>
            <a:t>11.618 </a:t>
          </a:r>
          <a:r>
            <a:rPr lang="pt-BR" sz="1600" dirty="0" smtClean="0"/>
            <a:t>SINDICATOS LABORAIS NO BRASIL</a:t>
          </a:r>
          <a:endParaRPr lang="pt-BR" sz="1600" dirty="0"/>
        </a:p>
      </cdr:txBody>
    </cdr:sp>
  </cdr:relSizeAnchor>
  <cdr:relSizeAnchor xmlns:cdr="http://schemas.openxmlformats.org/drawingml/2006/chartDrawing">
    <cdr:from>
      <cdr:x>0.12215</cdr:x>
      <cdr:y>0.15511</cdr:y>
    </cdr:from>
    <cdr:to>
      <cdr:x>0.27952</cdr:x>
      <cdr:y>0.45416</cdr:y>
    </cdr:to>
    <cdr:sp macro="" textlink="">
      <cdr:nvSpPr>
        <cdr:cNvPr id="5" name="CaixaDeTexto 4"/>
        <cdr:cNvSpPr txBox="1"/>
      </cdr:nvSpPr>
      <cdr:spPr>
        <a:xfrm xmlns:a="http://schemas.openxmlformats.org/drawingml/2006/main">
          <a:off x="963360" y="674944"/>
          <a:ext cx="1241112" cy="13012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500" b="1" dirty="0" smtClean="0"/>
            <a:t>2197</a:t>
          </a:r>
          <a:r>
            <a:rPr lang="pt-BR" sz="1500" dirty="0" smtClean="0"/>
            <a:t> SÃO DE SERVIDORES PÚBLICOS</a:t>
          </a:r>
          <a:endParaRPr lang="pt-BR" sz="15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C9DF5F3-003A-47CF-818F-7FFB9424FFD6}" type="datetimeFigureOut">
              <a:rPr lang="pt-BR" smtClean="0"/>
              <a:pPr/>
              <a:t>21/11/2017</a:t>
            </a:fld>
            <a:endParaRPr lang="pt-BR"/>
          </a:p>
        </p:txBody>
      </p:sp>
      <p:sp>
        <p:nvSpPr>
          <p:cNvPr id="4" name="Espaço Reservado para Rodapé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1D4EB0B0-C52A-47E5-B0F5-3A467191752E}" type="slidenum">
              <a:rPr lang="pt-BR" smtClean="0"/>
              <a:pPr/>
              <a:t>‹nº›</a:t>
            </a:fld>
            <a:endParaRPr lang="pt-BR"/>
          </a:p>
        </p:txBody>
      </p:sp>
    </p:spTree>
    <p:extLst>
      <p:ext uri="{BB962C8B-B14F-4D97-AF65-F5344CB8AC3E}">
        <p14:creationId xmlns:p14="http://schemas.microsoft.com/office/powerpoint/2010/main" val="1195404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pt-BR"/>
          </a:p>
        </p:txBody>
      </p:sp>
      <p:sp>
        <p:nvSpPr>
          <p:cNvPr id="3" name="Espaço Reservado para Dat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C188F82-A4E2-46B7-A5E5-609E14686403}" type="datetimeFigureOut">
              <a:rPr lang="pt-BR" smtClean="0"/>
              <a:pPr/>
              <a:t>21/11/2017</a:t>
            </a:fld>
            <a:endParaRPr lang="pt-BR"/>
          </a:p>
        </p:txBody>
      </p:sp>
      <p:sp>
        <p:nvSpPr>
          <p:cNvPr id="4" name="Espaço Reservado para Imagem de Slide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pt-BR"/>
          </a:p>
        </p:txBody>
      </p:sp>
      <p:sp>
        <p:nvSpPr>
          <p:cNvPr id="5" name="Espaço Reservado para Anotaçõ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B72ABAF-F324-446B-997A-9E65AAD8352D}" type="slidenum">
              <a:rPr lang="pt-BR" smtClean="0"/>
              <a:pPr/>
              <a:t>‹nº›</a:t>
            </a:fld>
            <a:endParaRPr lang="pt-BR"/>
          </a:p>
        </p:txBody>
      </p:sp>
    </p:spTree>
    <p:extLst>
      <p:ext uri="{BB962C8B-B14F-4D97-AF65-F5344CB8AC3E}">
        <p14:creationId xmlns:p14="http://schemas.microsoft.com/office/powerpoint/2010/main" val="108519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39</a:t>
            </a:fld>
            <a:endParaRPr lang="pt-BR"/>
          </a:p>
        </p:txBody>
      </p:sp>
    </p:spTree>
    <p:extLst>
      <p:ext uri="{BB962C8B-B14F-4D97-AF65-F5344CB8AC3E}">
        <p14:creationId xmlns:p14="http://schemas.microsoft.com/office/powerpoint/2010/main" val="2078154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156</a:t>
            </a:fld>
            <a:endParaRPr lang="pt-BR"/>
          </a:p>
        </p:txBody>
      </p:sp>
    </p:spTree>
    <p:extLst>
      <p:ext uri="{BB962C8B-B14F-4D97-AF65-F5344CB8AC3E}">
        <p14:creationId xmlns:p14="http://schemas.microsoft.com/office/powerpoint/2010/main" val="288084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157</a:t>
            </a:fld>
            <a:endParaRPr lang="pt-BR"/>
          </a:p>
        </p:txBody>
      </p:sp>
    </p:spTree>
    <p:extLst>
      <p:ext uri="{BB962C8B-B14F-4D97-AF65-F5344CB8AC3E}">
        <p14:creationId xmlns:p14="http://schemas.microsoft.com/office/powerpoint/2010/main" val="3633817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158</a:t>
            </a:fld>
            <a:endParaRPr lang="pt-BR"/>
          </a:p>
        </p:txBody>
      </p:sp>
    </p:spTree>
    <p:extLst>
      <p:ext uri="{BB962C8B-B14F-4D97-AF65-F5344CB8AC3E}">
        <p14:creationId xmlns:p14="http://schemas.microsoft.com/office/powerpoint/2010/main" val="141531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159</a:t>
            </a:fld>
            <a:endParaRPr lang="pt-BR"/>
          </a:p>
        </p:txBody>
      </p:sp>
    </p:spTree>
    <p:extLst>
      <p:ext uri="{BB962C8B-B14F-4D97-AF65-F5344CB8AC3E}">
        <p14:creationId xmlns:p14="http://schemas.microsoft.com/office/powerpoint/2010/main" val="383464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160</a:t>
            </a:fld>
            <a:endParaRPr lang="pt-BR"/>
          </a:p>
        </p:txBody>
      </p:sp>
    </p:spTree>
    <p:extLst>
      <p:ext uri="{BB962C8B-B14F-4D97-AF65-F5344CB8AC3E}">
        <p14:creationId xmlns:p14="http://schemas.microsoft.com/office/powerpoint/2010/main" val="2898993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161</a:t>
            </a:fld>
            <a:endParaRPr lang="pt-BR"/>
          </a:p>
        </p:txBody>
      </p:sp>
    </p:spTree>
    <p:extLst>
      <p:ext uri="{BB962C8B-B14F-4D97-AF65-F5344CB8AC3E}">
        <p14:creationId xmlns:p14="http://schemas.microsoft.com/office/powerpoint/2010/main" val="193404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162</a:t>
            </a:fld>
            <a:endParaRPr lang="pt-BR"/>
          </a:p>
        </p:txBody>
      </p:sp>
    </p:spTree>
    <p:extLst>
      <p:ext uri="{BB962C8B-B14F-4D97-AF65-F5344CB8AC3E}">
        <p14:creationId xmlns:p14="http://schemas.microsoft.com/office/powerpoint/2010/main" val="294517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164</a:t>
            </a:fld>
            <a:endParaRPr lang="pt-BR"/>
          </a:p>
        </p:txBody>
      </p:sp>
    </p:spTree>
    <p:extLst>
      <p:ext uri="{BB962C8B-B14F-4D97-AF65-F5344CB8AC3E}">
        <p14:creationId xmlns:p14="http://schemas.microsoft.com/office/powerpoint/2010/main" val="147678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165</a:t>
            </a:fld>
            <a:endParaRPr lang="pt-BR"/>
          </a:p>
        </p:txBody>
      </p:sp>
    </p:spTree>
    <p:extLst>
      <p:ext uri="{BB962C8B-B14F-4D97-AF65-F5344CB8AC3E}">
        <p14:creationId xmlns:p14="http://schemas.microsoft.com/office/powerpoint/2010/main" val="2158486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166</a:t>
            </a:fld>
            <a:endParaRPr lang="pt-BR"/>
          </a:p>
        </p:txBody>
      </p:sp>
    </p:spTree>
    <p:extLst>
      <p:ext uri="{BB962C8B-B14F-4D97-AF65-F5344CB8AC3E}">
        <p14:creationId xmlns:p14="http://schemas.microsoft.com/office/powerpoint/2010/main" val="219523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59</a:t>
            </a:fld>
            <a:endParaRPr lang="pt-BR"/>
          </a:p>
        </p:txBody>
      </p:sp>
    </p:spTree>
    <p:extLst>
      <p:ext uri="{BB962C8B-B14F-4D97-AF65-F5344CB8AC3E}">
        <p14:creationId xmlns:p14="http://schemas.microsoft.com/office/powerpoint/2010/main" val="148796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167</a:t>
            </a:fld>
            <a:endParaRPr lang="pt-BR"/>
          </a:p>
        </p:txBody>
      </p:sp>
    </p:spTree>
    <p:extLst>
      <p:ext uri="{BB962C8B-B14F-4D97-AF65-F5344CB8AC3E}">
        <p14:creationId xmlns:p14="http://schemas.microsoft.com/office/powerpoint/2010/main" val="230869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170</a:t>
            </a:fld>
            <a:endParaRPr lang="pt-BR"/>
          </a:p>
        </p:txBody>
      </p:sp>
    </p:spTree>
    <p:extLst>
      <p:ext uri="{BB962C8B-B14F-4D97-AF65-F5344CB8AC3E}">
        <p14:creationId xmlns:p14="http://schemas.microsoft.com/office/powerpoint/2010/main" val="4048367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171</a:t>
            </a:fld>
            <a:endParaRPr lang="pt-BR"/>
          </a:p>
        </p:txBody>
      </p:sp>
    </p:spTree>
    <p:extLst>
      <p:ext uri="{BB962C8B-B14F-4D97-AF65-F5344CB8AC3E}">
        <p14:creationId xmlns:p14="http://schemas.microsoft.com/office/powerpoint/2010/main" val="584943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180</a:t>
            </a:fld>
            <a:endParaRPr lang="pt-BR"/>
          </a:p>
        </p:txBody>
      </p:sp>
    </p:spTree>
    <p:extLst>
      <p:ext uri="{BB962C8B-B14F-4D97-AF65-F5344CB8AC3E}">
        <p14:creationId xmlns:p14="http://schemas.microsoft.com/office/powerpoint/2010/main" val="352640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68</a:t>
            </a:fld>
            <a:endParaRPr lang="pt-BR"/>
          </a:p>
        </p:txBody>
      </p:sp>
    </p:spTree>
    <p:extLst>
      <p:ext uri="{BB962C8B-B14F-4D97-AF65-F5344CB8AC3E}">
        <p14:creationId xmlns:p14="http://schemas.microsoft.com/office/powerpoint/2010/main" val="34992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72</a:t>
            </a:fld>
            <a:endParaRPr lang="pt-BR"/>
          </a:p>
        </p:txBody>
      </p:sp>
    </p:spTree>
    <p:extLst>
      <p:ext uri="{BB962C8B-B14F-4D97-AF65-F5344CB8AC3E}">
        <p14:creationId xmlns:p14="http://schemas.microsoft.com/office/powerpoint/2010/main" val="400954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122</a:t>
            </a:fld>
            <a:endParaRPr lang="pt-BR"/>
          </a:p>
        </p:txBody>
      </p:sp>
    </p:spTree>
    <p:extLst>
      <p:ext uri="{BB962C8B-B14F-4D97-AF65-F5344CB8AC3E}">
        <p14:creationId xmlns:p14="http://schemas.microsoft.com/office/powerpoint/2010/main" val="1474320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152</a:t>
            </a:fld>
            <a:endParaRPr lang="pt-BR"/>
          </a:p>
        </p:txBody>
      </p:sp>
    </p:spTree>
    <p:extLst>
      <p:ext uri="{BB962C8B-B14F-4D97-AF65-F5344CB8AC3E}">
        <p14:creationId xmlns:p14="http://schemas.microsoft.com/office/powerpoint/2010/main" val="415174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153</a:t>
            </a:fld>
            <a:endParaRPr lang="pt-BR"/>
          </a:p>
        </p:txBody>
      </p:sp>
    </p:spTree>
    <p:extLst>
      <p:ext uri="{BB962C8B-B14F-4D97-AF65-F5344CB8AC3E}">
        <p14:creationId xmlns:p14="http://schemas.microsoft.com/office/powerpoint/2010/main" val="329161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154</a:t>
            </a:fld>
            <a:endParaRPr lang="pt-BR"/>
          </a:p>
        </p:txBody>
      </p:sp>
    </p:spTree>
    <p:extLst>
      <p:ext uri="{BB962C8B-B14F-4D97-AF65-F5344CB8AC3E}">
        <p14:creationId xmlns:p14="http://schemas.microsoft.com/office/powerpoint/2010/main" val="3630622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155</a:t>
            </a:fld>
            <a:endParaRPr lang="pt-BR"/>
          </a:p>
        </p:txBody>
      </p:sp>
    </p:spTree>
    <p:extLst>
      <p:ext uri="{BB962C8B-B14F-4D97-AF65-F5344CB8AC3E}">
        <p14:creationId xmlns:p14="http://schemas.microsoft.com/office/powerpoint/2010/main" val="63840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BC40678-F3C1-4F9E-9680-15881B08A7C7}" type="datetimeFigureOut">
              <a:rPr lang="pt-BR" smtClean="0"/>
              <a:pPr/>
              <a:t>21/11/2017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80D8E8D-4791-4E68-A6B7-DEB3B71FEB80}" type="slidenum">
              <a:rPr lang="pt-BR" smtClean="0"/>
              <a:pPr/>
              <a:t>‹nº›</a:t>
            </a:fld>
            <a:endParaRPr lang="pt-BR"/>
          </a:p>
        </p:txBody>
      </p:sp>
    </p:spTree>
    <p:extLst>
      <p:ext uri="{BB962C8B-B14F-4D97-AF65-F5344CB8AC3E}">
        <p14:creationId xmlns:p14="http://schemas.microsoft.com/office/powerpoint/2010/main" val="42495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BC40678-F3C1-4F9E-9680-15881B08A7C7}" type="datetimeFigureOut">
              <a:rPr lang="pt-BR" smtClean="0"/>
              <a:pPr/>
              <a:t>21/11/2017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80D8E8D-4791-4E68-A6B7-DEB3B71FEB80}" type="slidenum">
              <a:rPr lang="pt-BR" smtClean="0"/>
              <a:pPr/>
              <a:t>‹nº›</a:t>
            </a:fld>
            <a:endParaRPr lang="pt-BR"/>
          </a:p>
        </p:txBody>
      </p:sp>
    </p:spTree>
    <p:extLst>
      <p:ext uri="{BB962C8B-B14F-4D97-AF65-F5344CB8AC3E}">
        <p14:creationId xmlns:p14="http://schemas.microsoft.com/office/powerpoint/2010/main" val="148616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BC40678-F3C1-4F9E-9680-15881B08A7C7}" type="datetimeFigureOut">
              <a:rPr lang="pt-BR" smtClean="0"/>
              <a:pPr/>
              <a:t>21/11/2017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80D8E8D-4791-4E68-A6B7-DEB3B71FEB80}" type="slidenum">
              <a:rPr lang="pt-BR" smtClean="0"/>
              <a:pPr/>
              <a:t>‹nº›</a:t>
            </a:fld>
            <a:endParaRPr lang="pt-BR"/>
          </a:p>
        </p:txBody>
      </p:sp>
    </p:spTree>
    <p:extLst>
      <p:ext uri="{BB962C8B-B14F-4D97-AF65-F5344CB8AC3E}">
        <p14:creationId xmlns:p14="http://schemas.microsoft.com/office/powerpoint/2010/main" val="252051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BC40678-F3C1-4F9E-9680-15881B08A7C7}" type="datetimeFigureOut">
              <a:rPr lang="pt-BR" smtClean="0"/>
              <a:pPr/>
              <a:t>21/11/2017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80D8E8D-4791-4E68-A6B7-DEB3B71FEB80}" type="slidenum">
              <a:rPr lang="pt-BR" smtClean="0"/>
              <a:pPr/>
              <a:t>‹nº›</a:t>
            </a:fld>
            <a:endParaRPr lang="pt-BR"/>
          </a:p>
        </p:txBody>
      </p:sp>
    </p:spTree>
    <p:extLst>
      <p:ext uri="{BB962C8B-B14F-4D97-AF65-F5344CB8AC3E}">
        <p14:creationId xmlns:p14="http://schemas.microsoft.com/office/powerpoint/2010/main" val="260158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1BC40678-F3C1-4F9E-9680-15881B08A7C7}" type="datetimeFigureOut">
              <a:rPr lang="pt-BR" smtClean="0"/>
              <a:pPr/>
              <a:t>21/11/2017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80D8E8D-4791-4E68-A6B7-DEB3B71FEB80}" type="slidenum">
              <a:rPr lang="pt-BR" smtClean="0"/>
              <a:pPr/>
              <a:t>‹nº›</a:t>
            </a:fld>
            <a:endParaRPr lang="pt-BR"/>
          </a:p>
        </p:txBody>
      </p:sp>
    </p:spTree>
    <p:extLst>
      <p:ext uri="{BB962C8B-B14F-4D97-AF65-F5344CB8AC3E}">
        <p14:creationId xmlns:p14="http://schemas.microsoft.com/office/powerpoint/2010/main" val="332432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BC40678-F3C1-4F9E-9680-15881B08A7C7}" type="datetimeFigureOut">
              <a:rPr lang="pt-BR" smtClean="0"/>
              <a:pPr/>
              <a:t>21/11/2017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80D8E8D-4791-4E68-A6B7-DEB3B71FEB80}" type="slidenum">
              <a:rPr lang="pt-BR" smtClean="0"/>
              <a:pPr/>
              <a:t>‹nº›</a:t>
            </a:fld>
            <a:endParaRPr lang="pt-BR"/>
          </a:p>
        </p:txBody>
      </p:sp>
    </p:spTree>
    <p:extLst>
      <p:ext uri="{BB962C8B-B14F-4D97-AF65-F5344CB8AC3E}">
        <p14:creationId xmlns:p14="http://schemas.microsoft.com/office/powerpoint/2010/main" val="310943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BC40678-F3C1-4F9E-9680-15881B08A7C7}" type="datetimeFigureOut">
              <a:rPr lang="pt-BR" smtClean="0"/>
              <a:pPr/>
              <a:t>21/11/2017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80D8E8D-4791-4E68-A6B7-DEB3B71FEB80}" type="slidenum">
              <a:rPr lang="pt-BR" smtClean="0"/>
              <a:pPr/>
              <a:t>‹nº›</a:t>
            </a:fld>
            <a:endParaRPr lang="pt-BR"/>
          </a:p>
        </p:txBody>
      </p:sp>
    </p:spTree>
    <p:extLst>
      <p:ext uri="{BB962C8B-B14F-4D97-AF65-F5344CB8AC3E}">
        <p14:creationId xmlns:p14="http://schemas.microsoft.com/office/powerpoint/2010/main" val="45249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BC40678-F3C1-4F9E-9680-15881B08A7C7}" type="datetimeFigureOut">
              <a:rPr lang="pt-BR" smtClean="0"/>
              <a:pPr/>
              <a:t>21/11/2017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80D8E8D-4791-4E68-A6B7-DEB3B71FEB80}" type="slidenum">
              <a:rPr lang="pt-BR" smtClean="0"/>
              <a:pPr/>
              <a:t>‹nº›</a:t>
            </a:fld>
            <a:endParaRPr lang="pt-BR"/>
          </a:p>
        </p:txBody>
      </p:sp>
    </p:spTree>
    <p:extLst>
      <p:ext uri="{BB962C8B-B14F-4D97-AF65-F5344CB8AC3E}">
        <p14:creationId xmlns:p14="http://schemas.microsoft.com/office/powerpoint/2010/main" val="340761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40678-F3C1-4F9E-9680-15881B08A7C7}" type="datetimeFigureOut">
              <a:rPr lang="pt-BR" smtClean="0"/>
              <a:pPr/>
              <a:t>21/11/2017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80D8E8D-4791-4E68-A6B7-DEB3B71FEB80}" type="slidenum">
              <a:rPr lang="pt-BR" smtClean="0"/>
              <a:pPr/>
              <a:t>‹nº›</a:t>
            </a:fld>
            <a:endParaRPr lang="pt-BR"/>
          </a:p>
        </p:txBody>
      </p:sp>
    </p:spTree>
    <p:extLst>
      <p:ext uri="{BB962C8B-B14F-4D97-AF65-F5344CB8AC3E}">
        <p14:creationId xmlns:p14="http://schemas.microsoft.com/office/powerpoint/2010/main" val="27523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BC40678-F3C1-4F9E-9680-15881B08A7C7}" type="datetimeFigureOut">
              <a:rPr lang="pt-BR" smtClean="0"/>
              <a:pPr/>
              <a:t>21/11/2017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80D8E8D-4791-4E68-A6B7-DEB3B71FEB80}" type="slidenum">
              <a:rPr lang="pt-BR" smtClean="0"/>
              <a:pPr/>
              <a:t>‹nº›</a:t>
            </a:fld>
            <a:endParaRPr lang="pt-BR"/>
          </a:p>
        </p:txBody>
      </p:sp>
    </p:spTree>
    <p:extLst>
      <p:ext uri="{BB962C8B-B14F-4D97-AF65-F5344CB8AC3E}">
        <p14:creationId xmlns:p14="http://schemas.microsoft.com/office/powerpoint/2010/main" val="36741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BC40678-F3C1-4F9E-9680-15881B08A7C7}" type="datetimeFigureOut">
              <a:rPr lang="pt-BR" smtClean="0"/>
              <a:pPr/>
              <a:t>21/11/2017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80D8E8D-4791-4E68-A6B7-DEB3B71FEB80}" type="slidenum">
              <a:rPr lang="pt-BR" smtClean="0"/>
              <a:pPr/>
              <a:t>‹nº›</a:t>
            </a:fld>
            <a:endParaRPr lang="pt-BR"/>
          </a:p>
        </p:txBody>
      </p:sp>
    </p:spTree>
    <p:extLst>
      <p:ext uri="{BB962C8B-B14F-4D97-AF65-F5344CB8AC3E}">
        <p14:creationId xmlns:p14="http://schemas.microsoft.com/office/powerpoint/2010/main" val="31856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40678-F3C1-4F9E-9680-15881B08A7C7}" type="datetimeFigureOut">
              <a:rPr lang="pt-BR" smtClean="0"/>
              <a:pPr/>
              <a:t>21/11/2017</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D8E8D-4791-4E68-A6B7-DEB3B71FEB80}" type="slidenum">
              <a:rPr lang="pt-BR" smtClean="0"/>
              <a:pPr/>
              <a:t>‹nº›</a:t>
            </a:fld>
            <a:endParaRPr lang="pt-BR"/>
          </a:p>
        </p:txBody>
      </p:sp>
    </p:spTree>
    <p:extLst>
      <p:ext uri="{BB962C8B-B14F-4D97-AF65-F5344CB8AC3E}">
        <p14:creationId xmlns:p14="http://schemas.microsoft.com/office/powerpoint/2010/main" val="2768374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10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jpeg"/></Relationships>
</file>

<file path=ppt/slides/_rels/slide10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1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jpeg"/></Relationships>
</file>

<file path=ppt/slides/_rels/slide1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3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13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86.png"/></Relationships>
</file>

<file path=ppt/slides/_rels/slide13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5.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18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0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2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st.jus.br/noticias/-/asset_publisher/89Dk/content/id/24469000"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9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1"/>
          <p:cNvSpPr txBox="1"/>
          <p:nvPr/>
        </p:nvSpPr>
        <p:spPr>
          <a:xfrm>
            <a:off x="686218" y="4920785"/>
            <a:ext cx="4207058" cy="461665"/>
          </a:xfrm>
          <a:prstGeom prst="rect">
            <a:avLst/>
          </a:prstGeom>
          <a:solidFill>
            <a:srgbClr val="92D050"/>
          </a:solid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2400" b="1" dirty="0" smtClean="0">
                <a:solidFill>
                  <a:schemeClr val="bg1"/>
                </a:solidFill>
                <a:latin typeface="+mj-lt"/>
                <a:cs typeface="Arial" pitchFamily="34" charset="0"/>
              </a:rPr>
              <a:t>21/11/2017 – Porto Alegre/RS</a:t>
            </a:r>
            <a:endParaRPr lang="pt-BR" sz="2400" b="1" dirty="0">
              <a:solidFill>
                <a:schemeClr val="bg1"/>
              </a:solidFill>
              <a:latin typeface="+mj-lt"/>
            </a:endParaRPr>
          </a:p>
        </p:txBody>
      </p:sp>
      <p:sp>
        <p:nvSpPr>
          <p:cNvPr id="8" name="Retângulo 7"/>
          <p:cNvSpPr/>
          <p:nvPr/>
        </p:nvSpPr>
        <p:spPr>
          <a:xfrm>
            <a:off x="1085595" y="2421348"/>
            <a:ext cx="7253416" cy="1384995"/>
          </a:xfrm>
          <a:prstGeom prst="rect">
            <a:avLst/>
          </a:prstGeom>
          <a:solidFill>
            <a:schemeClr val="accent6">
              <a:lumMod val="20000"/>
              <a:lumOff val="80000"/>
            </a:schemeClr>
          </a:solid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2800" b="1" dirty="0" smtClean="0">
                <a:latin typeface="Euphemia" panose="020B0503040102020104" pitchFamily="34" charset="0"/>
                <a:ea typeface="Arial Unicode MS" pitchFamily="34" charset="-128"/>
                <a:cs typeface="Arial Unicode MS" pitchFamily="34" charset="-128"/>
              </a:rPr>
              <a:t>Estrutura Confederativa - Papel das Centrais Sindicais - Sindicalismo de Base - Sobrevivência Financeira Sindical</a:t>
            </a:r>
            <a:endParaRPr lang="pt-BR" sz="2800" dirty="0">
              <a:latin typeface="Euphemia" panose="020B0503040102020104" pitchFamily="34" charset="0"/>
              <a:ea typeface="Arial Unicode MS" pitchFamily="34" charset="-128"/>
              <a:cs typeface="Arial Unicode MS" pitchFamily="34" charset="-128"/>
            </a:endParaRPr>
          </a:p>
        </p:txBody>
      </p:sp>
      <p:pic>
        <p:nvPicPr>
          <p:cNvPr id="9" name="Imagem 8"/>
          <p:cNvPicPr>
            <a:picLocks noChangeAspect="1"/>
          </p:cNvPicPr>
          <p:nvPr/>
        </p:nvPicPr>
        <p:blipFill>
          <a:blip r:embed="rId2" cstate="print"/>
          <a:stretch>
            <a:fillRect/>
          </a:stretch>
        </p:blipFill>
        <p:spPr>
          <a:xfrm>
            <a:off x="6031191" y="4122828"/>
            <a:ext cx="2744649" cy="1259622"/>
          </a:xfrm>
          <a:prstGeom prst="rect">
            <a:avLst/>
          </a:prstGeom>
        </p:spPr>
      </p:pic>
      <p:sp>
        <p:nvSpPr>
          <p:cNvPr id="10" name="CaixaDeTexto 2"/>
          <p:cNvSpPr txBox="1"/>
          <p:nvPr/>
        </p:nvSpPr>
        <p:spPr>
          <a:xfrm>
            <a:off x="686218" y="1032000"/>
            <a:ext cx="8125427" cy="1231106"/>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5400" b="1" dirty="0" smtClean="0">
                <a:latin typeface="Euphemia" panose="020B0503040102020104" pitchFamily="34" charset="0"/>
                <a:ea typeface="Verdana" panose="020B0604030504040204" pitchFamily="34" charset="0"/>
                <a:cs typeface="Verdana" panose="020B0604030504040204" pitchFamily="34" charset="0"/>
              </a:rPr>
              <a:t>REFORMA TRABALHISTA</a:t>
            </a:r>
          </a:p>
          <a:p>
            <a:pPr algn="ctr"/>
            <a:r>
              <a:rPr lang="pt-BR" sz="2000" b="1" dirty="0" smtClean="0">
                <a:latin typeface="Euphemia" panose="020B0503040102020104" pitchFamily="34" charset="0"/>
                <a:ea typeface="Verdana" panose="020B0604030504040204" pitchFamily="34" charset="0"/>
                <a:cs typeface="Verdana" panose="020B0604030504040204" pitchFamily="34" charset="0"/>
              </a:rPr>
              <a:t>Lei nº 13.467/2017 alterada pela MP nº 808/2017</a:t>
            </a:r>
            <a:endParaRPr lang="pt-BR" sz="2000" b="1" dirty="0">
              <a:latin typeface="Euphemia" panose="020B05030401020201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4660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jornadanacional.com.br/images/img-logo-jornada2-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63" y="636139"/>
            <a:ext cx="3558619" cy="3736552"/>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4222182" y="833261"/>
            <a:ext cx="4515406" cy="3539430"/>
          </a:xfrm>
          <a:prstGeom prst="rect">
            <a:avLst/>
          </a:prstGeom>
        </p:spPr>
        <p:txBody>
          <a:bodyPr wrap="square">
            <a:spAutoFit/>
          </a:bodyPr>
          <a:lstStyle/>
          <a:p>
            <a:pPr algn="just"/>
            <a:r>
              <a:rPr lang="pt-BR" sz="3200" dirty="0"/>
              <a:t>Evento que reuniu mais de 600 operadores do Direito, </a:t>
            </a:r>
            <a:r>
              <a:rPr lang="pt-BR" sz="3200" b="1" u="sng" dirty="0"/>
              <a:t>APROVOU 125 ENUNCIADOS </a:t>
            </a:r>
            <a:r>
              <a:rPr lang="pt-BR" sz="3200" dirty="0"/>
              <a:t>que terão por objetivo </a:t>
            </a:r>
            <a:r>
              <a:rPr lang="pt-BR" sz="3200" dirty="0">
                <a:solidFill>
                  <a:srgbClr val="C00000"/>
                </a:solidFill>
              </a:rPr>
              <a:t>orientar juízes quanto à aplicação da reforma trabalhista</a:t>
            </a:r>
            <a:r>
              <a:rPr lang="pt-BR" sz="3200" dirty="0" smtClean="0"/>
              <a:t>.</a:t>
            </a:r>
            <a:endParaRPr lang="pt-BR" sz="3200" dirty="0"/>
          </a:p>
        </p:txBody>
      </p:sp>
    </p:spTree>
    <p:extLst>
      <p:ext uri="{BB962C8B-B14F-4D97-AF65-F5344CB8AC3E}">
        <p14:creationId xmlns:p14="http://schemas.microsoft.com/office/powerpoint/2010/main" val="26686792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2963264471"/>
              </p:ext>
            </p:extLst>
          </p:nvPr>
        </p:nvGraphicFramePr>
        <p:xfrm>
          <a:off x="729205" y="177479"/>
          <a:ext cx="8194876" cy="5257292"/>
        </p:xfrm>
        <a:graphic>
          <a:graphicData uri="http://schemas.openxmlformats.org/drawingml/2006/table">
            <a:tbl>
              <a:tblPr firstRow="1" bandRow="1">
                <a:tableStyleId>{073A0DAA-6AF3-43AB-8588-CEC1D06C72B9}</a:tableStyleId>
              </a:tblPr>
              <a:tblGrid>
                <a:gridCol w="4102990">
                  <a:extLst>
                    <a:ext uri="{9D8B030D-6E8A-4147-A177-3AD203B41FA5}">
                      <a16:colId xmlns="" xmlns:a16="http://schemas.microsoft.com/office/drawing/2014/main" val="20000"/>
                    </a:ext>
                  </a:extLst>
                </a:gridCol>
                <a:gridCol w="4091886">
                  <a:extLst>
                    <a:ext uri="{9D8B030D-6E8A-4147-A177-3AD203B41FA5}">
                      <a16:colId xmlns="" xmlns:a16="http://schemas.microsoft.com/office/drawing/2014/main" val="20001"/>
                    </a:ext>
                  </a:extLst>
                </a:gridCol>
              </a:tblGrid>
              <a:tr h="282908">
                <a:tc gridSpan="2">
                  <a:txBody>
                    <a:bodyPr/>
                    <a:lstStyle/>
                    <a:p>
                      <a:pPr algn="ctr">
                        <a:lnSpc>
                          <a:spcPct val="115000"/>
                        </a:lnSpc>
                        <a:spcAft>
                          <a:spcPts val="0"/>
                        </a:spcAft>
                      </a:pPr>
                      <a:r>
                        <a:rPr lang="pt-BR" sz="1800" b="0" i="0" u="none" dirty="0">
                          <a:solidFill>
                            <a:schemeClr val="bg1"/>
                          </a:solidFill>
                        </a:rPr>
                        <a:t>Compensação</a:t>
                      </a:r>
                      <a:r>
                        <a:rPr lang="pt-BR" sz="1800" b="0" i="0" u="none" baseline="0" dirty="0">
                          <a:solidFill>
                            <a:schemeClr val="bg1"/>
                          </a:solidFill>
                        </a:rPr>
                        <a:t> de Jornada</a:t>
                      </a:r>
                      <a:endParaRPr lang="pt-BR" sz="1800" b="0" i="0" u="none" dirty="0">
                        <a:solidFill>
                          <a:schemeClr val="bg1"/>
                        </a:solidFill>
                        <a:latin typeface="+mn-lt"/>
                        <a:ea typeface="Calibri"/>
                        <a:cs typeface="Times New Roman"/>
                      </a:endParaRPr>
                    </a:p>
                  </a:txBody>
                  <a:tcPr marL="54426" marR="54426" marT="0" marB="0">
                    <a:solidFill>
                      <a:schemeClr val="tx1"/>
                    </a:solidFill>
                  </a:tcPr>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282908">
                <a:tc>
                  <a:txBody>
                    <a:bodyPr/>
                    <a:lstStyle/>
                    <a:p>
                      <a:pPr algn="ctr">
                        <a:lnSpc>
                          <a:spcPct val="115000"/>
                        </a:lnSpc>
                        <a:spcAft>
                          <a:spcPts val="0"/>
                        </a:spcAft>
                      </a:pPr>
                      <a:r>
                        <a:rPr lang="pt-BR" sz="1800" b="0" i="0" u="none" dirty="0">
                          <a:solidFill>
                            <a:schemeClr val="tx1"/>
                          </a:solidFill>
                        </a:rPr>
                        <a:t>CLT</a:t>
                      </a:r>
                      <a:endParaRPr lang="pt-BR" sz="1800" b="0" i="0" u="none" dirty="0">
                        <a:solidFill>
                          <a:schemeClr val="tx1"/>
                        </a:solidFill>
                        <a:latin typeface="+mn-lt"/>
                        <a:ea typeface="Calibri"/>
                        <a:cs typeface="Times New Roman"/>
                      </a:endParaRPr>
                    </a:p>
                  </a:txBody>
                  <a:tcPr marL="54426" marR="54426" marT="0" marB="0"/>
                </a:tc>
                <a:tc>
                  <a:txBody>
                    <a:bodyPr/>
                    <a:lstStyle/>
                    <a:p>
                      <a:pPr algn="ctr">
                        <a:lnSpc>
                          <a:spcPct val="115000"/>
                        </a:lnSpc>
                        <a:spcAft>
                          <a:spcPts val="0"/>
                        </a:spcAft>
                      </a:pPr>
                      <a:r>
                        <a:rPr lang="pt-BR" sz="1800" b="0" i="0" u="none" dirty="0">
                          <a:solidFill>
                            <a:schemeClr val="tx1"/>
                          </a:solidFill>
                        </a:rPr>
                        <a:t>LEI 13.467/2017</a:t>
                      </a:r>
                      <a:endParaRPr lang="pt-BR" sz="1800" b="0" i="0" u="none" dirty="0">
                        <a:solidFill>
                          <a:schemeClr val="tx1"/>
                        </a:solidFill>
                        <a:latin typeface="+mn-lt"/>
                        <a:ea typeface="Calibri"/>
                        <a:cs typeface="Times New Roman"/>
                      </a:endParaRPr>
                    </a:p>
                  </a:txBody>
                  <a:tcPr marL="54426" marR="54426" marT="0" marB="0"/>
                </a:tc>
                <a:extLst>
                  <a:ext uri="{0D108BD9-81ED-4DB2-BD59-A6C34878D82A}">
                    <a16:rowId xmlns="" xmlns:a16="http://schemas.microsoft.com/office/drawing/2014/main" val="10001"/>
                  </a:ext>
                </a:extLst>
              </a:tr>
              <a:tr h="4488462">
                <a:tc>
                  <a:txBody>
                    <a:bodyPr/>
                    <a:lstStyle/>
                    <a:p>
                      <a:pPr algn="just"/>
                      <a:r>
                        <a:rPr kumimoji="0" lang="pt-BR" sz="1800" b="1" i="0" u="sng" kern="1200" dirty="0">
                          <a:solidFill>
                            <a:srgbClr val="C00000"/>
                          </a:solidFill>
                        </a:rPr>
                        <a:t>Art. 59 </a:t>
                      </a:r>
                      <a:r>
                        <a:rPr kumimoji="0" lang="pt-BR" sz="1800" b="0" i="0" u="none" kern="1200" dirty="0">
                          <a:solidFill>
                            <a:schemeClr val="tx1"/>
                          </a:solidFill>
                        </a:rPr>
                        <a:t>- A duração normal do trabalho poderá ser acrescida de horas suplementares, em número não excedente de 2 (duas), mediante </a:t>
                      </a:r>
                      <a:r>
                        <a:rPr kumimoji="0" lang="pt-BR" sz="1800" b="1" i="0" u="none" kern="1200" dirty="0">
                          <a:solidFill>
                            <a:schemeClr val="tx1"/>
                          </a:solidFill>
                        </a:rPr>
                        <a:t>acordo escrito </a:t>
                      </a:r>
                      <a:r>
                        <a:rPr kumimoji="0" lang="pt-BR" sz="1800" b="0" i="0" u="none" kern="1200" dirty="0">
                          <a:solidFill>
                            <a:schemeClr val="tx1"/>
                          </a:solidFill>
                        </a:rPr>
                        <a:t>entre empregador e empregado, ou mediante contrato coletivo de trabalho.</a:t>
                      </a:r>
                    </a:p>
                    <a:p>
                      <a:pPr algn="just"/>
                      <a:r>
                        <a:rPr kumimoji="0" lang="pt-BR" sz="1800" b="0" i="0" u="none" kern="1200" dirty="0">
                          <a:solidFill>
                            <a:schemeClr val="tx1"/>
                          </a:solidFill>
                        </a:rPr>
                        <a:t>[...]</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1800" b="0" i="0" u="none" kern="1200" dirty="0">
                          <a:solidFill>
                            <a:schemeClr val="tx1"/>
                          </a:solidFill>
                        </a:rPr>
                        <a:t>§ 2</a:t>
                      </a:r>
                      <a:r>
                        <a:rPr kumimoji="0" lang="pt-BR" sz="1800" b="0" i="0" u="none" kern="1200" baseline="30000" dirty="0">
                          <a:solidFill>
                            <a:schemeClr val="tx1"/>
                          </a:solidFill>
                        </a:rPr>
                        <a:t>o</a:t>
                      </a:r>
                      <a:r>
                        <a:rPr kumimoji="0" lang="pt-BR" sz="1800" b="0" i="0" u="none" kern="1200" dirty="0">
                          <a:solidFill>
                            <a:schemeClr val="tx1"/>
                          </a:solidFill>
                        </a:rPr>
                        <a:t>  Poderá ser dispensado o acréscimo de salário se, por força de acordo ou convenção coletiva de trabalho, o excesso de horas em um dia for compensado pela correspondente diminuição em outro dia, de maneira que não exceda, no período máximo de um ano, à soma das jornadas semanais de trabalho previstas, nem seja ultrapassado o limite máximo de dez horas diárias. </a:t>
                      </a:r>
                      <a:endParaRPr kumimoji="0" lang="pt-BR" sz="1800" b="0" i="0" u="none" kern="1200" dirty="0">
                        <a:solidFill>
                          <a:schemeClr val="tx1"/>
                        </a:solidFill>
                        <a:latin typeface="+mn-lt"/>
                        <a:ea typeface="+mn-ea"/>
                        <a:cs typeface="+mn-cs"/>
                      </a:endParaRPr>
                    </a:p>
                  </a:txBody>
                  <a:tcPr marL="54426" marR="54426" marT="0" marB="0">
                    <a:solidFill>
                      <a:schemeClr val="bg1">
                        <a:lumMod val="95000"/>
                      </a:schemeClr>
                    </a:solidFill>
                  </a:tcPr>
                </a:tc>
                <a:tc>
                  <a:txBody>
                    <a:bodyPr/>
                    <a:lstStyle/>
                    <a:p>
                      <a:pPr algn="just">
                        <a:spcAft>
                          <a:spcPts val="0"/>
                        </a:spcAft>
                      </a:pPr>
                      <a:r>
                        <a:rPr lang="pt-BR" sz="1800" b="1" i="0" u="sng" dirty="0">
                          <a:solidFill>
                            <a:srgbClr val="C00000"/>
                          </a:solidFill>
                        </a:rPr>
                        <a:t>Art. 59. </a:t>
                      </a:r>
                      <a:r>
                        <a:rPr lang="pt-BR" sz="1800" b="0" i="0" u="none" dirty="0">
                          <a:solidFill>
                            <a:schemeClr val="tx1"/>
                          </a:solidFill>
                        </a:rPr>
                        <a:t>A duração diária do trabalho poderá ser acrescida de horas extras, em número não excedente de duas, por acordo individual, convenção coletiva ou acordo coletivo de trabalho. </a:t>
                      </a:r>
                    </a:p>
                    <a:p>
                      <a:pPr algn="just">
                        <a:spcAft>
                          <a:spcPts val="0"/>
                        </a:spcAft>
                      </a:pPr>
                      <a:r>
                        <a:rPr lang="pt-BR" sz="1800" b="0" i="0" u="none" dirty="0">
                          <a:solidFill>
                            <a:schemeClr val="tx1"/>
                          </a:solidFill>
                        </a:rPr>
                        <a:t>[...]</a:t>
                      </a:r>
                    </a:p>
                    <a:p>
                      <a:pPr algn="just"/>
                      <a:r>
                        <a:rPr lang="pt-BR" sz="1800" b="0" i="0" kern="1200" dirty="0">
                          <a:solidFill>
                            <a:schemeClr val="dk1"/>
                          </a:solidFill>
                          <a:effectLst/>
                          <a:latin typeface="+mn-lt"/>
                          <a:ea typeface="+mn-ea"/>
                          <a:cs typeface="+mn-cs"/>
                        </a:rPr>
                        <a:t>§ 5</a:t>
                      </a:r>
                      <a:r>
                        <a:rPr lang="pt-BR" sz="1800" b="0" i="0" u="sng" kern="1200" baseline="30000" dirty="0">
                          <a:solidFill>
                            <a:schemeClr val="dk1"/>
                          </a:solidFill>
                          <a:effectLst/>
                          <a:latin typeface="+mn-lt"/>
                          <a:ea typeface="+mn-ea"/>
                          <a:cs typeface="+mn-cs"/>
                        </a:rPr>
                        <a:t>o</a:t>
                      </a:r>
                      <a:r>
                        <a:rPr lang="pt-BR" sz="1800" b="0" i="0" kern="1200" dirty="0">
                          <a:solidFill>
                            <a:schemeClr val="dk1"/>
                          </a:solidFill>
                          <a:effectLst/>
                          <a:latin typeface="+mn-lt"/>
                          <a:ea typeface="+mn-ea"/>
                          <a:cs typeface="+mn-cs"/>
                        </a:rPr>
                        <a:t>  O </a:t>
                      </a:r>
                      <a:r>
                        <a:rPr lang="pt-BR" sz="1800" b="1" i="0" kern="1200" dirty="0">
                          <a:solidFill>
                            <a:srgbClr val="C00000"/>
                          </a:solidFill>
                          <a:effectLst/>
                          <a:latin typeface="+mn-lt"/>
                          <a:ea typeface="+mn-ea"/>
                          <a:cs typeface="+mn-cs"/>
                        </a:rPr>
                        <a:t>banco de horas </a:t>
                      </a:r>
                      <a:r>
                        <a:rPr lang="pt-BR" sz="1800" b="0" i="0" kern="1200" dirty="0">
                          <a:solidFill>
                            <a:schemeClr val="dk1"/>
                          </a:solidFill>
                          <a:effectLst/>
                          <a:latin typeface="+mn-lt"/>
                          <a:ea typeface="+mn-ea"/>
                          <a:cs typeface="+mn-cs"/>
                        </a:rPr>
                        <a:t>de que trata o § 2</a:t>
                      </a:r>
                      <a:r>
                        <a:rPr lang="pt-BR" sz="1800" b="0" i="0" u="sng" kern="1200" baseline="30000" dirty="0">
                          <a:solidFill>
                            <a:schemeClr val="dk1"/>
                          </a:solidFill>
                          <a:effectLst/>
                          <a:latin typeface="+mn-lt"/>
                          <a:ea typeface="+mn-ea"/>
                          <a:cs typeface="+mn-cs"/>
                        </a:rPr>
                        <a:t>o</a:t>
                      </a:r>
                      <a:r>
                        <a:rPr lang="pt-BR" sz="1800" b="0" i="0" kern="1200" dirty="0">
                          <a:solidFill>
                            <a:schemeClr val="dk1"/>
                          </a:solidFill>
                          <a:effectLst/>
                          <a:latin typeface="+mn-lt"/>
                          <a:ea typeface="+mn-ea"/>
                          <a:cs typeface="+mn-cs"/>
                        </a:rPr>
                        <a:t> deste artigo poderá ser pactuado por </a:t>
                      </a:r>
                      <a:r>
                        <a:rPr lang="pt-BR" sz="1800" b="1" i="0" kern="1200" dirty="0">
                          <a:solidFill>
                            <a:srgbClr val="C00000"/>
                          </a:solidFill>
                          <a:effectLst/>
                          <a:latin typeface="+mn-lt"/>
                          <a:ea typeface="+mn-ea"/>
                          <a:cs typeface="+mn-cs"/>
                        </a:rPr>
                        <a:t>acordo individual escrito</a:t>
                      </a:r>
                      <a:r>
                        <a:rPr lang="pt-BR" sz="1800" b="0" i="0" kern="1200" dirty="0">
                          <a:solidFill>
                            <a:schemeClr val="dk1"/>
                          </a:solidFill>
                          <a:effectLst/>
                          <a:latin typeface="+mn-lt"/>
                          <a:ea typeface="+mn-ea"/>
                          <a:cs typeface="+mn-cs"/>
                        </a:rPr>
                        <a:t>, desde que a compensação ocorra no período máximo de </a:t>
                      </a:r>
                      <a:r>
                        <a:rPr lang="pt-BR" sz="1800" b="1" i="0" kern="1200" dirty="0">
                          <a:solidFill>
                            <a:srgbClr val="C00000"/>
                          </a:solidFill>
                          <a:effectLst/>
                          <a:latin typeface="+mn-lt"/>
                          <a:ea typeface="+mn-ea"/>
                          <a:cs typeface="+mn-cs"/>
                        </a:rPr>
                        <a:t>seis meses.</a:t>
                      </a:r>
                      <a:r>
                        <a:rPr lang="pt-BR" sz="1800" b="0" i="0" kern="1200" dirty="0">
                          <a:solidFill>
                            <a:schemeClr val="dk1"/>
                          </a:solidFill>
                          <a:effectLst/>
                          <a:latin typeface="+mn-lt"/>
                          <a:ea typeface="+mn-ea"/>
                          <a:cs typeface="+mn-cs"/>
                        </a:rPr>
                        <a:t> </a:t>
                      </a:r>
                    </a:p>
                    <a:p>
                      <a:pPr algn="just"/>
                      <a:endParaRPr lang="pt-BR" sz="1800" b="0" i="0" kern="1200" dirty="0">
                        <a:solidFill>
                          <a:schemeClr val="dk1"/>
                        </a:solidFill>
                        <a:effectLst/>
                        <a:latin typeface="+mn-lt"/>
                        <a:ea typeface="+mn-ea"/>
                        <a:cs typeface="+mn-cs"/>
                      </a:endParaRPr>
                    </a:p>
                    <a:p>
                      <a:pPr algn="just"/>
                      <a:r>
                        <a:rPr lang="pt-BR" sz="1800" b="0" i="0" kern="1200" dirty="0">
                          <a:solidFill>
                            <a:schemeClr val="dk1"/>
                          </a:solidFill>
                          <a:effectLst/>
                          <a:latin typeface="+mn-lt"/>
                          <a:ea typeface="+mn-ea"/>
                          <a:cs typeface="+mn-cs"/>
                        </a:rPr>
                        <a:t>§ 6</a:t>
                      </a:r>
                      <a:r>
                        <a:rPr lang="pt-BR" sz="1800" b="0" i="0" u="sng" kern="1200" baseline="30000" dirty="0">
                          <a:solidFill>
                            <a:schemeClr val="dk1"/>
                          </a:solidFill>
                          <a:effectLst/>
                          <a:latin typeface="+mn-lt"/>
                          <a:ea typeface="+mn-ea"/>
                          <a:cs typeface="+mn-cs"/>
                        </a:rPr>
                        <a:t>o</a:t>
                      </a:r>
                      <a:r>
                        <a:rPr lang="pt-BR" sz="1800" b="0" i="0" kern="1200" dirty="0">
                          <a:solidFill>
                            <a:schemeClr val="dk1"/>
                          </a:solidFill>
                          <a:effectLst/>
                          <a:latin typeface="+mn-lt"/>
                          <a:ea typeface="+mn-ea"/>
                          <a:cs typeface="+mn-cs"/>
                        </a:rPr>
                        <a:t>  É lícito o regime de </a:t>
                      </a:r>
                      <a:r>
                        <a:rPr lang="pt-BR" sz="1800" b="1" i="0" kern="1200" dirty="0">
                          <a:solidFill>
                            <a:srgbClr val="C00000"/>
                          </a:solidFill>
                          <a:effectLst/>
                          <a:latin typeface="+mn-lt"/>
                          <a:ea typeface="+mn-ea"/>
                          <a:cs typeface="+mn-cs"/>
                        </a:rPr>
                        <a:t>compensação de jornada</a:t>
                      </a:r>
                      <a:r>
                        <a:rPr lang="pt-BR" sz="1800" b="0" i="0" kern="1200" dirty="0">
                          <a:solidFill>
                            <a:schemeClr val="dk1"/>
                          </a:solidFill>
                          <a:effectLst/>
                          <a:latin typeface="+mn-lt"/>
                          <a:ea typeface="+mn-ea"/>
                          <a:cs typeface="+mn-cs"/>
                        </a:rPr>
                        <a:t> estabelecido por </a:t>
                      </a:r>
                      <a:r>
                        <a:rPr lang="pt-BR" sz="1800" b="1" i="0" kern="1200" dirty="0">
                          <a:solidFill>
                            <a:srgbClr val="C00000"/>
                          </a:solidFill>
                          <a:effectLst/>
                          <a:latin typeface="+mn-lt"/>
                          <a:ea typeface="+mn-ea"/>
                          <a:cs typeface="+mn-cs"/>
                        </a:rPr>
                        <a:t>acordo individual</a:t>
                      </a:r>
                      <a:r>
                        <a:rPr lang="pt-BR" sz="1800" b="0" i="0" kern="1200" dirty="0">
                          <a:solidFill>
                            <a:schemeClr val="dk1"/>
                          </a:solidFill>
                          <a:effectLst/>
                          <a:latin typeface="+mn-lt"/>
                          <a:ea typeface="+mn-ea"/>
                          <a:cs typeface="+mn-cs"/>
                        </a:rPr>
                        <a:t>, tácito ou escrito, para a compensação no mesmo </a:t>
                      </a:r>
                      <a:r>
                        <a:rPr lang="pt-BR" sz="1800" b="1" i="0" kern="1200" dirty="0">
                          <a:solidFill>
                            <a:srgbClr val="C00000"/>
                          </a:solidFill>
                          <a:effectLst/>
                          <a:latin typeface="+mn-lt"/>
                          <a:ea typeface="+mn-ea"/>
                          <a:cs typeface="+mn-cs"/>
                        </a:rPr>
                        <a:t>mês</a:t>
                      </a:r>
                      <a:r>
                        <a:rPr lang="pt-BR" sz="1800" b="0" i="0" kern="1200" dirty="0">
                          <a:solidFill>
                            <a:schemeClr val="dk1"/>
                          </a:solidFill>
                          <a:effectLst/>
                          <a:latin typeface="+mn-lt"/>
                          <a:ea typeface="+mn-ea"/>
                          <a:cs typeface="+mn-cs"/>
                        </a:rPr>
                        <a:t>.</a:t>
                      </a:r>
                    </a:p>
                    <a:p>
                      <a:pPr algn="just">
                        <a:spcAft>
                          <a:spcPts val="0"/>
                        </a:spcAft>
                      </a:pPr>
                      <a:endParaRPr lang="pt-BR" sz="1800" b="0" i="0" u="none" dirty="0">
                        <a:solidFill>
                          <a:schemeClr val="tx1"/>
                        </a:solidFill>
                      </a:endParaRPr>
                    </a:p>
                  </a:txBody>
                  <a:tcPr marL="54426" marR="54426" marT="0" marB="0">
                    <a:solidFill>
                      <a:schemeClr val="bg1">
                        <a:lumMod val="9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5990081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2035434632"/>
              </p:ext>
            </p:extLst>
          </p:nvPr>
        </p:nvGraphicFramePr>
        <p:xfrm>
          <a:off x="686925" y="431677"/>
          <a:ext cx="8254999" cy="4317492"/>
        </p:xfrm>
        <a:graphic>
          <a:graphicData uri="http://schemas.openxmlformats.org/drawingml/2006/table">
            <a:tbl>
              <a:tblPr firstRow="1" bandRow="1">
                <a:tableStyleId>{073A0DAA-6AF3-43AB-8588-CEC1D06C72B9}</a:tableStyleId>
              </a:tblPr>
              <a:tblGrid>
                <a:gridCol w="8254999">
                  <a:extLst>
                    <a:ext uri="{9D8B030D-6E8A-4147-A177-3AD203B41FA5}">
                      <a16:colId xmlns="" xmlns:a16="http://schemas.microsoft.com/office/drawing/2014/main" val="20000"/>
                    </a:ext>
                  </a:extLst>
                </a:gridCol>
              </a:tblGrid>
              <a:tr h="300623">
                <a:tc>
                  <a:txBody>
                    <a:bodyPr/>
                    <a:lstStyle/>
                    <a:p>
                      <a:pPr algn="ctr">
                        <a:lnSpc>
                          <a:spcPct val="115000"/>
                        </a:lnSpc>
                        <a:spcAft>
                          <a:spcPts val="0"/>
                        </a:spcAft>
                      </a:pPr>
                      <a:r>
                        <a:rPr lang="pt-BR" sz="2000" dirty="0"/>
                        <a:t>Compensação</a:t>
                      </a:r>
                      <a:r>
                        <a:rPr lang="pt-BR" sz="2000" baseline="0" dirty="0"/>
                        <a:t> de Jornada</a:t>
                      </a:r>
                      <a:endParaRPr lang="pt-BR" sz="2000" b="1" i="0" dirty="0">
                        <a:latin typeface="+mn-lt"/>
                        <a:ea typeface="Calibri"/>
                        <a:cs typeface="Times New Roman"/>
                      </a:endParaRPr>
                    </a:p>
                  </a:txBody>
                  <a:tcPr marL="54426" marR="54426" marT="0" marB="0">
                    <a:solidFill>
                      <a:schemeClr val="tx1"/>
                    </a:solidFill>
                  </a:tcPr>
                </a:tc>
                <a:extLst>
                  <a:ext uri="{0D108BD9-81ED-4DB2-BD59-A6C34878D82A}">
                    <a16:rowId xmlns="" xmlns:a16="http://schemas.microsoft.com/office/drawing/2014/main" val="10000"/>
                  </a:ext>
                </a:extLst>
              </a:tr>
              <a:tr h="300623">
                <a:tc>
                  <a:txBody>
                    <a:bodyPr/>
                    <a:lstStyle/>
                    <a:p>
                      <a:pPr algn="ctr">
                        <a:lnSpc>
                          <a:spcPct val="115000"/>
                        </a:lnSpc>
                        <a:spcAft>
                          <a:spcPts val="0"/>
                        </a:spcAft>
                      </a:pPr>
                      <a:r>
                        <a:rPr lang="pt-BR" sz="2000" dirty="0"/>
                        <a:t>LEI 13.467/2017</a:t>
                      </a:r>
                      <a:endParaRPr lang="pt-BR" sz="2000" dirty="0">
                        <a:solidFill>
                          <a:schemeClr val="tx1"/>
                        </a:solidFill>
                        <a:latin typeface="+mn-lt"/>
                        <a:ea typeface="Calibri"/>
                        <a:cs typeface="Times New Roman"/>
                      </a:endParaRPr>
                    </a:p>
                  </a:txBody>
                  <a:tcPr marL="54426" marR="54426" marT="0" marB="0"/>
                </a:tc>
                <a:extLst>
                  <a:ext uri="{0D108BD9-81ED-4DB2-BD59-A6C34878D82A}">
                    <a16:rowId xmlns="" xmlns:a16="http://schemas.microsoft.com/office/drawing/2014/main" val="10001"/>
                  </a:ext>
                </a:extLst>
              </a:tr>
              <a:tr h="2875527">
                <a:tc>
                  <a:txBody>
                    <a:bodyPr/>
                    <a:lstStyle/>
                    <a:p>
                      <a:pPr algn="just">
                        <a:spcAft>
                          <a:spcPts val="0"/>
                        </a:spcAft>
                      </a:pPr>
                      <a:r>
                        <a:rPr lang="pt-BR" sz="2000" b="1" u="sng" dirty="0">
                          <a:solidFill>
                            <a:srgbClr val="C00000"/>
                          </a:solidFill>
                        </a:rPr>
                        <a:t>Art. 59-A. </a:t>
                      </a:r>
                      <a:r>
                        <a:rPr lang="pt-BR" sz="2000" b="0" dirty="0">
                          <a:solidFill>
                            <a:schemeClr val="tx1"/>
                          </a:solidFill>
                        </a:rPr>
                        <a:t>Em exceção ao disposto no art. 59 desta Consolidação, é facultado às partes, mediante </a:t>
                      </a:r>
                      <a:r>
                        <a:rPr lang="pt-BR" sz="2000" b="1" dirty="0">
                          <a:solidFill>
                            <a:srgbClr val="C00000"/>
                          </a:solidFill>
                        </a:rPr>
                        <a:t>acordo individual </a:t>
                      </a:r>
                      <a:r>
                        <a:rPr lang="pt-BR" sz="2000" b="0" dirty="0">
                          <a:solidFill>
                            <a:schemeClr val="tx1"/>
                          </a:solidFill>
                        </a:rPr>
                        <a:t>escrito, convenção coletiva ou acordo coletivo de trabalho, estabelecer horário de trabalho de </a:t>
                      </a:r>
                      <a:r>
                        <a:rPr lang="pt-BR" sz="2000" b="1" dirty="0">
                          <a:solidFill>
                            <a:srgbClr val="C00000"/>
                          </a:solidFill>
                        </a:rPr>
                        <a:t>doze horas seguidas por trinta e seis horas ininterruptas de descanso</a:t>
                      </a:r>
                      <a:r>
                        <a:rPr lang="pt-BR" sz="2000" b="0" dirty="0">
                          <a:solidFill>
                            <a:schemeClr val="tx1"/>
                          </a:solidFill>
                        </a:rPr>
                        <a:t>, observados ou indenizados os intervalos para repouso e alimentação.</a:t>
                      </a:r>
                    </a:p>
                    <a:p>
                      <a:pPr algn="just">
                        <a:spcAft>
                          <a:spcPts val="0"/>
                        </a:spcAft>
                      </a:pPr>
                      <a:endParaRPr lang="pt-BR" sz="2000" b="0" dirty="0">
                        <a:solidFill>
                          <a:schemeClr val="tx1"/>
                        </a:solidFill>
                      </a:endParaRPr>
                    </a:p>
                    <a:p>
                      <a:pPr algn="just">
                        <a:spcAft>
                          <a:spcPts val="0"/>
                        </a:spcAft>
                      </a:pPr>
                      <a:r>
                        <a:rPr lang="pt-BR" sz="2000" b="0" dirty="0">
                          <a:solidFill>
                            <a:schemeClr val="tx1"/>
                          </a:solidFill>
                        </a:rPr>
                        <a:t>Parágrafo único. A remuneração mensal pactuada pelo horário previsto no caput deste artigo abrange os pagamentos devidos pelo descanso semanal remunerado e pelo descanso em feriados, e serão considerados compensados os feriados e as prorrogações de trabalho noturno, quando houver, de que tratam o art. 70 e o § 5º do art. 73 desta Consolidação.</a:t>
                      </a:r>
                    </a:p>
                    <a:p>
                      <a:pPr algn="just">
                        <a:spcAft>
                          <a:spcPts val="0"/>
                        </a:spcAft>
                      </a:pPr>
                      <a:endParaRPr lang="pt-BR" sz="2000" b="0" dirty="0">
                        <a:solidFill>
                          <a:schemeClr val="tx1"/>
                        </a:solidFill>
                        <a:latin typeface="+mn-lt"/>
                        <a:ea typeface="Calibri"/>
                        <a:cs typeface="Times New Roman"/>
                      </a:endParaRPr>
                    </a:p>
                  </a:txBody>
                  <a:tcPr marL="54426" marR="54426" marT="0" marB="0">
                    <a:solidFill>
                      <a:schemeClr val="bg1">
                        <a:lumMod val="9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1861837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642153" y="515133"/>
            <a:ext cx="8402805" cy="4739773"/>
          </a:xfrm>
          <a:prstGeom prst="rect">
            <a:avLst/>
          </a:prstGeom>
        </p:spPr>
      </p:pic>
      <p:pic>
        <p:nvPicPr>
          <p:cNvPr id="3" name="Gráfico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684" y="643358"/>
            <a:ext cx="1152586" cy="595155"/>
          </a:xfrm>
          <a:prstGeom prst="rect">
            <a:avLst/>
          </a:prstGeom>
        </p:spPr>
      </p:pic>
      <p:pic>
        <p:nvPicPr>
          <p:cNvPr id="4" name="Picture 2" descr="http://www.jornadanacional.com.br/images/img-logo-jornada2-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382" y="515133"/>
            <a:ext cx="1081576" cy="113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178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595252" y="346450"/>
            <a:ext cx="8463082" cy="2203712"/>
          </a:xfrm>
          <a:prstGeom prst="rect">
            <a:avLst/>
          </a:prstGeom>
        </p:spPr>
      </p:pic>
      <p:pic>
        <p:nvPicPr>
          <p:cNvPr id="3" name="Gráfico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0960" y="409158"/>
            <a:ext cx="1152586" cy="595155"/>
          </a:xfrm>
          <a:prstGeom prst="rect">
            <a:avLst/>
          </a:prstGeom>
        </p:spPr>
      </p:pic>
      <p:pic>
        <p:nvPicPr>
          <p:cNvPr id="4" name="Picture 2" descr="http://www.jornadanacional.com.br/images/img-logo-jornada2-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8577" y="346450"/>
            <a:ext cx="909757" cy="95524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5" cstate="print"/>
          <a:stretch>
            <a:fillRect/>
          </a:stretch>
        </p:blipFill>
        <p:spPr>
          <a:xfrm>
            <a:off x="595252" y="2625590"/>
            <a:ext cx="8463082" cy="2448933"/>
          </a:xfrm>
          <a:prstGeom prst="rect">
            <a:avLst/>
          </a:prstGeom>
        </p:spPr>
      </p:pic>
      <p:pic>
        <p:nvPicPr>
          <p:cNvPr id="6" name="Picture 2" descr="http://www.jornadanacional.com.br/images/img-logo-jornada2-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8576" y="2625590"/>
            <a:ext cx="909757" cy="95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9409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cstate="print"/>
          <a:stretch>
            <a:fillRect/>
          </a:stretch>
        </p:blipFill>
        <p:spPr>
          <a:xfrm>
            <a:off x="7018635" y="2085352"/>
            <a:ext cx="1759739" cy="1533186"/>
          </a:xfrm>
          <a:prstGeom prst="rect">
            <a:avLst/>
          </a:prstGeom>
        </p:spPr>
      </p:pic>
      <p:sp>
        <p:nvSpPr>
          <p:cNvPr id="9" name="CaixaDeTexto 8"/>
          <p:cNvSpPr txBox="1"/>
          <p:nvPr/>
        </p:nvSpPr>
        <p:spPr>
          <a:xfrm>
            <a:off x="691978" y="1853514"/>
            <a:ext cx="6153665" cy="3046988"/>
          </a:xfrm>
          <a:prstGeom prst="rect">
            <a:avLst/>
          </a:prstGeom>
          <a:noFill/>
        </p:spPr>
        <p:txBody>
          <a:bodyPr wrap="square" rtlCol="0">
            <a:spAutoFit/>
          </a:bodyPr>
          <a:lstStyle/>
          <a:p>
            <a:pPr algn="just"/>
            <a:r>
              <a:rPr lang="pt-BR" sz="3200" dirty="0" smtClean="0"/>
              <a:t>Aquele </a:t>
            </a:r>
            <a:r>
              <a:rPr lang="pt-BR" sz="3200" dirty="0"/>
              <a:t>que possui n</a:t>
            </a:r>
            <a:r>
              <a:rPr lang="pt-BR" sz="3200" dirty="0">
                <a:cs typeface="Arial" panose="020B0604020202020204" pitchFamily="34" charset="0"/>
              </a:rPr>
              <a:t>ível superior + salário de R$10.379,00 (</a:t>
            </a:r>
            <a:r>
              <a:rPr lang="pt-BR" sz="3200" dirty="0"/>
              <a:t>2x </a:t>
            </a:r>
            <a:r>
              <a:rPr lang="pt-BR" sz="3200" dirty="0" smtClean="0"/>
              <a:t>RGPS), poderá negociar diretamente </a:t>
            </a:r>
            <a:r>
              <a:rPr lang="pt-BR" sz="3200" dirty="0" smtClean="0">
                <a:cs typeface="Arial" panose="020B0604020202020204" pitchFamily="34" charset="0"/>
              </a:rPr>
              <a:t>com </a:t>
            </a:r>
            <a:r>
              <a:rPr lang="pt-BR" sz="3200" dirty="0">
                <a:cs typeface="Arial" panose="020B0604020202020204" pitchFamily="34" charset="0"/>
              </a:rPr>
              <a:t>o empregador (m</a:t>
            </a:r>
            <a:r>
              <a:rPr lang="pt-BR" sz="3200" dirty="0"/>
              <a:t>esma eficácia legal e preponderância sobre os instrumentos coletivos).</a:t>
            </a:r>
          </a:p>
        </p:txBody>
      </p:sp>
      <p:sp>
        <p:nvSpPr>
          <p:cNvPr id="2" name="Retângulo 1"/>
          <p:cNvSpPr/>
          <p:nvPr/>
        </p:nvSpPr>
        <p:spPr>
          <a:xfrm>
            <a:off x="691978" y="550561"/>
            <a:ext cx="6692802" cy="707886"/>
          </a:xfrm>
          <a:prstGeom prst="rect">
            <a:avLst/>
          </a:prstGeom>
        </p:spPr>
        <p:txBody>
          <a:bodyPr wrap="square">
            <a:spAutoFit/>
          </a:bodyPr>
          <a:lstStyle/>
          <a:p>
            <a:pPr algn="ctr"/>
            <a:r>
              <a:rPr lang="pt-BR" sz="4000" b="1" dirty="0" smtClean="0">
                <a:solidFill>
                  <a:srgbClr val="C00000"/>
                </a:solidFill>
                <a:latin typeface="+mj-lt"/>
              </a:rPr>
              <a:t>EMPREGADO HIPERSUFICIENTE</a:t>
            </a:r>
            <a:endParaRPr lang="pt-BR" sz="4000" b="1" dirty="0">
              <a:solidFill>
                <a:srgbClr val="C00000"/>
              </a:solidFill>
              <a:latin typeface="+mj-lt"/>
            </a:endParaRPr>
          </a:p>
        </p:txBody>
      </p:sp>
      <p:pic>
        <p:nvPicPr>
          <p:cNvPr id="5" name="Imagem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780" y="553022"/>
            <a:ext cx="988539" cy="796647"/>
          </a:xfrm>
          <a:prstGeom prst="rect">
            <a:avLst/>
          </a:prstGeom>
          <a:noFill/>
          <a:ln>
            <a:noFill/>
          </a:ln>
        </p:spPr>
      </p:pic>
    </p:spTree>
    <p:extLst>
      <p:ext uri="{BB962C8B-B14F-4D97-AF65-F5344CB8AC3E}">
        <p14:creationId xmlns:p14="http://schemas.microsoft.com/office/powerpoint/2010/main" val="21585119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211159347"/>
              </p:ext>
            </p:extLst>
          </p:nvPr>
        </p:nvGraphicFramePr>
        <p:xfrm>
          <a:off x="822452" y="332773"/>
          <a:ext cx="7933038" cy="4922135"/>
        </p:xfrm>
        <a:graphic>
          <a:graphicData uri="http://schemas.openxmlformats.org/drawingml/2006/table">
            <a:tbl>
              <a:tblPr firstRow="1" bandRow="1">
                <a:tableStyleId>{073A0DAA-6AF3-43AB-8588-CEC1D06C72B9}</a:tableStyleId>
              </a:tblPr>
              <a:tblGrid>
                <a:gridCol w="3914164">
                  <a:extLst>
                    <a:ext uri="{9D8B030D-6E8A-4147-A177-3AD203B41FA5}">
                      <a16:colId xmlns="" xmlns:a16="http://schemas.microsoft.com/office/drawing/2014/main" val="20000"/>
                    </a:ext>
                  </a:extLst>
                </a:gridCol>
                <a:gridCol w="4018874">
                  <a:extLst>
                    <a:ext uri="{9D8B030D-6E8A-4147-A177-3AD203B41FA5}">
                      <a16:colId xmlns="" xmlns:a16="http://schemas.microsoft.com/office/drawing/2014/main" val="20001"/>
                    </a:ext>
                  </a:extLst>
                </a:gridCol>
              </a:tblGrid>
              <a:tr h="386168">
                <a:tc gridSpan="2">
                  <a:txBody>
                    <a:bodyPr/>
                    <a:lstStyle/>
                    <a:p>
                      <a:pPr algn="ctr">
                        <a:lnSpc>
                          <a:spcPct val="115000"/>
                        </a:lnSpc>
                        <a:spcAft>
                          <a:spcPts val="0"/>
                        </a:spcAft>
                      </a:pPr>
                      <a:r>
                        <a:rPr lang="pt-BR" sz="1800" dirty="0">
                          <a:latin typeface="+mn-lt"/>
                          <a:ea typeface="Calibri"/>
                          <a:cs typeface="Times New Roman"/>
                        </a:rPr>
                        <a:t>Empregado </a:t>
                      </a:r>
                      <a:r>
                        <a:rPr lang="pt-BR" sz="1800" dirty="0" err="1">
                          <a:latin typeface="+mn-lt"/>
                          <a:ea typeface="Calibri"/>
                          <a:cs typeface="Times New Roman"/>
                        </a:rPr>
                        <a:t>Hipersuficiente</a:t>
                      </a:r>
                      <a:endParaRPr lang="pt-BR" sz="1800" dirty="0">
                        <a:latin typeface="+mn-lt"/>
                        <a:ea typeface="Calibri"/>
                        <a:cs typeface="Times New Roman"/>
                      </a:endParaRPr>
                    </a:p>
                  </a:txBody>
                  <a:tcPr marL="54426" marR="54426" marT="0" marB="0"/>
                </a:tc>
                <a:tc hMerge="1">
                  <a:txBody>
                    <a:bodyPr/>
                    <a:lstStyle/>
                    <a:p>
                      <a:pPr algn="ctr">
                        <a:lnSpc>
                          <a:spcPct val="115000"/>
                        </a:lnSpc>
                        <a:spcAft>
                          <a:spcPts val="0"/>
                        </a:spcAft>
                      </a:pPr>
                      <a:endParaRPr lang="pt-BR" sz="2400" dirty="0">
                        <a:solidFill>
                          <a:schemeClr val="tx1"/>
                        </a:solidFill>
                        <a:latin typeface="+mn-lt"/>
                        <a:ea typeface="Calibri"/>
                        <a:cs typeface="Times New Roman"/>
                      </a:endParaRPr>
                    </a:p>
                  </a:txBody>
                  <a:tcPr marL="54426" marR="54426" marT="0" marB="0"/>
                </a:tc>
                <a:extLst>
                  <a:ext uri="{0D108BD9-81ED-4DB2-BD59-A6C34878D82A}">
                    <a16:rowId xmlns="" xmlns:a16="http://schemas.microsoft.com/office/drawing/2014/main" val="10000"/>
                  </a:ext>
                </a:extLst>
              </a:tr>
              <a:tr h="386168">
                <a:tc>
                  <a:txBody>
                    <a:bodyPr/>
                    <a:lstStyle/>
                    <a:p>
                      <a:pPr algn="ctr">
                        <a:lnSpc>
                          <a:spcPct val="115000"/>
                        </a:lnSpc>
                        <a:spcAft>
                          <a:spcPts val="0"/>
                        </a:spcAft>
                      </a:pPr>
                      <a:r>
                        <a:rPr lang="pt-BR" sz="1800" dirty="0"/>
                        <a:t>CLT</a:t>
                      </a:r>
                      <a:endParaRPr lang="pt-BR" sz="1800" dirty="0">
                        <a:latin typeface="+mn-lt"/>
                        <a:ea typeface="Calibri"/>
                        <a:cs typeface="Times New Roman"/>
                      </a:endParaRPr>
                    </a:p>
                  </a:txBody>
                  <a:tcPr marL="54426" marR="54426" marT="0" marB="0"/>
                </a:tc>
                <a:tc>
                  <a:txBody>
                    <a:bodyPr/>
                    <a:lstStyle/>
                    <a:p>
                      <a:pPr algn="ctr">
                        <a:lnSpc>
                          <a:spcPct val="115000"/>
                        </a:lnSpc>
                        <a:spcAft>
                          <a:spcPts val="0"/>
                        </a:spcAft>
                      </a:pPr>
                      <a:r>
                        <a:rPr lang="pt-BR" sz="1800" dirty="0"/>
                        <a:t>LEI 13.467/2017</a:t>
                      </a:r>
                      <a:endParaRPr lang="pt-BR" sz="1800" dirty="0">
                        <a:solidFill>
                          <a:schemeClr val="tx1"/>
                        </a:solidFill>
                        <a:latin typeface="+mn-lt"/>
                        <a:ea typeface="Calibri"/>
                        <a:cs typeface="Times New Roman"/>
                      </a:endParaRPr>
                    </a:p>
                  </a:txBody>
                  <a:tcPr marL="54426" marR="54426" marT="0" marB="0"/>
                </a:tc>
                <a:extLst>
                  <a:ext uri="{0D108BD9-81ED-4DB2-BD59-A6C34878D82A}">
                    <a16:rowId xmlns="" xmlns:a16="http://schemas.microsoft.com/office/drawing/2014/main" val="10001"/>
                  </a:ext>
                </a:extLst>
              </a:tr>
              <a:tr h="4149799">
                <a:tc>
                  <a:txBody>
                    <a:bodyPr/>
                    <a:lstStyle/>
                    <a:p>
                      <a:pPr algn="just"/>
                      <a:r>
                        <a:rPr lang="pt-BR" sz="1800" b="1" i="0" u="sng" kern="1200" dirty="0">
                          <a:solidFill>
                            <a:srgbClr val="C00000"/>
                          </a:solidFill>
                          <a:effectLst/>
                          <a:latin typeface="+mn-lt"/>
                          <a:ea typeface="+mn-ea"/>
                          <a:cs typeface="+mn-cs"/>
                        </a:rPr>
                        <a:t>Art. 444 </a:t>
                      </a:r>
                      <a:r>
                        <a:rPr lang="pt-BR" sz="1800" b="0" i="0" kern="1200" dirty="0">
                          <a:solidFill>
                            <a:schemeClr val="dk1"/>
                          </a:solidFill>
                          <a:effectLst/>
                          <a:latin typeface="+mn-lt"/>
                          <a:ea typeface="+mn-ea"/>
                          <a:cs typeface="+mn-cs"/>
                        </a:rPr>
                        <a:t>- As relações contratuais de trabalho podem ser objeto de livre estipulação das partes interessadas em tudo quanto não contravenha às disposições de proteção ao trabalho, aos contratos coletivos que lhes sejam aplicáveis e às decisões das autoridades competentes.</a:t>
                      </a:r>
                      <a:endParaRPr kumimoji="0" lang="pt-BR" sz="1800" b="0" i="0" kern="1200" dirty="0">
                        <a:solidFill>
                          <a:schemeClr val="dk1"/>
                        </a:solidFill>
                        <a:latin typeface="+mn-lt"/>
                        <a:ea typeface="+mn-ea"/>
                        <a:cs typeface="+mn-cs"/>
                      </a:endParaRPr>
                    </a:p>
                  </a:txBody>
                  <a:tcPr marL="54426" marR="54426" marT="0" marB="0"/>
                </a:tc>
                <a:tc>
                  <a:txBody>
                    <a:bodyPr/>
                    <a:lstStyle/>
                    <a:p>
                      <a:pPr algn="just"/>
                      <a:r>
                        <a:rPr lang="pt-BR" sz="1800" b="1" i="0" u="sng" kern="1200" dirty="0">
                          <a:solidFill>
                            <a:srgbClr val="C00000"/>
                          </a:solidFill>
                          <a:effectLst/>
                          <a:latin typeface="+mn-lt"/>
                          <a:ea typeface="+mn-ea"/>
                          <a:cs typeface="+mn-cs"/>
                        </a:rPr>
                        <a:t>Art. 444</a:t>
                      </a:r>
                      <a:r>
                        <a:rPr lang="pt-BR" sz="1800" b="0" i="0" kern="1200" dirty="0">
                          <a:solidFill>
                            <a:schemeClr val="dk1"/>
                          </a:solidFill>
                          <a:effectLst/>
                          <a:latin typeface="+mn-lt"/>
                          <a:ea typeface="+mn-ea"/>
                          <a:cs typeface="+mn-cs"/>
                        </a:rPr>
                        <a:t>.  [...]. </a:t>
                      </a:r>
                    </a:p>
                    <a:p>
                      <a:pPr algn="just"/>
                      <a:endParaRPr lang="pt-BR" sz="1800" b="0" i="0" kern="1200" dirty="0">
                        <a:solidFill>
                          <a:schemeClr val="dk1"/>
                        </a:solidFill>
                        <a:effectLst/>
                        <a:latin typeface="+mn-lt"/>
                        <a:ea typeface="+mn-ea"/>
                        <a:cs typeface="+mn-cs"/>
                      </a:endParaRPr>
                    </a:p>
                    <a:p>
                      <a:pPr algn="just"/>
                      <a:r>
                        <a:rPr lang="pt-BR" sz="1800" b="0" i="0" kern="1200" dirty="0">
                          <a:solidFill>
                            <a:schemeClr val="tx1"/>
                          </a:solidFill>
                          <a:effectLst/>
                          <a:latin typeface="+mn-lt"/>
                          <a:ea typeface="+mn-ea"/>
                          <a:cs typeface="+mn-cs"/>
                        </a:rPr>
                        <a:t>Parágrafo único.  A </a:t>
                      </a:r>
                      <a:r>
                        <a:rPr lang="pt-BR" sz="1800" b="1" i="0" kern="1200" dirty="0">
                          <a:solidFill>
                            <a:srgbClr val="C00000"/>
                          </a:solidFill>
                          <a:effectLst/>
                          <a:latin typeface="+mn-lt"/>
                          <a:ea typeface="+mn-ea"/>
                          <a:cs typeface="+mn-cs"/>
                        </a:rPr>
                        <a:t>livre estipulação </a:t>
                      </a:r>
                      <a:r>
                        <a:rPr lang="pt-BR" sz="1800" b="0" i="0" kern="1200" dirty="0">
                          <a:solidFill>
                            <a:schemeClr val="tx1"/>
                          </a:solidFill>
                          <a:effectLst/>
                          <a:latin typeface="+mn-lt"/>
                          <a:ea typeface="+mn-ea"/>
                          <a:cs typeface="+mn-cs"/>
                        </a:rPr>
                        <a:t>a que se refere o caput deste artigo aplica-se às hipóteses previstas no art. 611-A desta Consolidação, com a </a:t>
                      </a:r>
                      <a:r>
                        <a:rPr lang="pt-BR" sz="1800" b="1" i="0" kern="1200" dirty="0">
                          <a:solidFill>
                            <a:srgbClr val="C00000"/>
                          </a:solidFill>
                          <a:effectLst/>
                          <a:latin typeface="+mn-lt"/>
                          <a:ea typeface="+mn-ea"/>
                          <a:cs typeface="+mn-cs"/>
                        </a:rPr>
                        <a:t>mesma eficácia legal e preponderância sobre os instrumentos coletivos</a:t>
                      </a:r>
                      <a:r>
                        <a:rPr lang="pt-BR" sz="1800" b="0" i="0" kern="1200" dirty="0">
                          <a:solidFill>
                            <a:schemeClr val="tx1"/>
                          </a:solidFill>
                          <a:effectLst/>
                          <a:latin typeface="+mn-lt"/>
                          <a:ea typeface="+mn-ea"/>
                          <a:cs typeface="+mn-cs"/>
                        </a:rPr>
                        <a:t>, no caso de empregado portador de diploma de nível superior e que perceba salário mensal igual ou superior a </a:t>
                      </a:r>
                      <a:r>
                        <a:rPr lang="pt-BR" sz="1800" b="0" i="0" u="none" kern="1200" dirty="0">
                          <a:solidFill>
                            <a:schemeClr val="tx1"/>
                          </a:solidFill>
                          <a:effectLst/>
                          <a:latin typeface="+mn-lt"/>
                          <a:ea typeface="+mn-ea"/>
                          <a:cs typeface="+mn-cs"/>
                        </a:rPr>
                        <a:t>duas vezes</a:t>
                      </a:r>
                      <a:r>
                        <a:rPr lang="pt-BR" sz="1800" b="0" i="0" kern="1200" dirty="0">
                          <a:solidFill>
                            <a:schemeClr val="tx1"/>
                          </a:solidFill>
                          <a:effectLst/>
                          <a:latin typeface="+mn-lt"/>
                          <a:ea typeface="+mn-ea"/>
                          <a:cs typeface="+mn-cs"/>
                        </a:rPr>
                        <a:t> o limite máximo dos benefícios do Regime Geral de Previdência Social.</a:t>
                      </a:r>
                    </a:p>
                  </a:txBody>
                  <a:tcPr marL="54426" marR="54426"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317908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990" y="474695"/>
            <a:ext cx="4716859" cy="707886"/>
          </a:xfrm>
          <a:prstGeom prst="rect">
            <a:avLst/>
          </a:prstGeom>
          <a:noFill/>
        </p:spPr>
        <p:txBody>
          <a:bodyPr wrap="square" rtlCol="0">
            <a:spAutoFit/>
          </a:bodyPr>
          <a:lstStyle/>
          <a:p>
            <a:r>
              <a:rPr lang="pt-BR" sz="4000" b="1" dirty="0" smtClean="0">
                <a:solidFill>
                  <a:srgbClr val="C00000"/>
                </a:solidFill>
                <a:latin typeface="+mj-lt"/>
              </a:rPr>
              <a:t>DEMISSÃO EM MASSA</a:t>
            </a:r>
            <a:endParaRPr lang="pt-BR" sz="4000" b="1" dirty="0">
              <a:solidFill>
                <a:srgbClr val="C00000"/>
              </a:solidFill>
              <a:latin typeface="+mj-lt"/>
            </a:endParaRPr>
          </a:p>
        </p:txBody>
      </p:sp>
      <p:sp>
        <p:nvSpPr>
          <p:cNvPr id="6" name="Retângulo 5"/>
          <p:cNvSpPr/>
          <p:nvPr/>
        </p:nvSpPr>
        <p:spPr>
          <a:xfrm>
            <a:off x="775610" y="1800822"/>
            <a:ext cx="5785827" cy="2985433"/>
          </a:xfrm>
          <a:prstGeom prst="rect">
            <a:avLst/>
          </a:prstGeom>
        </p:spPr>
        <p:txBody>
          <a:bodyPr wrap="square">
            <a:spAutoFit/>
          </a:bodyPr>
          <a:lstStyle/>
          <a:p>
            <a:pPr algn="just"/>
            <a:r>
              <a:rPr lang="pt-BR" sz="3000" dirty="0"/>
              <a:t>Equipara as dispensas imotivadas individuais, </a:t>
            </a:r>
            <a:r>
              <a:rPr lang="pt-BR" sz="3000" dirty="0" err="1"/>
              <a:t>plúrimas</a:t>
            </a:r>
            <a:r>
              <a:rPr lang="pt-BR" sz="3000" dirty="0"/>
              <a:t> ou coletivas</a:t>
            </a:r>
          </a:p>
          <a:p>
            <a:pPr algn="just"/>
            <a:endParaRPr lang="pt-BR" sz="800" dirty="0"/>
          </a:p>
          <a:p>
            <a:pPr algn="just"/>
            <a:r>
              <a:rPr lang="pt-BR" sz="3000" dirty="0"/>
              <a:t>Retira a necessidade de autorização prévia de entidade sindical ou de celebração de instrumento coletivo para sua efetivação.</a:t>
            </a:r>
          </a:p>
        </p:txBody>
      </p:sp>
      <p:pic>
        <p:nvPicPr>
          <p:cNvPr id="4098" name="Picture 2" descr="Resultado de imagem para demissão em mas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1437" y="1909283"/>
            <a:ext cx="2271776" cy="158551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051" y="494395"/>
            <a:ext cx="988539" cy="796647"/>
          </a:xfrm>
          <a:prstGeom prst="rect">
            <a:avLst/>
          </a:prstGeom>
          <a:noFill/>
          <a:ln>
            <a:noFill/>
          </a:ln>
        </p:spPr>
      </p:pic>
    </p:spTree>
    <p:extLst>
      <p:ext uri="{BB962C8B-B14F-4D97-AF65-F5344CB8AC3E}">
        <p14:creationId xmlns:p14="http://schemas.microsoft.com/office/powerpoint/2010/main" val="12378082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182521457"/>
              </p:ext>
            </p:extLst>
          </p:nvPr>
        </p:nvGraphicFramePr>
        <p:xfrm>
          <a:off x="787078" y="598346"/>
          <a:ext cx="7778188" cy="4023360"/>
        </p:xfrm>
        <a:graphic>
          <a:graphicData uri="http://schemas.openxmlformats.org/drawingml/2006/table">
            <a:tbl>
              <a:tblPr firstRow="1" bandRow="1">
                <a:tableStyleId>{5C22544A-7EE6-4342-B048-85BDC9FD1C3A}</a:tableStyleId>
              </a:tblPr>
              <a:tblGrid>
                <a:gridCol w="7778188">
                  <a:extLst>
                    <a:ext uri="{9D8B030D-6E8A-4147-A177-3AD203B41FA5}">
                      <a16:colId xmlns="" xmlns:a16="http://schemas.microsoft.com/office/drawing/2014/main" val="20000"/>
                    </a:ext>
                  </a:extLst>
                </a:gridCol>
              </a:tblGrid>
              <a:tr h="370840">
                <a:tc>
                  <a:txBody>
                    <a:bodyPr/>
                    <a:lstStyle/>
                    <a:p>
                      <a:pPr algn="ctr"/>
                      <a:r>
                        <a:rPr lang="pt-BR" sz="2000" dirty="0"/>
                        <a:t>Demissão em massa</a:t>
                      </a:r>
                    </a:p>
                  </a:txBody>
                  <a:tcPr>
                    <a:solidFill>
                      <a:schemeClr val="tx1"/>
                    </a:solidFill>
                  </a:tcPr>
                </a:tc>
                <a:extLst>
                  <a:ext uri="{0D108BD9-81ED-4DB2-BD59-A6C34878D82A}">
                    <a16:rowId xmlns="" xmlns:a16="http://schemas.microsoft.com/office/drawing/2014/main" val="10000"/>
                  </a:ext>
                </a:extLst>
              </a:tr>
              <a:tr h="370840">
                <a:tc>
                  <a:txBody>
                    <a:bodyPr/>
                    <a:lstStyle/>
                    <a:p>
                      <a:pPr algn="ctr"/>
                      <a:r>
                        <a:rPr lang="pt-BR" sz="2000" dirty="0"/>
                        <a:t>Lei 13.467/2017</a:t>
                      </a:r>
                    </a:p>
                  </a:txBody>
                  <a:tcPr>
                    <a:solidFill>
                      <a:schemeClr val="bg1">
                        <a:lumMod val="75000"/>
                      </a:schemeClr>
                    </a:solidFill>
                  </a:tcPr>
                </a:tc>
                <a:extLst>
                  <a:ext uri="{0D108BD9-81ED-4DB2-BD59-A6C34878D82A}">
                    <a16:rowId xmlns=""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2000" b="1" u="sng" dirty="0">
                          <a:solidFill>
                            <a:srgbClr val="C00000"/>
                          </a:solidFill>
                        </a:rPr>
                        <a:t>Art. 477-A. </a:t>
                      </a:r>
                      <a:r>
                        <a:rPr lang="pt-BR" sz="2000" dirty="0"/>
                        <a:t> As dispensas imotivadas individuais, </a:t>
                      </a:r>
                      <a:r>
                        <a:rPr lang="pt-BR" sz="2000" dirty="0" err="1"/>
                        <a:t>plúrimas</a:t>
                      </a:r>
                      <a:r>
                        <a:rPr lang="pt-BR" sz="2000" dirty="0"/>
                        <a:t> ou coletivas </a:t>
                      </a:r>
                      <a:r>
                        <a:rPr lang="pt-BR" sz="2000" b="1" dirty="0">
                          <a:solidFill>
                            <a:srgbClr val="C00000"/>
                          </a:solidFill>
                        </a:rPr>
                        <a:t>equiparam-se para todos os fins</a:t>
                      </a:r>
                      <a:r>
                        <a:rPr lang="pt-BR" sz="2000" dirty="0"/>
                        <a:t>, não havendo necessidade de autorização prévia de entidade sindical ou de celebração de convenção coletiva ou acordo coletivo de trabalho para sua efetivação.</a:t>
                      </a:r>
                    </a:p>
                    <a:p>
                      <a:pPr algn="just"/>
                      <a:endParaRPr lang="pt-BR" sz="2000" dirty="0"/>
                    </a:p>
                  </a:txBody>
                  <a:tcPr>
                    <a:solidFill>
                      <a:schemeClr val="bg1">
                        <a:lumMod val="95000"/>
                      </a:schemeClr>
                    </a:solidFill>
                  </a:tcPr>
                </a:tc>
                <a:extLst>
                  <a:ext uri="{0D108BD9-81ED-4DB2-BD59-A6C34878D82A}">
                    <a16:rowId xmlns="" xmlns:a16="http://schemas.microsoft.com/office/drawing/2014/main" val="10002"/>
                  </a:ext>
                </a:extLst>
              </a:tr>
              <a:tr h="370840">
                <a:tc>
                  <a:txBody>
                    <a:bodyPr/>
                    <a:lstStyle/>
                    <a:p>
                      <a:pPr algn="just"/>
                      <a:r>
                        <a:rPr lang="pt-BR" sz="2000" b="1" u="sng" dirty="0">
                          <a:solidFill>
                            <a:srgbClr val="C00000"/>
                          </a:solidFill>
                        </a:rPr>
                        <a:t>Art. 477-B. </a:t>
                      </a:r>
                      <a:r>
                        <a:rPr lang="pt-BR" sz="2000" dirty="0"/>
                        <a:t> Plano de Demissão Voluntária ou Incentivada, para dispensa individual, </a:t>
                      </a:r>
                      <a:r>
                        <a:rPr lang="pt-BR" sz="2000" dirty="0" err="1"/>
                        <a:t>plúrima</a:t>
                      </a:r>
                      <a:r>
                        <a:rPr lang="pt-BR" sz="2000" dirty="0"/>
                        <a:t> ou coletiva, previsto em convenção coletiva ou acordo coletivo de trabalho, enseja quitação plena e irrevogável dos direitos decorrentes da relação empregatícia, salvo disposição em contrário estipulada entre as partes.</a:t>
                      </a:r>
                    </a:p>
                  </a:txBody>
                  <a:tcPr>
                    <a:solidFill>
                      <a:schemeClr val="bg1">
                        <a:lumMod val="9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805381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759806" y="1528776"/>
            <a:ext cx="5903088" cy="1323439"/>
          </a:xfrm>
          <a:prstGeom prst="rect">
            <a:avLst/>
          </a:prstGeom>
        </p:spPr>
        <p:txBody>
          <a:bodyPr wrap="square">
            <a:spAutoFit/>
          </a:bodyPr>
          <a:lstStyle/>
          <a:p>
            <a:pPr algn="just"/>
            <a:r>
              <a:rPr lang="pt-BR" sz="4000" dirty="0"/>
              <a:t>A demissão em massa pode ser negociada?</a:t>
            </a:r>
          </a:p>
        </p:txBody>
      </p:sp>
      <p:pic>
        <p:nvPicPr>
          <p:cNvPr id="8" name="Imagem 7"/>
          <p:cNvPicPr/>
          <p:nvPr/>
        </p:nvPicPr>
        <p:blipFill>
          <a:blip r:embed="rId2" cstate="print">
            <a:extLst>
              <a:ext uri="{28A0092B-C50C-407E-A947-70E740481C1C}">
                <a14:useLocalDpi xmlns:a14="http://schemas.microsoft.com/office/drawing/2010/main" val="0"/>
              </a:ext>
            </a:extLst>
          </a:blip>
          <a:stretch>
            <a:fillRect/>
          </a:stretch>
        </p:blipFill>
        <p:spPr>
          <a:xfrm>
            <a:off x="7303624" y="319559"/>
            <a:ext cx="1331089" cy="763003"/>
          </a:xfrm>
          <a:prstGeom prst="rect">
            <a:avLst/>
          </a:prstGeom>
        </p:spPr>
      </p:pic>
      <p:pic>
        <p:nvPicPr>
          <p:cNvPr id="2" name="Imagem 1"/>
          <p:cNvPicPr>
            <a:picLocks noChangeAspect="1"/>
          </p:cNvPicPr>
          <p:nvPr/>
        </p:nvPicPr>
        <p:blipFill>
          <a:blip r:embed="rId3" cstate="print"/>
          <a:stretch>
            <a:fillRect/>
          </a:stretch>
        </p:blipFill>
        <p:spPr>
          <a:xfrm>
            <a:off x="817643" y="1387075"/>
            <a:ext cx="1942163" cy="2930281"/>
          </a:xfrm>
          <a:prstGeom prst="rect">
            <a:avLst/>
          </a:prstGeom>
        </p:spPr>
      </p:pic>
    </p:spTree>
    <p:extLst>
      <p:ext uri="{BB962C8B-B14F-4D97-AF65-F5344CB8AC3E}">
        <p14:creationId xmlns:p14="http://schemas.microsoft.com/office/powerpoint/2010/main" val="9641668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648182" y="1599810"/>
            <a:ext cx="8345347" cy="3333971"/>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0785" y="1588258"/>
            <a:ext cx="1122744" cy="1178881"/>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259" y="1615632"/>
            <a:ext cx="1152586" cy="595155"/>
          </a:xfrm>
          <a:prstGeom prst="rect">
            <a:avLst/>
          </a:prstGeom>
        </p:spPr>
      </p:pic>
    </p:spTree>
    <p:extLst>
      <p:ext uri="{BB962C8B-B14F-4D97-AF65-F5344CB8AC3E}">
        <p14:creationId xmlns:p14="http://schemas.microsoft.com/office/powerpoint/2010/main" val="32261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703562" y="1198862"/>
            <a:ext cx="8184004" cy="2335169"/>
          </a:xfrm>
          <a:prstGeom prst="rect">
            <a:avLst/>
          </a:prstGeom>
        </p:spPr>
      </p:pic>
    </p:spTree>
    <p:extLst>
      <p:ext uri="{BB962C8B-B14F-4D97-AF65-F5344CB8AC3E}">
        <p14:creationId xmlns:p14="http://schemas.microsoft.com/office/powerpoint/2010/main" val="18050789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17629" y="413039"/>
            <a:ext cx="7586111" cy="1323439"/>
          </a:xfrm>
          <a:prstGeom prst="rect">
            <a:avLst/>
          </a:prstGeom>
          <a:noFill/>
        </p:spPr>
        <p:txBody>
          <a:bodyPr wrap="square" rtlCol="0">
            <a:spAutoFit/>
          </a:bodyPr>
          <a:lstStyle/>
          <a:p>
            <a:pPr algn="ctr"/>
            <a:r>
              <a:rPr lang="pt-BR" sz="4000" b="1" dirty="0" smtClean="0">
                <a:solidFill>
                  <a:srgbClr val="C00000"/>
                </a:solidFill>
                <a:latin typeface="+mj-lt"/>
              </a:rPr>
              <a:t>RESCISÃO CONTRATUAL POR COMUM ACORDO</a:t>
            </a:r>
            <a:endParaRPr lang="pt-BR" sz="4000" b="1" dirty="0">
              <a:solidFill>
                <a:srgbClr val="C00000"/>
              </a:solidFill>
              <a:latin typeface="+mj-lt"/>
            </a:endParaRPr>
          </a:p>
        </p:txBody>
      </p:sp>
      <p:sp>
        <p:nvSpPr>
          <p:cNvPr id="6" name="Retângulo 5"/>
          <p:cNvSpPr/>
          <p:nvPr/>
        </p:nvSpPr>
        <p:spPr>
          <a:xfrm>
            <a:off x="717630" y="1947967"/>
            <a:ext cx="5715400" cy="3123932"/>
          </a:xfrm>
          <a:prstGeom prst="rect">
            <a:avLst/>
          </a:prstGeom>
        </p:spPr>
        <p:txBody>
          <a:bodyPr wrap="square">
            <a:spAutoFit/>
          </a:bodyPr>
          <a:lstStyle/>
          <a:p>
            <a:pPr algn="just"/>
            <a:r>
              <a:rPr lang="pt-BR" sz="2700" dirty="0"/>
              <a:t>Traz a possibilidade de rescisão contratual por acordo entre empregado e empregador, prevendo o pagamento pela metade do aviso prévio e da multa do FGTS, e a movimentação de até 80% dos valores depositados. </a:t>
            </a:r>
          </a:p>
          <a:p>
            <a:pPr algn="just"/>
            <a:endParaRPr lang="pt-BR" sz="800" dirty="0"/>
          </a:p>
          <a:p>
            <a:pPr algn="just"/>
            <a:r>
              <a:rPr lang="pt-BR" sz="2700" dirty="0"/>
              <a:t>Não há direito ao seguro-desemprego.</a:t>
            </a:r>
          </a:p>
        </p:txBody>
      </p:sp>
      <p:pic>
        <p:nvPicPr>
          <p:cNvPr id="7" name="Picture 2" descr="Resultado de imagem para rescisão contratu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0064" y="2145797"/>
            <a:ext cx="19050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6525" y="511799"/>
            <a:ext cx="988539" cy="796647"/>
          </a:xfrm>
          <a:prstGeom prst="rect">
            <a:avLst/>
          </a:prstGeom>
          <a:noFill/>
          <a:ln>
            <a:noFill/>
          </a:ln>
        </p:spPr>
      </p:pic>
    </p:spTree>
    <p:extLst>
      <p:ext uri="{BB962C8B-B14F-4D97-AF65-F5344CB8AC3E}">
        <p14:creationId xmlns:p14="http://schemas.microsoft.com/office/powerpoint/2010/main" val="41184196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2844927909"/>
              </p:ext>
            </p:extLst>
          </p:nvPr>
        </p:nvGraphicFramePr>
        <p:xfrm>
          <a:off x="711201" y="187569"/>
          <a:ext cx="8259884" cy="5159131"/>
        </p:xfrm>
        <a:graphic>
          <a:graphicData uri="http://schemas.openxmlformats.org/drawingml/2006/table">
            <a:tbl>
              <a:tblPr firstRow="1" bandRow="1">
                <a:tableStyleId>{073A0DAA-6AF3-43AB-8588-CEC1D06C72B9}</a:tableStyleId>
              </a:tblPr>
              <a:tblGrid>
                <a:gridCol w="8259884">
                  <a:extLst>
                    <a:ext uri="{9D8B030D-6E8A-4147-A177-3AD203B41FA5}">
                      <a16:colId xmlns="" xmlns:a16="http://schemas.microsoft.com/office/drawing/2014/main" val="20000"/>
                    </a:ext>
                  </a:extLst>
                </a:gridCol>
              </a:tblGrid>
              <a:tr h="423811">
                <a:tc>
                  <a:txBody>
                    <a:bodyPr/>
                    <a:lstStyle/>
                    <a:p>
                      <a:pPr algn="ctr">
                        <a:lnSpc>
                          <a:spcPct val="115000"/>
                        </a:lnSpc>
                        <a:spcAft>
                          <a:spcPts val="0"/>
                        </a:spcAft>
                      </a:pPr>
                      <a:r>
                        <a:rPr lang="pt-BR" sz="1800" dirty="0">
                          <a:effectLst>
                            <a:outerShdw blurRad="38100" dist="38100" dir="2700000" algn="tl">
                              <a:srgbClr val="000000">
                                <a:alpha val="43137"/>
                              </a:srgbClr>
                            </a:outerShdw>
                          </a:effectLst>
                        </a:rPr>
                        <a:t>Rescisão</a:t>
                      </a:r>
                      <a:r>
                        <a:rPr lang="pt-BR" sz="1800" baseline="0" dirty="0">
                          <a:effectLst>
                            <a:outerShdw blurRad="38100" dist="38100" dir="2700000" algn="tl">
                              <a:srgbClr val="000000">
                                <a:alpha val="43137"/>
                              </a:srgbClr>
                            </a:outerShdw>
                          </a:effectLst>
                        </a:rPr>
                        <a:t> </a:t>
                      </a:r>
                      <a:r>
                        <a:rPr lang="pt-BR" sz="1800" dirty="0">
                          <a:effectLst>
                            <a:outerShdw blurRad="38100" dist="38100" dir="2700000" algn="tl">
                              <a:srgbClr val="000000">
                                <a:alpha val="43137"/>
                              </a:srgbClr>
                            </a:outerShdw>
                          </a:effectLst>
                        </a:rPr>
                        <a:t>por “COMUM ACORDO</a:t>
                      </a:r>
                      <a:endParaRPr lang="pt-BR" sz="1800" i="0" dirty="0">
                        <a:solidFill>
                          <a:schemeClr val="bg1"/>
                        </a:solidFill>
                        <a:latin typeface="+mn-lt"/>
                        <a:ea typeface="Calibri"/>
                        <a:cs typeface="Times New Roman"/>
                      </a:endParaRPr>
                    </a:p>
                  </a:txBody>
                  <a:tcPr marL="54426" marR="54426" marT="0" marB="0">
                    <a:solidFill>
                      <a:schemeClr val="tx1"/>
                    </a:solidFill>
                  </a:tcPr>
                </a:tc>
                <a:extLst>
                  <a:ext uri="{0D108BD9-81ED-4DB2-BD59-A6C34878D82A}">
                    <a16:rowId xmlns="" xmlns:a16="http://schemas.microsoft.com/office/drawing/2014/main" val="10000"/>
                  </a:ext>
                </a:extLst>
              </a:tr>
              <a:tr h="359447">
                <a:tc>
                  <a:txBody>
                    <a:bodyPr/>
                    <a:lstStyle/>
                    <a:p>
                      <a:pPr algn="ctr">
                        <a:lnSpc>
                          <a:spcPct val="115000"/>
                        </a:lnSpc>
                        <a:spcAft>
                          <a:spcPts val="0"/>
                        </a:spcAft>
                      </a:pPr>
                      <a:r>
                        <a:rPr lang="pt-BR" sz="1800" dirty="0"/>
                        <a:t>LEI 13.467/2017</a:t>
                      </a:r>
                      <a:endParaRPr lang="pt-BR" sz="1800" dirty="0">
                        <a:solidFill>
                          <a:schemeClr val="tx1"/>
                        </a:solidFill>
                        <a:latin typeface="+mn-lt"/>
                        <a:ea typeface="Calibri"/>
                        <a:cs typeface="Times New Roman"/>
                      </a:endParaRPr>
                    </a:p>
                  </a:txBody>
                  <a:tcPr marL="54426" marR="54426" marT="0" marB="0"/>
                </a:tc>
                <a:extLst>
                  <a:ext uri="{0D108BD9-81ED-4DB2-BD59-A6C34878D82A}">
                    <a16:rowId xmlns="" xmlns:a16="http://schemas.microsoft.com/office/drawing/2014/main" val="10001"/>
                  </a:ext>
                </a:extLst>
              </a:tr>
              <a:tr h="4375873">
                <a:tc>
                  <a:txBody>
                    <a:bodyPr/>
                    <a:lstStyle/>
                    <a:p>
                      <a:pPr algn="just"/>
                      <a:r>
                        <a:rPr lang="pt-BR" sz="2000" b="1" u="sng" dirty="0">
                          <a:solidFill>
                            <a:srgbClr val="C00000"/>
                          </a:solidFill>
                        </a:rPr>
                        <a:t>Art. 484-A.</a:t>
                      </a:r>
                      <a:r>
                        <a:rPr lang="pt-BR" sz="2000" b="0" dirty="0">
                          <a:solidFill>
                            <a:schemeClr val="tx1"/>
                          </a:solidFill>
                        </a:rPr>
                        <a:t> O contrato de trabalho poderá ser extinto por </a:t>
                      </a:r>
                      <a:r>
                        <a:rPr lang="pt-BR" sz="2000" b="1" dirty="0">
                          <a:solidFill>
                            <a:srgbClr val="C00000"/>
                          </a:solidFill>
                        </a:rPr>
                        <a:t>acordo entre empregado e empregador</a:t>
                      </a:r>
                      <a:r>
                        <a:rPr lang="pt-BR" sz="2000" b="0" dirty="0">
                          <a:solidFill>
                            <a:schemeClr val="tx1"/>
                          </a:solidFill>
                        </a:rPr>
                        <a:t>, caso em que serão devidas as seguintes verbas trabalhistas: </a:t>
                      </a:r>
                    </a:p>
                    <a:p>
                      <a:pPr algn="just"/>
                      <a:r>
                        <a:rPr lang="pt-BR" sz="2000" b="0" dirty="0">
                          <a:solidFill>
                            <a:schemeClr val="tx1"/>
                          </a:solidFill>
                        </a:rPr>
                        <a:t>I – por metade: </a:t>
                      </a:r>
                    </a:p>
                    <a:p>
                      <a:pPr algn="just"/>
                      <a:r>
                        <a:rPr lang="pt-BR" sz="2000" b="0" dirty="0">
                          <a:solidFill>
                            <a:schemeClr val="tx1"/>
                          </a:solidFill>
                        </a:rPr>
                        <a:t>a) o aviso prévio, se indenizado; e </a:t>
                      </a:r>
                    </a:p>
                    <a:p>
                      <a:pPr algn="just"/>
                      <a:r>
                        <a:rPr lang="pt-BR" sz="2000" b="0" dirty="0">
                          <a:solidFill>
                            <a:schemeClr val="tx1"/>
                          </a:solidFill>
                        </a:rPr>
                        <a:t>b) a indenização sobre o saldo do Fundo de Garantia do Tempo de Serviço, prevista no § 1º do art. 18 da Lei nº 8.036, de 11 de maio de 1990; </a:t>
                      </a:r>
                    </a:p>
                    <a:p>
                      <a:pPr algn="just"/>
                      <a:r>
                        <a:rPr lang="pt-BR" sz="2000" b="0" dirty="0">
                          <a:solidFill>
                            <a:schemeClr val="tx1"/>
                          </a:solidFill>
                        </a:rPr>
                        <a:t>II – na integralidade, as demais verbas trabalhistas. </a:t>
                      </a:r>
                    </a:p>
                    <a:p>
                      <a:pPr algn="just"/>
                      <a:r>
                        <a:rPr lang="pt-BR" sz="2000" b="0" dirty="0">
                          <a:solidFill>
                            <a:schemeClr val="tx1"/>
                          </a:solidFill>
                        </a:rPr>
                        <a:t>§ 1º A extinção do contrato prevista no caput deste artigo permite a movimentação da conta vinculada do trabalhador no Fundo de Garantia do Tempo de Serviço na forma do inciso I-A do art. 20 da Lei nº 8.036, de 11 de maio de 1990, </a:t>
                      </a:r>
                      <a:r>
                        <a:rPr lang="pt-BR" sz="2000" b="0" i="0" dirty="0">
                          <a:solidFill>
                            <a:schemeClr val="tx1"/>
                          </a:solidFill>
                        </a:rPr>
                        <a:t>limitada até 80% (oitenta por cento) do valor dos depósitos. </a:t>
                      </a:r>
                    </a:p>
                    <a:p>
                      <a:pPr algn="just"/>
                      <a:r>
                        <a:rPr lang="pt-BR" sz="2000" b="0" dirty="0">
                          <a:solidFill>
                            <a:schemeClr val="tx1"/>
                          </a:solidFill>
                        </a:rPr>
                        <a:t>§ 2º A extinção do contrato por acordo prevista no caput deste artigo não autoriza o ingresso no Programa de Seguro-Desemprego.</a:t>
                      </a:r>
                    </a:p>
                  </a:txBody>
                  <a:tcPr marL="54426" marR="54426" marT="0" marB="0">
                    <a:solidFill>
                      <a:schemeClr val="bg1">
                        <a:lumMod val="9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3361294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617617" y="1785696"/>
            <a:ext cx="8398008" cy="2948350"/>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233" y="1785696"/>
            <a:ext cx="1075392" cy="1129161"/>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0046" y="1916573"/>
            <a:ext cx="1152586" cy="595155"/>
          </a:xfrm>
          <a:prstGeom prst="rect">
            <a:avLst/>
          </a:prstGeom>
        </p:spPr>
      </p:pic>
    </p:spTree>
    <p:extLst>
      <p:ext uri="{BB962C8B-B14F-4D97-AF65-F5344CB8AC3E}">
        <p14:creationId xmlns:p14="http://schemas.microsoft.com/office/powerpoint/2010/main" val="14964102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29937" y="425101"/>
            <a:ext cx="6942463" cy="1323439"/>
          </a:xfrm>
          <a:prstGeom prst="rect">
            <a:avLst/>
          </a:prstGeom>
          <a:noFill/>
        </p:spPr>
        <p:txBody>
          <a:bodyPr wrap="square" rtlCol="0">
            <a:spAutoFit/>
          </a:bodyPr>
          <a:lstStyle/>
          <a:p>
            <a:pPr algn="ctr"/>
            <a:r>
              <a:rPr lang="pt-BR" sz="4000" b="1" dirty="0" smtClean="0">
                <a:solidFill>
                  <a:srgbClr val="C00000"/>
                </a:solidFill>
                <a:latin typeface="+mj-lt"/>
              </a:rPr>
              <a:t>COMISSÃO DE REPRESENTANTES DOS EMPREGADOS</a:t>
            </a:r>
            <a:endParaRPr lang="pt-BR" sz="4000" b="1" dirty="0">
              <a:solidFill>
                <a:srgbClr val="C00000"/>
              </a:solidFill>
              <a:latin typeface="+mj-lt"/>
            </a:endParaRPr>
          </a:p>
        </p:txBody>
      </p:sp>
      <p:sp>
        <p:nvSpPr>
          <p:cNvPr id="6" name="Retângulo 5"/>
          <p:cNvSpPr/>
          <p:nvPr/>
        </p:nvSpPr>
        <p:spPr>
          <a:xfrm>
            <a:off x="885150" y="2158138"/>
            <a:ext cx="7820599" cy="2862322"/>
          </a:xfrm>
          <a:prstGeom prst="rect">
            <a:avLst/>
          </a:prstGeom>
        </p:spPr>
        <p:txBody>
          <a:bodyPr wrap="square">
            <a:spAutoFit/>
          </a:bodyPr>
          <a:lstStyle/>
          <a:p>
            <a:pPr algn="just"/>
            <a:r>
              <a:rPr lang="pt-BR" sz="3000" dirty="0"/>
              <a:t>Cria a Comissão de Empregados nas empresas com mais de 200 empregados, composta por no mínimo 3 membros  e máximo de 7 membros, vedando a interferência da do sindicato da categoria na organização e acompanhamento do processo eleitoral da comissão.</a:t>
            </a:r>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4119" y="524156"/>
            <a:ext cx="988539" cy="796647"/>
          </a:xfrm>
          <a:prstGeom prst="rect">
            <a:avLst/>
          </a:prstGeom>
          <a:noFill/>
          <a:ln>
            <a:noFill/>
          </a:ln>
        </p:spPr>
      </p:pic>
    </p:spTree>
    <p:extLst>
      <p:ext uri="{BB962C8B-B14F-4D97-AF65-F5344CB8AC3E}">
        <p14:creationId xmlns:p14="http://schemas.microsoft.com/office/powerpoint/2010/main" val="19369218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p:cNvGraphicFramePr>
          <p:nvPr>
            <p:extLst>
              <p:ext uri="{D42A27DB-BD31-4B8C-83A1-F6EECF244321}">
                <p14:modId xmlns:p14="http://schemas.microsoft.com/office/powerpoint/2010/main" val="568399865"/>
              </p:ext>
            </p:extLst>
          </p:nvPr>
        </p:nvGraphicFramePr>
        <p:xfrm>
          <a:off x="736599" y="328247"/>
          <a:ext cx="7990711" cy="4961383"/>
        </p:xfrm>
        <a:graphic>
          <a:graphicData uri="http://schemas.openxmlformats.org/drawingml/2006/table">
            <a:tbl>
              <a:tblPr firstRow="1" bandRow="1">
                <a:tableStyleId>{073A0DAA-6AF3-43AB-8588-CEC1D06C72B9}</a:tableStyleId>
              </a:tblPr>
              <a:tblGrid>
                <a:gridCol w="7990711">
                  <a:extLst>
                    <a:ext uri="{9D8B030D-6E8A-4147-A177-3AD203B41FA5}">
                      <a16:colId xmlns="" xmlns:a16="http://schemas.microsoft.com/office/drawing/2014/main" val="20000"/>
                    </a:ext>
                  </a:extLst>
                </a:gridCol>
              </a:tblGrid>
              <a:tr h="563117">
                <a:tc>
                  <a:txBody>
                    <a:bodyPr/>
                    <a:lstStyle/>
                    <a:p>
                      <a:pPr algn="ctr">
                        <a:lnSpc>
                          <a:spcPct val="115000"/>
                        </a:lnSpc>
                        <a:spcAft>
                          <a:spcPts val="0"/>
                        </a:spcAft>
                      </a:pPr>
                      <a:r>
                        <a:rPr lang="pt-BR" sz="1800" b="1" u="none" baseline="0" dirty="0">
                          <a:solidFill>
                            <a:schemeClr val="bg1"/>
                          </a:solidFill>
                          <a:latin typeface="+mn-lt"/>
                          <a:ea typeface="Calibri"/>
                          <a:cs typeface="Times New Roman"/>
                        </a:rPr>
                        <a:t>COMPOSIÇÃO DA COMISSÃO</a:t>
                      </a:r>
                      <a:endParaRPr lang="pt-BR" sz="1800" b="1" u="none" dirty="0">
                        <a:solidFill>
                          <a:schemeClr val="bg1"/>
                        </a:solidFill>
                        <a:latin typeface="+mn-lt"/>
                        <a:ea typeface="Calibri"/>
                        <a:cs typeface="Times New Roman"/>
                      </a:endParaRPr>
                    </a:p>
                  </a:txBody>
                  <a:tcPr marL="72567" marR="72567"/>
                </a:tc>
                <a:extLst>
                  <a:ext uri="{0D108BD9-81ED-4DB2-BD59-A6C34878D82A}">
                    <a16:rowId xmlns="" xmlns:a16="http://schemas.microsoft.com/office/drawing/2014/main" val="10000"/>
                  </a:ext>
                </a:extLst>
              </a:tr>
              <a:tr h="4398266">
                <a:tc>
                  <a:txBody>
                    <a:bodyPr/>
                    <a:lstStyle/>
                    <a:p>
                      <a:pPr algn="just">
                        <a:spcAft>
                          <a:spcPts val="0"/>
                        </a:spcAft>
                      </a:pPr>
                      <a:r>
                        <a:rPr lang="pt-BR" sz="1800" b="1" u="sng" dirty="0">
                          <a:solidFill>
                            <a:srgbClr val="C00000"/>
                          </a:solidFill>
                        </a:rPr>
                        <a:t>Art. 510-A. </a:t>
                      </a:r>
                      <a:r>
                        <a:rPr lang="pt-BR" sz="1800" dirty="0"/>
                        <a:t>Nas empresas com mais de duzentos empregados, é assegurada a </a:t>
                      </a:r>
                      <a:r>
                        <a:rPr lang="pt-BR" sz="1800" b="0" u="none" dirty="0"/>
                        <a:t>eleição</a:t>
                      </a:r>
                      <a:r>
                        <a:rPr lang="pt-BR" sz="1800" dirty="0"/>
                        <a:t> de uma </a:t>
                      </a:r>
                      <a:r>
                        <a:rPr lang="pt-BR" sz="1800" b="1" dirty="0">
                          <a:solidFill>
                            <a:srgbClr val="C00000"/>
                          </a:solidFill>
                        </a:rPr>
                        <a:t>comissão</a:t>
                      </a:r>
                      <a:r>
                        <a:rPr lang="pt-BR" sz="1800" dirty="0">
                          <a:solidFill>
                            <a:srgbClr val="C00000"/>
                          </a:solidFill>
                        </a:rPr>
                        <a:t> </a:t>
                      </a:r>
                      <a:r>
                        <a:rPr lang="pt-BR" sz="1800" dirty="0"/>
                        <a:t>para representá-los, com a finalidade de promover-lhes o entendimento direto com os empregadores. </a:t>
                      </a:r>
                    </a:p>
                    <a:p>
                      <a:pPr algn="just">
                        <a:spcAft>
                          <a:spcPts val="0"/>
                        </a:spcAft>
                      </a:pPr>
                      <a:r>
                        <a:rPr lang="pt-BR" sz="1800" dirty="0"/>
                        <a:t>§ 1º A comissão será composta: </a:t>
                      </a:r>
                    </a:p>
                    <a:p>
                      <a:pPr algn="just">
                        <a:spcAft>
                          <a:spcPts val="0"/>
                        </a:spcAft>
                      </a:pPr>
                      <a:r>
                        <a:rPr lang="pt-BR" sz="1800" dirty="0"/>
                        <a:t>I – nas empresas com mais de duzentos e até três mil empregados, por três membros; </a:t>
                      </a:r>
                    </a:p>
                    <a:p>
                      <a:pPr algn="just">
                        <a:spcAft>
                          <a:spcPts val="0"/>
                        </a:spcAft>
                      </a:pPr>
                      <a:r>
                        <a:rPr lang="pt-BR" sz="1800" dirty="0"/>
                        <a:t>II – nas empresas com mais de três mil e até cinco mil empregados, por cinco membros; </a:t>
                      </a:r>
                    </a:p>
                    <a:p>
                      <a:pPr algn="just">
                        <a:spcAft>
                          <a:spcPts val="0"/>
                        </a:spcAft>
                      </a:pPr>
                      <a:r>
                        <a:rPr lang="pt-BR" sz="1800" dirty="0"/>
                        <a:t>III – nas empresas com mais de cinco mil empregados, por sete membros. </a:t>
                      </a:r>
                    </a:p>
                    <a:p>
                      <a:pPr algn="just">
                        <a:spcAft>
                          <a:spcPts val="0"/>
                        </a:spcAft>
                      </a:pPr>
                      <a:r>
                        <a:rPr lang="pt-BR" sz="1800" dirty="0"/>
                        <a:t>§ 2º No caso de a empresa possuir empregados em vários Estados da Federação e no Distrito Federal, será assegurada a eleição de uma comissão de representantes dos empregados por Estado ou no Distrito Federal, na mesma forma estabelecida no § 1º deste artigo.</a:t>
                      </a:r>
                    </a:p>
                  </a:txBody>
                  <a:tcPr marL="72567" marR="72567">
                    <a:solidFill>
                      <a:schemeClr val="bg1">
                        <a:lumMod val="9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5565481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p:cNvGraphicFramePr>
          <p:nvPr>
            <p:extLst>
              <p:ext uri="{D42A27DB-BD31-4B8C-83A1-F6EECF244321}">
                <p14:modId xmlns:p14="http://schemas.microsoft.com/office/powerpoint/2010/main" val="695200574"/>
              </p:ext>
            </p:extLst>
          </p:nvPr>
        </p:nvGraphicFramePr>
        <p:xfrm>
          <a:off x="660400" y="280761"/>
          <a:ext cx="8055337" cy="5180240"/>
        </p:xfrm>
        <a:graphic>
          <a:graphicData uri="http://schemas.openxmlformats.org/drawingml/2006/table">
            <a:tbl>
              <a:tblPr firstRow="1" bandRow="1">
                <a:tableStyleId>{073A0DAA-6AF3-43AB-8588-CEC1D06C72B9}</a:tableStyleId>
              </a:tblPr>
              <a:tblGrid>
                <a:gridCol w="8055337">
                  <a:extLst>
                    <a:ext uri="{9D8B030D-6E8A-4147-A177-3AD203B41FA5}">
                      <a16:colId xmlns="" xmlns:a16="http://schemas.microsoft.com/office/drawing/2014/main" val="20000"/>
                    </a:ext>
                  </a:extLst>
                </a:gridCol>
              </a:tblGrid>
              <a:tr h="465100">
                <a:tc>
                  <a:txBody>
                    <a:bodyPr/>
                    <a:lstStyle/>
                    <a:p>
                      <a:pPr algn="ctr">
                        <a:lnSpc>
                          <a:spcPct val="115000"/>
                        </a:lnSpc>
                        <a:spcAft>
                          <a:spcPts val="0"/>
                        </a:spcAft>
                      </a:pPr>
                      <a:r>
                        <a:rPr lang="pt-BR" sz="1700" b="1" u="none" dirty="0"/>
                        <a:t>ATRIBUIÇÕES DA COMISSÃO</a:t>
                      </a:r>
                      <a:endParaRPr lang="pt-BR" sz="1700" b="1" u="none" dirty="0">
                        <a:solidFill>
                          <a:schemeClr val="tx1"/>
                        </a:solidFill>
                        <a:latin typeface="+mn-lt"/>
                        <a:ea typeface="Calibri"/>
                        <a:cs typeface="Times New Roman"/>
                      </a:endParaRPr>
                    </a:p>
                  </a:txBody>
                  <a:tcPr marL="72567" marR="72567"/>
                </a:tc>
                <a:extLst>
                  <a:ext uri="{0D108BD9-81ED-4DB2-BD59-A6C34878D82A}">
                    <a16:rowId xmlns="" xmlns:a16="http://schemas.microsoft.com/office/drawing/2014/main" val="10000"/>
                  </a:ext>
                </a:extLst>
              </a:tr>
              <a:tr h="4715140">
                <a:tc>
                  <a:txBody>
                    <a:bodyPr/>
                    <a:lstStyle/>
                    <a:p>
                      <a:pPr algn="just">
                        <a:spcAft>
                          <a:spcPts val="0"/>
                        </a:spcAft>
                      </a:pPr>
                      <a:r>
                        <a:rPr lang="pt-BR" sz="1700" b="1" u="sng" dirty="0">
                          <a:solidFill>
                            <a:srgbClr val="C00000"/>
                          </a:solidFill>
                        </a:rPr>
                        <a:t>Art. 510-B</a:t>
                      </a:r>
                      <a:r>
                        <a:rPr lang="pt-BR" sz="1700" dirty="0"/>
                        <a:t>. A comissão de representantes dos empregados terá as seguintes </a:t>
                      </a:r>
                      <a:r>
                        <a:rPr lang="pt-BR" sz="1700" b="1" u="none" dirty="0">
                          <a:solidFill>
                            <a:srgbClr val="C00000"/>
                          </a:solidFill>
                        </a:rPr>
                        <a:t>atribuições</a:t>
                      </a:r>
                      <a:r>
                        <a:rPr lang="pt-BR" sz="1700" u="none" dirty="0"/>
                        <a:t>: </a:t>
                      </a:r>
                    </a:p>
                    <a:p>
                      <a:pPr algn="just">
                        <a:spcAft>
                          <a:spcPts val="0"/>
                        </a:spcAft>
                      </a:pPr>
                      <a:r>
                        <a:rPr lang="pt-BR" sz="1700" dirty="0"/>
                        <a:t>I – representar os empregados perante a administração da empresa; </a:t>
                      </a:r>
                    </a:p>
                    <a:p>
                      <a:pPr algn="just">
                        <a:spcAft>
                          <a:spcPts val="0"/>
                        </a:spcAft>
                      </a:pPr>
                      <a:r>
                        <a:rPr lang="pt-BR" sz="1700" dirty="0"/>
                        <a:t>II – aprimorar o relacionamento entre a empresa e seus empregados com base nos princípios da boa-fé e do respeito mútuo; </a:t>
                      </a:r>
                    </a:p>
                    <a:p>
                      <a:pPr algn="just">
                        <a:spcAft>
                          <a:spcPts val="0"/>
                        </a:spcAft>
                      </a:pPr>
                      <a:r>
                        <a:rPr lang="pt-BR" sz="1700" dirty="0"/>
                        <a:t>III – promover o diálogo e o entendimento no ambiente de trabalho com o fim de prevenir conflitos; </a:t>
                      </a:r>
                    </a:p>
                    <a:p>
                      <a:pPr algn="just">
                        <a:spcAft>
                          <a:spcPts val="0"/>
                        </a:spcAft>
                      </a:pPr>
                      <a:r>
                        <a:rPr lang="pt-BR" sz="1700" dirty="0"/>
                        <a:t>IV – buscar soluções para os conflitos decorrentes da relação de trabalho, de forma rápida e eficaz, visando à efetiva aplicação das normas legais e contratuais; </a:t>
                      </a:r>
                    </a:p>
                    <a:p>
                      <a:pPr algn="just">
                        <a:spcAft>
                          <a:spcPts val="0"/>
                        </a:spcAft>
                      </a:pPr>
                      <a:r>
                        <a:rPr lang="pt-BR" sz="1700" dirty="0"/>
                        <a:t>V – assegurar tratamento justo e imparcial aos empregados, impedindo qualquer forma de discriminação por motivo de sexo, idade, religião, opinião política ou atuação sindical; </a:t>
                      </a:r>
                    </a:p>
                    <a:p>
                      <a:pPr algn="just">
                        <a:spcAft>
                          <a:spcPts val="0"/>
                        </a:spcAft>
                      </a:pPr>
                      <a:r>
                        <a:rPr lang="pt-BR" sz="1700" dirty="0"/>
                        <a:t>VI – encaminhar reivindicações específicas dos empregados de seu âmbito de representação;</a:t>
                      </a:r>
                    </a:p>
                    <a:p>
                      <a:pPr algn="just">
                        <a:spcAft>
                          <a:spcPts val="0"/>
                        </a:spcAft>
                      </a:pPr>
                      <a:r>
                        <a:rPr lang="pt-BR" sz="1700" dirty="0"/>
                        <a:t>VII – acompanhar o cumprimento das leis trabalhistas, previdenciárias e das convenções coletivas e acordos coletivos de trabalho. </a:t>
                      </a:r>
                    </a:p>
                    <a:p>
                      <a:pPr algn="just">
                        <a:spcAft>
                          <a:spcPts val="0"/>
                        </a:spcAft>
                      </a:pPr>
                      <a:r>
                        <a:rPr lang="pt-BR" sz="1700" dirty="0"/>
                        <a:t>§ 1º As decisões da comissão de representantes dos empregados serão sempre colegiadas, observada a maioria simples. </a:t>
                      </a:r>
                    </a:p>
                    <a:p>
                      <a:pPr algn="just">
                        <a:spcAft>
                          <a:spcPts val="0"/>
                        </a:spcAft>
                      </a:pPr>
                      <a:r>
                        <a:rPr lang="pt-BR" sz="1700" dirty="0"/>
                        <a:t>§ 2º A comissão organizará sua atuação de forma independente.</a:t>
                      </a:r>
                    </a:p>
                  </a:txBody>
                  <a:tcPr marL="72567" marR="72567">
                    <a:solidFill>
                      <a:schemeClr val="bg1">
                        <a:lumMod val="9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0368455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ço Reservado para Conteúdo 3"/>
          <p:cNvGraphicFramePr>
            <a:graphicFrameLocks/>
          </p:cNvGraphicFramePr>
          <p:nvPr>
            <p:extLst>
              <p:ext uri="{D42A27DB-BD31-4B8C-83A1-F6EECF244321}">
                <p14:modId xmlns:p14="http://schemas.microsoft.com/office/powerpoint/2010/main" val="4075312778"/>
              </p:ext>
            </p:extLst>
          </p:nvPr>
        </p:nvGraphicFramePr>
        <p:xfrm>
          <a:off x="762000" y="145167"/>
          <a:ext cx="7965311" cy="5252333"/>
        </p:xfrm>
        <a:graphic>
          <a:graphicData uri="http://schemas.openxmlformats.org/drawingml/2006/table">
            <a:tbl>
              <a:tblPr firstRow="1" bandRow="1">
                <a:tableStyleId>{073A0DAA-6AF3-43AB-8588-CEC1D06C72B9}</a:tableStyleId>
              </a:tblPr>
              <a:tblGrid>
                <a:gridCol w="7965311">
                  <a:extLst>
                    <a:ext uri="{9D8B030D-6E8A-4147-A177-3AD203B41FA5}">
                      <a16:colId xmlns="" xmlns:a16="http://schemas.microsoft.com/office/drawing/2014/main" val="20000"/>
                    </a:ext>
                  </a:extLst>
                </a:gridCol>
              </a:tblGrid>
              <a:tr h="463801">
                <a:tc>
                  <a:txBody>
                    <a:bodyPr/>
                    <a:lstStyle/>
                    <a:p>
                      <a:pPr algn="ctr">
                        <a:lnSpc>
                          <a:spcPct val="115000"/>
                        </a:lnSpc>
                        <a:spcAft>
                          <a:spcPts val="0"/>
                        </a:spcAft>
                      </a:pPr>
                      <a:r>
                        <a:rPr lang="pt-BR" sz="1700" b="0" u="none" dirty="0">
                          <a:solidFill>
                            <a:schemeClr val="tx1"/>
                          </a:solidFill>
                        </a:rPr>
                        <a:t>ELEIÇÃO DA COMISSÃO</a:t>
                      </a:r>
                      <a:endParaRPr lang="pt-BR" sz="1700" b="0" u="none" dirty="0">
                        <a:solidFill>
                          <a:schemeClr val="tx1"/>
                        </a:solidFill>
                        <a:latin typeface="+mn-lt"/>
                        <a:ea typeface="Calibri"/>
                        <a:cs typeface="Times New Roman"/>
                      </a:endParaRPr>
                    </a:p>
                  </a:txBody>
                  <a:tcPr marL="72567" marR="72567"/>
                </a:tc>
                <a:extLst>
                  <a:ext uri="{0D108BD9-81ED-4DB2-BD59-A6C34878D82A}">
                    <a16:rowId xmlns="" xmlns:a16="http://schemas.microsoft.com/office/drawing/2014/main" val="10000"/>
                  </a:ext>
                </a:extLst>
              </a:tr>
              <a:tr h="4788532">
                <a:tc>
                  <a:txBody>
                    <a:bodyPr/>
                    <a:lstStyle/>
                    <a:p>
                      <a:pPr algn="just">
                        <a:spcAft>
                          <a:spcPts val="0"/>
                        </a:spcAft>
                      </a:pPr>
                      <a:r>
                        <a:rPr lang="pt-BR" sz="1700" b="1" u="sng" dirty="0">
                          <a:solidFill>
                            <a:srgbClr val="C00000"/>
                          </a:solidFill>
                        </a:rPr>
                        <a:t>Art. 510-C. </a:t>
                      </a:r>
                      <a:r>
                        <a:rPr lang="pt-BR" sz="1700" b="0" u="none" dirty="0">
                          <a:solidFill>
                            <a:schemeClr val="tx1"/>
                          </a:solidFill>
                        </a:rPr>
                        <a:t>A </a:t>
                      </a:r>
                      <a:r>
                        <a:rPr lang="pt-BR" sz="1700" b="1" u="none" dirty="0">
                          <a:solidFill>
                            <a:srgbClr val="C00000"/>
                          </a:solidFill>
                        </a:rPr>
                        <a:t>eleição</a:t>
                      </a:r>
                      <a:r>
                        <a:rPr lang="pt-BR" sz="1700" b="0" u="none" dirty="0">
                          <a:solidFill>
                            <a:srgbClr val="C00000"/>
                          </a:solidFill>
                        </a:rPr>
                        <a:t> </a:t>
                      </a:r>
                      <a:r>
                        <a:rPr lang="pt-BR" sz="1700" b="0" u="none" dirty="0">
                          <a:solidFill>
                            <a:schemeClr val="tx1"/>
                          </a:solidFill>
                        </a:rPr>
                        <a:t>será convocada, com antecedência mínima de trinta dias, contados do término do mandato anterior, por meio de edital que deverá ser fixado na empresa, com ampla publicidade, para inscrição de candidatura. </a:t>
                      </a:r>
                    </a:p>
                    <a:p>
                      <a:pPr algn="just">
                        <a:spcAft>
                          <a:spcPts val="0"/>
                        </a:spcAft>
                      </a:pPr>
                      <a:r>
                        <a:rPr lang="pt-BR" sz="1700" b="0" u="none" dirty="0">
                          <a:solidFill>
                            <a:schemeClr val="tx1"/>
                          </a:solidFill>
                        </a:rPr>
                        <a:t>§ 1º Será formada comissão eleitoral, integrada por cinco empregados, não candidatos, para a organização e o acompanhamento do processo eleitoral, vedada a interferência da empresa e do sindicato da categoria. </a:t>
                      </a:r>
                    </a:p>
                    <a:p>
                      <a:pPr algn="just">
                        <a:spcAft>
                          <a:spcPts val="0"/>
                        </a:spcAft>
                      </a:pPr>
                      <a:r>
                        <a:rPr lang="pt-BR" sz="1700" b="0" u="none" dirty="0">
                          <a:solidFill>
                            <a:schemeClr val="tx1"/>
                          </a:solidFill>
                        </a:rPr>
                        <a:t>§ 2º Os empregados da empresa poderão candidatar-se, exceto aqueles com contrato de trabalho por prazo determinado, com contrato suspenso ou que estejam em período de aviso prévio, ainda que indenizado. </a:t>
                      </a:r>
                    </a:p>
                    <a:p>
                      <a:pPr algn="just">
                        <a:spcAft>
                          <a:spcPts val="0"/>
                        </a:spcAft>
                      </a:pPr>
                      <a:r>
                        <a:rPr lang="pt-BR" sz="1700" b="0" u="none" dirty="0">
                          <a:solidFill>
                            <a:schemeClr val="tx1"/>
                          </a:solidFill>
                        </a:rPr>
                        <a:t>§ 3º Serão eleitos membros da comissão de representantes dos empregados os candidatos mais votados, em votação secreta, vedado o voto por representação.</a:t>
                      </a:r>
                    </a:p>
                    <a:p>
                      <a:pPr algn="just">
                        <a:spcAft>
                          <a:spcPts val="0"/>
                        </a:spcAft>
                      </a:pPr>
                      <a:r>
                        <a:rPr lang="pt-BR" sz="1700" b="0" u="none" dirty="0">
                          <a:solidFill>
                            <a:schemeClr val="tx1"/>
                          </a:solidFill>
                        </a:rPr>
                        <a:t>§ 4º A comissão tomará posse no primeiro dia útil seguinte à eleição ou ao término do mandato anterior. </a:t>
                      </a:r>
                    </a:p>
                    <a:p>
                      <a:pPr algn="just">
                        <a:spcAft>
                          <a:spcPts val="0"/>
                        </a:spcAft>
                      </a:pPr>
                      <a:r>
                        <a:rPr lang="pt-BR" sz="1700" b="0" u="none" dirty="0">
                          <a:solidFill>
                            <a:schemeClr val="tx1"/>
                          </a:solidFill>
                        </a:rPr>
                        <a:t>§ 5º Se não houver candidatos suficientes, a comissão de representantes dos empregados poderá ser formada com número de membros inferior ao previsto no art. 510-A desta Consolidação. </a:t>
                      </a:r>
                    </a:p>
                    <a:p>
                      <a:pPr algn="just">
                        <a:spcAft>
                          <a:spcPts val="0"/>
                        </a:spcAft>
                      </a:pPr>
                      <a:r>
                        <a:rPr lang="pt-BR" sz="1700" b="0" u="none" dirty="0">
                          <a:solidFill>
                            <a:schemeClr val="tx1"/>
                          </a:solidFill>
                        </a:rPr>
                        <a:t>§ 6º Se não houver registro de candidatura, será lavrada ata e convocada nova eleição no prazo de um ano.</a:t>
                      </a:r>
                    </a:p>
                  </a:txBody>
                  <a:tcPr marL="72567" marR="72567">
                    <a:solidFill>
                      <a:schemeClr val="bg1">
                        <a:lumMod val="9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0767986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ço Reservado para Conteúdo 3"/>
          <p:cNvGraphicFramePr>
            <a:graphicFrameLocks/>
          </p:cNvGraphicFramePr>
          <p:nvPr>
            <p:extLst>
              <p:ext uri="{D42A27DB-BD31-4B8C-83A1-F6EECF244321}">
                <p14:modId xmlns:p14="http://schemas.microsoft.com/office/powerpoint/2010/main" val="2493234909"/>
              </p:ext>
            </p:extLst>
          </p:nvPr>
        </p:nvGraphicFramePr>
        <p:xfrm>
          <a:off x="937994" y="347241"/>
          <a:ext cx="7924800" cy="5139159"/>
        </p:xfrm>
        <a:graphic>
          <a:graphicData uri="http://schemas.openxmlformats.org/drawingml/2006/table">
            <a:tbl>
              <a:tblPr firstRow="1" bandRow="1">
                <a:tableStyleId>{073A0DAA-6AF3-43AB-8588-CEC1D06C72B9}</a:tableStyleId>
              </a:tblPr>
              <a:tblGrid>
                <a:gridCol w="7924800">
                  <a:extLst>
                    <a:ext uri="{9D8B030D-6E8A-4147-A177-3AD203B41FA5}">
                      <a16:colId xmlns="" xmlns:a16="http://schemas.microsoft.com/office/drawing/2014/main" val="20000"/>
                    </a:ext>
                  </a:extLst>
                </a:gridCol>
              </a:tblGrid>
              <a:tr h="463741">
                <a:tc>
                  <a:txBody>
                    <a:bodyPr/>
                    <a:lstStyle/>
                    <a:p>
                      <a:pPr algn="ctr">
                        <a:lnSpc>
                          <a:spcPct val="115000"/>
                        </a:lnSpc>
                        <a:spcAft>
                          <a:spcPts val="0"/>
                        </a:spcAft>
                      </a:pPr>
                      <a:r>
                        <a:rPr lang="pt-BR" sz="1800" b="1" u="sng" dirty="0"/>
                        <a:t>MANDATO DA COMISSÃO</a:t>
                      </a:r>
                      <a:endParaRPr lang="pt-BR" sz="1800" b="1" u="sng" dirty="0">
                        <a:solidFill>
                          <a:schemeClr val="tx1"/>
                        </a:solidFill>
                        <a:latin typeface="+mn-lt"/>
                        <a:ea typeface="Calibri"/>
                        <a:cs typeface="Times New Roman"/>
                      </a:endParaRPr>
                    </a:p>
                  </a:txBody>
                  <a:tcPr marL="72567" marR="72567"/>
                </a:tc>
                <a:extLst>
                  <a:ext uri="{0D108BD9-81ED-4DB2-BD59-A6C34878D82A}">
                    <a16:rowId xmlns="" xmlns:a16="http://schemas.microsoft.com/office/drawing/2014/main" val="10000"/>
                  </a:ext>
                </a:extLst>
              </a:tr>
              <a:tr h="4675418">
                <a:tc>
                  <a:txBody>
                    <a:bodyPr/>
                    <a:lstStyle/>
                    <a:p>
                      <a:pPr algn="just">
                        <a:spcAft>
                          <a:spcPts val="0"/>
                        </a:spcAft>
                      </a:pPr>
                      <a:r>
                        <a:rPr lang="pt-BR" sz="1800" b="1" u="sng" dirty="0">
                          <a:solidFill>
                            <a:srgbClr val="C00000"/>
                          </a:solidFill>
                        </a:rPr>
                        <a:t>Art. 510-D</a:t>
                      </a:r>
                      <a:r>
                        <a:rPr lang="pt-BR" sz="1800" dirty="0"/>
                        <a:t>. O </a:t>
                      </a:r>
                      <a:r>
                        <a:rPr lang="pt-BR" sz="1800" b="1" u="none" dirty="0">
                          <a:solidFill>
                            <a:srgbClr val="C00000"/>
                          </a:solidFill>
                        </a:rPr>
                        <a:t>mandato</a:t>
                      </a:r>
                      <a:r>
                        <a:rPr lang="pt-BR" sz="1800" dirty="0">
                          <a:solidFill>
                            <a:srgbClr val="C00000"/>
                          </a:solidFill>
                        </a:rPr>
                        <a:t> </a:t>
                      </a:r>
                      <a:r>
                        <a:rPr lang="pt-BR" sz="1800" dirty="0"/>
                        <a:t>dos membros da comissão de representantes dos empregados será de um ano. </a:t>
                      </a:r>
                    </a:p>
                    <a:p>
                      <a:pPr algn="just">
                        <a:spcAft>
                          <a:spcPts val="0"/>
                        </a:spcAft>
                      </a:pPr>
                      <a:r>
                        <a:rPr lang="pt-BR" sz="1800" dirty="0"/>
                        <a:t>§ 1º O membro que houver exercido a função de representante dos empregados na comissão não poderá ser candidato nos dois períodos subsequentes. </a:t>
                      </a:r>
                    </a:p>
                    <a:p>
                      <a:pPr algn="just">
                        <a:spcAft>
                          <a:spcPts val="0"/>
                        </a:spcAft>
                      </a:pPr>
                      <a:r>
                        <a:rPr lang="pt-BR" sz="1800" dirty="0"/>
                        <a:t>§ 2º O mandato de membro de comissão de representantes dos empregados não implica suspensão ou interrupção do contrato de trabalho, devendo o empregado permanecer no exercício de suas funções. </a:t>
                      </a:r>
                    </a:p>
                    <a:p>
                      <a:pPr algn="just">
                        <a:spcAft>
                          <a:spcPts val="0"/>
                        </a:spcAft>
                      </a:pPr>
                      <a:r>
                        <a:rPr lang="pt-BR" sz="1800" dirty="0"/>
                        <a:t>§ 3º Desde o registro da candidatura até um ano após o fim do mandato, o membro da comissão de representantes dos empregados não poderá sofrer despedida arbitrária, entendendo-se como tal a que não se fundar em motivo disciplinar, técnico, econômico ou financeiro. </a:t>
                      </a:r>
                    </a:p>
                    <a:p>
                      <a:pPr algn="just">
                        <a:spcAft>
                          <a:spcPts val="0"/>
                        </a:spcAft>
                      </a:pPr>
                      <a:r>
                        <a:rPr lang="pt-BR" sz="1800" dirty="0"/>
                        <a:t>§ 4º Os documentos referentes ao processo eleitoral devem ser emitidos em duas vias, as quais permanecerão sob a guarda dos empregados e da empresa pelo prazo de cinco anos, à disposição para consulta de qualquer trabalhador interessado, do Ministério Público do Trabalho e do Ministério do Trabalho.</a:t>
                      </a:r>
                    </a:p>
                  </a:txBody>
                  <a:tcPr marL="72567" marR="72567">
                    <a:solidFill>
                      <a:schemeClr val="bg1">
                        <a:lumMod val="9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4670502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596639" y="407706"/>
            <a:ext cx="8358413" cy="4974522"/>
          </a:xfrm>
          <a:prstGeom prst="rect">
            <a:avLst/>
          </a:prstGeom>
        </p:spPr>
      </p:pic>
      <p:pic>
        <p:nvPicPr>
          <p:cNvPr id="3" name="Gráfico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792" y="492887"/>
            <a:ext cx="1152586" cy="595155"/>
          </a:xfrm>
          <a:prstGeom prst="rect">
            <a:avLst/>
          </a:prstGeom>
        </p:spPr>
      </p:pic>
      <p:pic>
        <p:nvPicPr>
          <p:cNvPr id="4" name="Picture 2" descr="http://www.jornadanacional.com.br/images/img-logo-jornada2-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532" y="407706"/>
            <a:ext cx="976342" cy="102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884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45083" y="759232"/>
            <a:ext cx="7385664" cy="707886"/>
          </a:xfrm>
          <a:prstGeom prst="rect">
            <a:avLst/>
          </a:prstGeom>
          <a:noFill/>
        </p:spPr>
        <p:txBody>
          <a:bodyPr wrap="square" rtlCol="0">
            <a:spAutoFit/>
          </a:bodyPr>
          <a:lstStyle/>
          <a:p>
            <a:pPr algn="ctr"/>
            <a:r>
              <a:rPr lang="pt-BR" sz="4000" b="1" dirty="0" smtClean="0">
                <a:solidFill>
                  <a:srgbClr val="C00000"/>
                </a:solidFill>
                <a:latin typeface="+mj-lt"/>
              </a:rPr>
              <a:t>NEGOCIADO SOBRE O LEGISLADO</a:t>
            </a:r>
            <a:endParaRPr lang="pt-BR" sz="4000" b="1" dirty="0">
              <a:solidFill>
                <a:srgbClr val="C00000"/>
              </a:solidFill>
              <a:latin typeface="+mj-lt"/>
            </a:endParaRPr>
          </a:p>
        </p:txBody>
      </p:sp>
      <p:sp>
        <p:nvSpPr>
          <p:cNvPr id="6" name="Retângulo 5"/>
          <p:cNvSpPr/>
          <p:nvPr/>
        </p:nvSpPr>
        <p:spPr>
          <a:xfrm>
            <a:off x="745082" y="2003457"/>
            <a:ext cx="4200872" cy="2062103"/>
          </a:xfrm>
          <a:prstGeom prst="rect">
            <a:avLst/>
          </a:prstGeom>
        </p:spPr>
        <p:txBody>
          <a:bodyPr wrap="square">
            <a:spAutoFit/>
          </a:bodyPr>
          <a:lstStyle/>
          <a:p>
            <a:pPr algn="just"/>
            <a:r>
              <a:rPr lang="pt-BR" sz="3200" dirty="0"/>
              <a:t>Induz a possibilidade da convenção e do acordo coletivo prevalecerem sobre a lei.</a:t>
            </a:r>
          </a:p>
        </p:txBody>
      </p:sp>
      <p:pic>
        <p:nvPicPr>
          <p:cNvPr id="6146" name="Picture 2" descr="Resultado de imagem para negociado sobre o legisla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2481" y="2087973"/>
            <a:ext cx="3386277" cy="197758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4488" y="759232"/>
            <a:ext cx="988539" cy="796647"/>
          </a:xfrm>
          <a:prstGeom prst="rect">
            <a:avLst/>
          </a:prstGeom>
          <a:noFill/>
          <a:ln>
            <a:noFill/>
          </a:ln>
        </p:spPr>
      </p:pic>
    </p:spTree>
    <p:extLst>
      <p:ext uri="{BB962C8B-B14F-4D97-AF65-F5344CB8AC3E}">
        <p14:creationId xmlns:p14="http://schemas.microsoft.com/office/powerpoint/2010/main" val="43994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773197" y="232460"/>
            <a:ext cx="8037171" cy="5254647"/>
          </a:xfrm>
          <a:prstGeom prst="rect">
            <a:avLst/>
          </a:prstGeom>
        </p:spPr>
      </p:pic>
    </p:spTree>
    <p:extLst>
      <p:ext uri="{BB962C8B-B14F-4D97-AF65-F5344CB8AC3E}">
        <p14:creationId xmlns:p14="http://schemas.microsoft.com/office/powerpoint/2010/main" val="725378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5784" y="549432"/>
            <a:ext cx="7741627" cy="525826"/>
          </a:xfrm>
        </p:spPr>
        <p:txBody>
          <a:bodyPr>
            <a:normAutofit fontScale="90000"/>
          </a:bodyPr>
          <a:lstStyle/>
          <a:p>
            <a:pPr algn="ctr"/>
            <a:r>
              <a:rPr lang="pt-BR" sz="3600" b="1" dirty="0">
                <a:latin typeface="+mn-lt"/>
              </a:rPr>
              <a:t>NEGOCIADO SOBRE LEGISLADO- </a:t>
            </a:r>
            <a:r>
              <a:rPr lang="pt-BR" sz="3600" b="1" dirty="0">
                <a:solidFill>
                  <a:srgbClr val="C00000"/>
                </a:solidFill>
                <a:latin typeface="+mn-lt"/>
              </a:rPr>
              <a:t>JORNADA</a:t>
            </a:r>
          </a:p>
        </p:txBody>
      </p:sp>
      <p:sp>
        <p:nvSpPr>
          <p:cNvPr id="3" name="CaixaDeTexto 2"/>
          <p:cNvSpPr txBox="1"/>
          <p:nvPr/>
        </p:nvSpPr>
        <p:spPr>
          <a:xfrm>
            <a:off x="1383026" y="1191301"/>
            <a:ext cx="6858149" cy="4339650"/>
          </a:xfrm>
          <a:prstGeom prst="rect">
            <a:avLst/>
          </a:prstGeom>
          <a:noFill/>
        </p:spPr>
        <p:txBody>
          <a:bodyPr wrap="square" rtlCol="0">
            <a:spAutoFit/>
          </a:bodyPr>
          <a:lstStyle/>
          <a:p>
            <a:pPr algn="just">
              <a:buFont typeface="Wingdings" pitchFamily="2" charset="2"/>
              <a:buChar char="§"/>
            </a:pPr>
            <a:r>
              <a:rPr lang="pt-BR" sz="2300" dirty="0"/>
              <a:t> </a:t>
            </a:r>
            <a:r>
              <a:rPr lang="pt-BR" sz="2300" dirty="0" err="1"/>
              <a:t>Pactuação</a:t>
            </a:r>
            <a:r>
              <a:rPr lang="pt-BR" sz="2300" dirty="0"/>
              <a:t> da jornada de trabalho</a:t>
            </a:r>
          </a:p>
          <a:p>
            <a:pPr algn="just">
              <a:buFont typeface="Wingdings" pitchFamily="2" charset="2"/>
              <a:buChar char="§"/>
            </a:pPr>
            <a:r>
              <a:rPr lang="pt-BR" sz="2300" dirty="0"/>
              <a:t> Banco de hora ANUAL</a:t>
            </a:r>
          </a:p>
          <a:p>
            <a:pPr algn="just">
              <a:buFont typeface="Wingdings" pitchFamily="2" charset="2"/>
              <a:buChar char="§"/>
            </a:pPr>
            <a:r>
              <a:rPr lang="pt-BR" sz="2300" dirty="0"/>
              <a:t> Intervalo </a:t>
            </a:r>
            <a:r>
              <a:rPr lang="pt-BR" sz="2300" dirty="0" err="1"/>
              <a:t>intrajornada</a:t>
            </a:r>
            <a:r>
              <a:rPr lang="pt-BR" sz="2300" dirty="0"/>
              <a:t> de no mínimo 30 minutos</a:t>
            </a:r>
          </a:p>
          <a:p>
            <a:pPr algn="just">
              <a:buFont typeface="Wingdings" pitchFamily="2" charset="2"/>
              <a:buChar char="§"/>
            </a:pPr>
            <a:r>
              <a:rPr lang="pt-BR" sz="2300" dirty="0"/>
              <a:t> Modalidade de registro de jornada de trabalho</a:t>
            </a:r>
          </a:p>
          <a:p>
            <a:pPr algn="just">
              <a:buFont typeface="Wingdings" pitchFamily="2" charset="2"/>
              <a:buChar char="§"/>
            </a:pPr>
            <a:r>
              <a:rPr lang="pt-BR" sz="2300" dirty="0"/>
              <a:t> Troca do dia de feriado</a:t>
            </a:r>
          </a:p>
          <a:p>
            <a:pPr algn="just">
              <a:buFont typeface="Wingdings" pitchFamily="2" charset="2"/>
              <a:buChar char="§"/>
            </a:pPr>
            <a:r>
              <a:rPr lang="pt-BR" sz="2300" dirty="0"/>
              <a:t> Prorrogação de jornada em ambientes insalubres, sem licença prévia do </a:t>
            </a:r>
            <a:r>
              <a:rPr lang="pt-BR" sz="2300" dirty="0" err="1"/>
              <a:t>MTb</a:t>
            </a:r>
            <a:endParaRPr lang="pt-BR" sz="2300" dirty="0"/>
          </a:p>
          <a:p>
            <a:pPr algn="just">
              <a:buFont typeface="Wingdings" pitchFamily="2" charset="2"/>
              <a:buChar char="§"/>
            </a:pPr>
            <a:r>
              <a:rPr lang="pt-BR" sz="2300" dirty="0"/>
              <a:t> </a:t>
            </a:r>
            <a:r>
              <a:rPr lang="pt-BR" sz="2300" dirty="0" err="1"/>
              <a:t>Teletrabalho</a:t>
            </a:r>
            <a:endParaRPr lang="pt-BR" sz="2300" dirty="0"/>
          </a:p>
          <a:p>
            <a:pPr algn="just">
              <a:buFont typeface="Wingdings" pitchFamily="2" charset="2"/>
              <a:buChar char="§"/>
            </a:pPr>
            <a:r>
              <a:rPr lang="pt-BR" sz="2300" dirty="0"/>
              <a:t> Regime de sobreaviso</a:t>
            </a:r>
          </a:p>
          <a:p>
            <a:pPr algn="just">
              <a:buFont typeface="Wingdings" pitchFamily="2" charset="2"/>
              <a:buChar char="§"/>
            </a:pPr>
            <a:r>
              <a:rPr lang="pt-BR" sz="2300" dirty="0"/>
              <a:t> Trabalho intermitente</a:t>
            </a:r>
          </a:p>
          <a:p>
            <a:pPr algn="just">
              <a:buFont typeface="Wingdings" pitchFamily="2" charset="2"/>
              <a:buChar char="§"/>
            </a:pPr>
            <a:r>
              <a:rPr lang="pt-BR" sz="2300" dirty="0"/>
              <a:t> Identificação dos cargos que se enquadram como funções de confiança.</a:t>
            </a:r>
          </a:p>
        </p:txBody>
      </p:sp>
      <p:sp>
        <p:nvSpPr>
          <p:cNvPr id="4" name="Chave esquerda 3"/>
          <p:cNvSpPr/>
          <p:nvPr/>
        </p:nvSpPr>
        <p:spPr>
          <a:xfrm>
            <a:off x="855784" y="1191301"/>
            <a:ext cx="797169" cy="4317921"/>
          </a:xfrm>
          <a:prstGeom prst="leftBrace">
            <a:avLst/>
          </a:prstGeom>
          <a:ln>
            <a:solidFill>
              <a:schemeClr val="tx1">
                <a:alpha val="6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6877957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5355" y="922641"/>
            <a:ext cx="8042030" cy="525826"/>
          </a:xfrm>
        </p:spPr>
        <p:txBody>
          <a:bodyPr>
            <a:normAutofit/>
          </a:bodyPr>
          <a:lstStyle/>
          <a:p>
            <a:pPr algn="ctr"/>
            <a:r>
              <a:rPr lang="pt-BR" sz="3000" b="1" dirty="0">
                <a:latin typeface="+mn-lt"/>
              </a:rPr>
              <a:t>NEGOCIADO SOBRE LEGISLADO - </a:t>
            </a:r>
            <a:r>
              <a:rPr lang="pt-BR" sz="3000" b="1" dirty="0">
                <a:solidFill>
                  <a:srgbClr val="C00000"/>
                </a:solidFill>
                <a:latin typeface="+mn-lt"/>
              </a:rPr>
              <a:t>REMUNERAÇÃO</a:t>
            </a:r>
          </a:p>
        </p:txBody>
      </p:sp>
      <p:sp>
        <p:nvSpPr>
          <p:cNvPr id="3" name="CaixaDeTexto 2"/>
          <p:cNvSpPr txBox="1"/>
          <p:nvPr/>
        </p:nvSpPr>
        <p:spPr>
          <a:xfrm>
            <a:off x="1488535" y="1940836"/>
            <a:ext cx="7221416" cy="2246769"/>
          </a:xfrm>
          <a:prstGeom prst="rect">
            <a:avLst/>
          </a:prstGeom>
          <a:noFill/>
        </p:spPr>
        <p:txBody>
          <a:bodyPr wrap="square" rtlCol="0">
            <a:spAutoFit/>
          </a:bodyPr>
          <a:lstStyle/>
          <a:p>
            <a:pPr algn="just">
              <a:buFont typeface="Wingdings" pitchFamily="2" charset="2"/>
              <a:buChar char="§"/>
            </a:pPr>
            <a:r>
              <a:rPr lang="pt-BR" sz="2800" dirty="0"/>
              <a:t> Remuneração por produtividade, incluindo por desempenho individual, e gorjetas</a:t>
            </a:r>
          </a:p>
          <a:p>
            <a:pPr algn="just">
              <a:buFont typeface="Wingdings" pitchFamily="2" charset="2"/>
              <a:buChar char="§"/>
            </a:pPr>
            <a:r>
              <a:rPr lang="pt-BR" sz="2800" dirty="0"/>
              <a:t> Prêmios de incentivo em bens ou serviços</a:t>
            </a:r>
          </a:p>
          <a:p>
            <a:pPr algn="just">
              <a:buFont typeface="Wingdings" pitchFamily="2" charset="2"/>
              <a:buChar char="§"/>
            </a:pPr>
            <a:r>
              <a:rPr lang="pt-BR" sz="2800" dirty="0"/>
              <a:t> PLR</a:t>
            </a:r>
          </a:p>
          <a:p>
            <a:pPr algn="just">
              <a:buFont typeface="Wingdings" pitchFamily="2" charset="2"/>
              <a:buChar char="§"/>
            </a:pPr>
            <a:r>
              <a:rPr lang="pt-BR" sz="2800" dirty="0"/>
              <a:t> Plano de Cargos</a:t>
            </a:r>
          </a:p>
        </p:txBody>
      </p:sp>
      <p:sp>
        <p:nvSpPr>
          <p:cNvPr id="4" name="Chave esquerda 3"/>
          <p:cNvSpPr/>
          <p:nvPr/>
        </p:nvSpPr>
        <p:spPr>
          <a:xfrm>
            <a:off x="961292" y="1798975"/>
            <a:ext cx="797169" cy="2743200"/>
          </a:xfrm>
          <a:prstGeom prst="leftBrace">
            <a:avLst/>
          </a:prstGeom>
          <a:ln>
            <a:solidFill>
              <a:schemeClr val="tx1">
                <a:alpha val="6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2974501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9435" y="697374"/>
            <a:ext cx="7565781" cy="568569"/>
          </a:xfrm>
        </p:spPr>
        <p:txBody>
          <a:bodyPr>
            <a:noAutofit/>
          </a:bodyPr>
          <a:lstStyle/>
          <a:p>
            <a:pPr algn="ctr"/>
            <a:r>
              <a:rPr lang="pt-BR" sz="4000" b="1" dirty="0">
                <a:solidFill>
                  <a:srgbClr val="C00000"/>
                </a:solidFill>
              </a:rPr>
              <a:t>RELAÇÕES DE TRABALHO</a:t>
            </a:r>
          </a:p>
        </p:txBody>
      </p:sp>
      <p:sp>
        <p:nvSpPr>
          <p:cNvPr id="3" name="CaixaDeTexto 2"/>
          <p:cNvSpPr txBox="1"/>
          <p:nvPr/>
        </p:nvSpPr>
        <p:spPr>
          <a:xfrm>
            <a:off x="999436" y="2046565"/>
            <a:ext cx="2912808" cy="584775"/>
          </a:xfrm>
          <a:prstGeom prst="rect">
            <a:avLst/>
          </a:prstGeom>
          <a:solidFill>
            <a:srgbClr val="DE8482"/>
          </a:solidFill>
          <a:ln w="38100">
            <a:solidFill>
              <a:srgbClr val="C0000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3200" b="1" dirty="0"/>
              <a:t>REMUNERAÇÃO</a:t>
            </a:r>
          </a:p>
        </p:txBody>
      </p:sp>
      <p:sp>
        <p:nvSpPr>
          <p:cNvPr id="11" name="Seta para baixo 10"/>
          <p:cNvSpPr/>
          <p:nvPr/>
        </p:nvSpPr>
        <p:spPr>
          <a:xfrm>
            <a:off x="2206907" y="2782480"/>
            <a:ext cx="536294" cy="3910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856527" y="3453317"/>
            <a:ext cx="3220543" cy="769441"/>
          </a:xfrm>
          <a:prstGeom prst="rect">
            <a:avLst/>
          </a:prstGeom>
          <a:solidFill>
            <a:schemeClr val="accent4">
              <a:lumMod val="20000"/>
              <a:lumOff val="80000"/>
            </a:schemeClr>
          </a:solidFill>
          <a:ln w="3810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4400" b="1" dirty="0"/>
              <a:t>JORNADA</a:t>
            </a:r>
          </a:p>
        </p:txBody>
      </p:sp>
      <p:sp>
        <p:nvSpPr>
          <p:cNvPr id="8" name="CaixaDeTexto 7"/>
          <p:cNvSpPr txBox="1"/>
          <p:nvPr/>
        </p:nvSpPr>
        <p:spPr>
          <a:xfrm>
            <a:off x="4381172" y="3453317"/>
            <a:ext cx="4224760" cy="769441"/>
          </a:xfrm>
          <a:prstGeom prst="rect">
            <a:avLst/>
          </a:prstGeom>
          <a:solidFill>
            <a:schemeClr val="accent4">
              <a:lumMod val="20000"/>
              <a:lumOff val="80000"/>
            </a:schemeClr>
          </a:solidFill>
          <a:ln w="3810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4400" b="1" dirty="0"/>
              <a:t>PRODUTIVIDADE</a:t>
            </a:r>
          </a:p>
        </p:txBody>
      </p:sp>
      <p:sp>
        <p:nvSpPr>
          <p:cNvPr id="10" name="CaixaDeTexto 9"/>
          <p:cNvSpPr txBox="1"/>
          <p:nvPr/>
        </p:nvSpPr>
        <p:spPr>
          <a:xfrm>
            <a:off x="5069711" y="2036405"/>
            <a:ext cx="3018961" cy="584775"/>
          </a:xfrm>
          <a:prstGeom prst="rect">
            <a:avLst/>
          </a:prstGeom>
          <a:solidFill>
            <a:srgbClr val="DE8482"/>
          </a:solidFill>
          <a:ln w="38100">
            <a:solidFill>
              <a:srgbClr val="C0000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3200" b="1" dirty="0"/>
              <a:t>REMUNERAÇÃO</a:t>
            </a:r>
          </a:p>
        </p:txBody>
      </p:sp>
      <p:sp>
        <p:nvSpPr>
          <p:cNvPr id="15" name="Seta para baixo 14"/>
          <p:cNvSpPr/>
          <p:nvPr/>
        </p:nvSpPr>
        <p:spPr>
          <a:xfrm>
            <a:off x="6358796" y="2782480"/>
            <a:ext cx="528142" cy="3910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60573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2677" y="1431927"/>
            <a:ext cx="8042030" cy="525826"/>
          </a:xfrm>
        </p:spPr>
        <p:txBody>
          <a:bodyPr>
            <a:normAutofit/>
          </a:bodyPr>
          <a:lstStyle/>
          <a:p>
            <a:pPr algn="ctr"/>
            <a:r>
              <a:rPr lang="pt-BR" sz="3000" b="1" dirty="0">
                <a:latin typeface="+mn-lt"/>
              </a:rPr>
              <a:t>NEGOCIADO SOBRE LEGISLADO – </a:t>
            </a:r>
            <a:r>
              <a:rPr lang="pt-BR" sz="3000" b="1" dirty="0">
                <a:solidFill>
                  <a:srgbClr val="C00000"/>
                </a:solidFill>
                <a:latin typeface="+mn-lt"/>
              </a:rPr>
              <a:t>DEMAIS TEMAS</a:t>
            </a:r>
          </a:p>
        </p:txBody>
      </p:sp>
      <p:sp>
        <p:nvSpPr>
          <p:cNvPr id="3" name="CaixaDeTexto 2"/>
          <p:cNvSpPr txBox="1"/>
          <p:nvPr/>
        </p:nvSpPr>
        <p:spPr>
          <a:xfrm>
            <a:off x="1465385" y="2450122"/>
            <a:ext cx="7221416" cy="2246769"/>
          </a:xfrm>
          <a:prstGeom prst="rect">
            <a:avLst/>
          </a:prstGeom>
          <a:noFill/>
        </p:spPr>
        <p:txBody>
          <a:bodyPr wrap="square" rtlCol="0">
            <a:spAutoFit/>
          </a:bodyPr>
          <a:lstStyle/>
          <a:p>
            <a:pPr algn="just">
              <a:buFont typeface="Wingdings" pitchFamily="2" charset="2"/>
              <a:buChar char="§"/>
            </a:pPr>
            <a:r>
              <a:rPr lang="pt-BR" sz="2800" dirty="0"/>
              <a:t> Enquadramento do grau de insalubridade</a:t>
            </a:r>
          </a:p>
          <a:p>
            <a:pPr algn="just">
              <a:buFont typeface="Wingdings" pitchFamily="2" charset="2"/>
              <a:buChar char="§"/>
            </a:pPr>
            <a:r>
              <a:rPr lang="pt-BR" sz="2800" dirty="0"/>
              <a:t> Representante dos trabalhadores no local de trabalho (Comissão)</a:t>
            </a:r>
          </a:p>
          <a:p>
            <a:pPr algn="just">
              <a:buFont typeface="Wingdings" pitchFamily="2" charset="2"/>
              <a:buChar char="§"/>
            </a:pPr>
            <a:r>
              <a:rPr lang="pt-BR" sz="2800" dirty="0"/>
              <a:t> Adesão ao Programa Seguro-Emprego (PSE)</a:t>
            </a:r>
          </a:p>
          <a:p>
            <a:pPr algn="just">
              <a:buFont typeface="Wingdings" pitchFamily="2" charset="2"/>
              <a:buChar char="§"/>
            </a:pPr>
            <a:r>
              <a:rPr lang="pt-BR" sz="2800" dirty="0"/>
              <a:t> Regulamento Empresarial</a:t>
            </a:r>
          </a:p>
        </p:txBody>
      </p:sp>
      <p:sp>
        <p:nvSpPr>
          <p:cNvPr id="4" name="Chave esquerda 3"/>
          <p:cNvSpPr/>
          <p:nvPr/>
        </p:nvSpPr>
        <p:spPr>
          <a:xfrm>
            <a:off x="961292" y="2215663"/>
            <a:ext cx="797169" cy="2743200"/>
          </a:xfrm>
          <a:prstGeom prst="leftBrace">
            <a:avLst/>
          </a:prstGeom>
          <a:ln>
            <a:solidFill>
              <a:schemeClr val="tx1">
                <a:alpha val="6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4006441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3269098291"/>
              </p:ext>
            </p:extLst>
          </p:nvPr>
        </p:nvGraphicFramePr>
        <p:xfrm>
          <a:off x="660400" y="247373"/>
          <a:ext cx="8318499" cy="5123688"/>
        </p:xfrm>
        <a:graphic>
          <a:graphicData uri="http://schemas.openxmlformats.org/drawingml/2006/table">
            <a:tbl>
              <a:tblPr firstRow="1" bandRow="1">
                <a:tableStyleId>{073A0DAA-6AF3-43AB-8588-CEC1D06C72B9}</a:tableStyleId>
              </a:tblPr>
              <a:tblGrid>
                <a:gridCol w="8318499">
                  <a:extLst>
                    <a:ext uri="{9D8B030D-6E8A-4147-A177-3AD203B41FA5}">
                      <a16:colId xmlns="" xmlns:a16="http://schemas.microsoft.com/office/drawing/2014/main" val="20000"/>
                    </a:ext>
                  </a:extLst>
                </a:gridCol>
              </a:tblGrid>
              <a:tr h="580272">
                <a:tc>
                  <a:txBody>
                    <a:bodyPr/>
                    <a:lstStyle/>
                    <a:p>
                      <a:pPr algn="ctr">
                        <a:lnSpc>
                          <a:spcPct val="115000"/>
                        </a:lnSpc>
                        <a:spcAft>
                          <a:spcPts val="0"/>
                        </a:spcAft>
                      </a:pPr>
                      <a:r>
                        <a:rPr lang="pt-BR" sz="2800" dirty="0"/>
                        <a:t>PODE SER</a:t>
                      </a:r>
                      <a:r>
                        <a:rPr lang="pt-BR" sz="2800" baseline="0" dirty="0"/>
                        <a:t> NEGOCIADO</a:t>
                      </a:r>
                      <a:endParaRPr lang="pt-BR" sz="2800" i="0" dirty="0">
                        <a:latin typeface="Calibri"/>
                        <a:ea typeface="Calibri"/>
                        <a:cs typeface="Times New Roman"/>
                      </a:endParaRPr>
                    </a:p>
                  </a:txBody>
                  <a:tcPr marL="72567" marR="72567">
                    <a:solidFill>
                      <a:srgbClr val="800000"/>
                    </a:solidFill>
                  </a:tcPr>
                </a:tc>
                <a:extLst>
                  <a:ext uri="{0D108BD9-81ED-4DB2-BD59-A6C34878D82A}">
                    <a16:rowId xmlns="" xmlns:a16="http://schemas.microsoft.com/office/drawing/2014/main" val="10000"/>
                  </a:ext>
                </a:extLst>
              </a:tr>
              <a:tr h="4286758">
                <a:tc>
                  <a:txBody>
                    <a:bodyPr/>
                    <a:lstStyle/>
                    <a:p>
                      <a:pPr algn="just">
                        <a:spcAft>
                          <a:spcPts val="0"/>
                        </a:spcAft>
                      </a:pPr>
                      <a:r>
                        <a:rPr lang="pt-BR" sz="2000" b="1" u="sng" dirty="0">
                          <a:solidFill>
                            <a:srgbClr val="C00000"/>
                          </a:solidFill>
                        </a:rPr>
                        <a:t>Art. 611-A. </a:t>
                      </a:r>
                      <a:r>
                        <a:rPr lang="pt-BR" sz="2000" b="0" u="none" dirty="0">
                          <a:solidFill>
                            <a:schemeClr val="tx1"/>
                          </a:solidFill>
                        </a:rPr>
                        <a:t>A convenção coletiva e o acordo coletivo de trabalho têm prevalência sobre a lei quando, </a:t>
                      </a:r>
                      <a:r>
                        <a:rPr lang="pt-BR" sz="2000" b="1" u="none" dirty="0">
                          <a:solidFill>
                            <a:srgbClr val="C00000"/>
                          </a:solidFill>
                        </a:rPr>
                        <a:t>entre outros</a:t>
                      </a:r>
                      <a:r>
                        <a:rPr lang="pt-BR" sz="2000" b="0" u="none" dirty="0">
                          <a:solidFill>
                            <a:schemeClr val="tx1"/>
                          </a:solidFill>
                        </a:rPr>
                        <a:t>, dispuserem sobre: </a:t>
                      </a:r>
                    </a:p>
                    <a:p>
                      <a:pPr algn="just">
                        <a:spcAft>
                          <a:spcPts val="0"/>
                        </a:spcAft>
                      </a:pPr>
                      <a:r>
                        <a:rPr lang="pt-BR" sz="1400" dirty="0">
                          <a:solidFill>
                            <a:schemeClr val="tx1"/>
                          </a:solidFill>
                        </a:rPr>
                        <a:t>I – pacto quanto à jornada de trabalho, observados os limites constitucionais; </a:t>
                      </a:r>
                    </a:p>
                    <a:p>
                      <a:pPr algn="just">
                        <a:spcAft>
                          <a:spcPts val="0"/>
                        </a:spcAft>
                      </a:pPr>
                      <a:r>
                        <a:rPr lang="pt-BR" sz="1400" dirty="0">
                          <a:solidFill>
                            <a:schemeClr val="tx1"/>
                          </a:solidFill>
                        </a:rPr>
                        <a:t>II – banco de horas anual; </a:t>
                      </a:r>
                    </a:p>
                    <a:p>
                      <a:pPr algn="just">
                        <a:spcAft>
                          <a:spcPts val="0"/>
                        </a:spcAft>
                      </a:pPr>
                      <a:r>
                        <a:rPr lang="pt-BR" sz="1400" dirty="0">
                          <a:solidFill>
                            <a:schemeClr val="tx1"/>
                          </a:solidFill>
                        </a:rPr>
                        <a:t>III –</a:t>
                      </a:r>
                      <a:r>
                        <a:rPr lang="pt-BR" sz="1400" baseline="0" dirty="0">
                          <a:solidFill>
                            <a:schemeClr val="tx1"/>
                          </a:solidFill>
                        </a:rPr>
                        <a:t> </a:t>
                      </a:r>
                      <a:r>
                        <a:rPr lang="pt-BR" sz="1400" dirty="0">
                          <a:solidFill>
                            <a:schemeClr val="tx1"/>
                          </a:solidFill>
                        </a:rPr>
                        <a:t>intervalo </a:t>
                      </a:r>
                      <a:r>
                        <a:rPr lang="pt-BR" sz="1400" dirty="0" err="1">
                          <a:solidFill>
                            <a:schemeClr val="tx1"/>
                          </a:solidFill>
                        </a:rPr>
                        <a:t>intrajornada</a:t>
                      </a:r>
                      <a:r>
                        <a:rPr lang="pt-BR" sz="1400" dirty="0">
                          <a:solidFill>
                            <a:schemeClr val="tx1"/>
                          </a:solidFill>
                        </a:rPr>
                        <a:t>, respeitado o limite mínimo de trinta minutos para jornadas superiores a seis horas;</a:t>
                      </a:r>
                    </a:p>
                    <a:p>
                      <a:pPr algn="just">
                        <a:spcAft>
                          <a:spcPts val="0"/>
                        </a:spcAft>
                      </a:pPr>
                      <a:r>
                        <a:rPr lang="pt-BR" sz="1400" dirty="0">
                          <a:solidFill>
                            <a:schemeClr val="tx1"/>
                          </a:solidFill>
                        </a:rPr>
                        <a:t>IV – adesão ao Programa Seguro-Emprego (PSE), de que trata a Lei nº 13.189, de 19 de novembro de 2015;</a:t>
                      </a:r>
                    </a:p>
                    <a:p>
                      <a:pPr marL="0" marR="0" indent="0" algn="just" defTabSz="914400" rtl="0" eaLnBrk="1" fontAlgn="auto" latinLnBrk="0" hangingPunct="1">
                        <a:lnSpc>
                          <a:spcPct val="100000"/>
                        </a:lnSpc>
                        <a:spcBef>
                          <a:spcPts val="0"/>
                        </a:spcBef>
                        <a:spcAft>
                          <a:spcPts val="0"/>
                        </a:spcAft>
                        <a:buClrTx/>
                        <a:buSzTx/>
                        <a:buFontTx/>
                        <a:buNone/>
                        <a:tabLst/>
                        <a:defRPr/>
                      </a:pPr>
                      <a:r>
                        <a:rPr lang="pt-BR" sz="1400" dirty="0">
                          <a:solidFill>
                            <a:schemeClr val="tx1"/>
                          </a:solidFill>
                        </a:rPr>
                        <a:t>V – plano de cargos, salários e funções compatíveis com a condição pessoal do empregado, bem como identificação dos cargos que se enquadram como funções de confiança;</a:t>
                      </a:r>
                    </a:p>
                    <a:p>
                      <a:pPr algn="just">
                        <a:spcAft>
                          <a:spcPts val="0"/>
                        </a:spcAft>
                      </a:pPr>
                      <a:r>
                        <a:rPr lang="pt-BR" sz="1400" dirty="0">
                          <a:solidFill>
                            <a:schemeClr val="tx1"/>
                          </a:solidFill>
                        </a:rPr>
                        <a:t>VI – regulamento empresarial; </a:t>
                      </a:r>
                    </a:p>
                    <a:p>
                      <a:pPr algn="just">
                        <a:spcAft>
                          <a:spcPts val="0"/>
                        </a:spcAft>
                      </a:pPr>
                      <a:r>
                        <a:rPr lang="pt-BR" sz="1400" dirty="0">
                          <a:solidFill>
                            <a:schemeClr val="tx1"/>
                          </a:solidFill>
                        </a:rPr>
                        <a:t>VII – representante dos trabalhadores no local de trabalho;</a:t>
                      </a:r>
                    </a:p>
                    <a:p>
                      <a:pPr algn="just">
                        <a:spcAft>
                          <a:spcPts val="0"/>
                        </a:spcAft>
                      </a:pPr>
                      <a:r>
                        <a:rPr lang="pt-BR" sz="1400" dirty="0">
                          <a:solidFill>
                            <a:schemeClr val="tx1"/>
                          </a:solidFill>
                        </a:rPr>
                        <a:t>VIII – </a:t>
                      </a:r>
                      <a:r>
                        <a:rPr lang="pt-BR" sz="1400" dirty="0" err="1">
                          <a:solidFill>
                            <a:schemeClr val="tx1"/>
                          </a:solidFill>
                        </a:rPr>
                        <a:t>teletrabalho</a:t>
                      </a:r>
                      <a:r>
                        <a:rPr lang="pt-BR" sz="1400" dirty="0">
                          <a:solidFill>
                            <a:schemeClr val="tx1"/>
                          </a:solidFill>
                        </a:rPr>
                        <a:t>, regime de sobreaviso, e trabalho intermitente; </a:t>
                      </a:r>
                    </a:p>
                    <a:p>
                      <a:pPr marL="0" marR="0" indent="0" algn="just" defTabSz="914400" rtl="0" eaLnBrk="1" fontAlgn="auto" latinLnBrk="0" hangingPunct="1">
                        <a:lnSpc>
                          <a:spcPct val="100000"/>
                        </a:lnSpc>
                        <a:spcBef>
                          <a:spcPts val="0"/>
                        </a:spcBef>
                        <a:spcAft>
                          <a:spcPts val="0"/>
                        </a:spcAft>
                        <a:buClrTx/>
                        <a:buSzTx/>
                        <a:buFontTx/>
                        <a:buNone/>
                        <a:tabLst/>
                        <a:defRPr/>
                      </a:pPr>
                      <a:r>
                        <a:rPr lang="pt-BR" sz="1400" dirty="0">
                          <a:solidFill>
                            <a:schemeClr val="tx1"/>
                          </a:solidFill>
                        </a:rPr>
                        <a:t>IX – remuneração por produtividade, incluídas as gorjetas percebidas pelo empregado, e remuneração por desempenho individual;</a:t>
                      </a:r>
                    </a:p>
                    <a:p>
                      <a:pPr algn="just">
                        <a:spcAft>
                          <a:spcPts val="0"/>
                        </a:spcAft>
                      </a:pPr>
                      <a:r>
                        <a:rPr lang="pt-BR" sz="1400" dirty="0">
                          <a:solidFill>
                            <a:schemeClr val="tx1"/>
                          </a:solidFill>
                        </a:rPr>
                        <a:t>X – modalidade de registro de jornada de trabalho;</a:t>
                      </a:r>
                    </a:p>
                    <a:p>
                      <a:pPr algn="just">
                        <a:spcAft>
                          <a:spcPts val="0"/>
                        </a:spcAft>
                      </a:pPr>
                      <a:r>
                        <a:rPr lang="pt-BR" sz="1400" dirty="0">
                          <a:solidFill>
                            <a:schemeClr val="tx1"/>
                          </a:solidFill>
                        </a:rPr>
                        <a:t>XI – troca do dia de feriado; </a:t>
                      </a:r>
                    </a:p>
                    <a:p>
                      <a:pPr algn="just">
                        <a:spcAft>
                          <a:spcPts val="0"/>
                        </a:spcAft>
                      </a:pPr>
                      <a:r>
                        <a:rPr lang="pt-BR" sz="1400" dirty="0">
                          <a:solidFill>
                            <a:schemeClr val="tx1"/>
                          </a:solidFill>
                        </a:rPr>
                        <a:t>XII – enquadramento do grau de insalubridade; </a:t>
                      </a:r>
                    </a:p>
                    <a:p>
                      <a:pPr marL="0" marR="0" indent="0" algn="just" defTabSz="914400" rtl="0" eaLnBrk="1" fontAlgn="auto" latinLnBrk="0" hangingPunct="1">
                        <a:lnSpc>
                          <a:spcPct val="100000"/>
                        </a:lnSpc>
                        <a:spcBef>
                          <a:spcPts val="0"/>
                        </a:spcBef>
                        <a:spcAft>
                          <a:spcPts val="0"/>
                        </a:spcAft>
                        <a:buClrTx/>
                        <a:buSzTx/>
                        <a:buFontTx/>
                        <a:buNone/>
                        <a:tabLst/>
                        <a:defRPr/>
                      </a:pPr>
                      <a:r>
                        <a:rPr lang="pt-BR" sz="1400" dirty="0">
                          <a:solidFill>
                            <a:schemeClr val="tx1"/>
                          </a:solidFill>
                        </a:rPr>
                        <a:t>XIII - prorrogação de jornada em ambientes insalubres, sem licença prévia das autoridades competentes do Ministério do Trabalho; </a:t>
                      </a:r>
                    </a:p>
                    <a:p>
                      <a:pPr algn="just">
                        <a:spcAft>
                          <a:spcPts val="0"/>
                        </a:spcAft>
                      </a:pPr>
                      <a:r>
                        <a:rPr lang="pt-BR" sz="1400" dirty="0">
                          <a:solidFill>
                            <a:schemeClr val="tx1"/>
                          </a:solidFill>
                        </a:rPr>
                        <a:t>XIV – prêmios de incentivo em bens ou serviços, eventualmente concedidos em programas de incentivo; </a:t>
                      </a:r>
                    </a:p>
                    <a:p>
                      <a:pPr algn="just">
                        <a:spcAft>
                          <a:spcPts val="0"/>
                        </a:spcAft>
                      </a:pPr>
                      <a:r>
                        <a:rPr lang="pt-BR" sz="1400" dirty="0">
                          <a:solidFill>
                            <a:schemeClr val="tx1"/>
                          </a:solidFill>
                        </a:rPr>
                        <a:t>XV – participação nos lucros ou resultados da empresa.</a:t>
                      </a:r>
                    </a:p>
                  </a:txBody>
                  <a:tcPr marL="72567" marR="72567">
                    <a:solidFill>
                      <a:schemeClr val="bg1">
                        <a:lumMod val="9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0245785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3071727778"/>
              </p:ext>
            </p:extLst>
          </p:nvPr>
        </p:nvGraphicFramePr>
        <p:xfrm>
          <a:off x="740656" y="320937"/>
          <a:ext cx="8042031" cy="5029200"/>
        </p:xfrm>
        <a:graphic>
          <a:graphicData uri="http://schemas.openxmlformats.org/drawingml/2006/table">
            <a:tbl>
              <a:tblPr firstRow="1" bandRow="1">
                <a:tableStyleId>{073A0DAA-6AF3-43AB-8588-CEC1D06C72B9}</a:tableStyleId>
              </a:tblPr>
              <a:tblGrid>
                <a:gridCol w="8042031">
                  <a:extLst>
                    <a:ext uri="{9D8B030D-6E8A-4147-A177-3AD203B41FA5}">
                      <a16:colId xmlns="" xmlns:a16="http://schemas.microsoft.com/office/drawing/2014/main" val="20000"/>
                    </a:ext>
                  </a:extLst>
                </a:gridCol>
              </a:tblGrid>
              <a:tr h="4927699">
                <a:tc>
                  <a:txBody>
                    <a:bodyPr/>
                    <a:lstStyle/>
                    <a:p>
                      <a:pPr algn="just">
                        <a:spcAft>
                          <a:spcPts val="0"/>
                        </a:spcAft>
                      </a:pPr>
                      <a:r>
                        <a:rPr lang="pt-BR" sz="1800" b="0" dirty="0">
                          <a:solidFill>
                            <a:schemeClr val="tx1"/>
                          </a:solidFill>
                        </a:rPr>
                        <a:t>§ 1º No exame da convenção coletiva ou do acordo coletivo de trabalho, a Justiça do Trabalho observará o disposto no § 3º do art. 8º desta Consolidação.  </a:t>
                      </a:r>
                    </a:p>
                    <a:p>
                      <a:pPr algn="just">
                        <a:spcAft>
                          <a:spcPts val="0"/>
                        </a:spcAft>
                      </a:pPr>
                      <a:endParaRPr lang="pt-BR" sz="1800" b="0" dirty="0">
                        <a:solidFill>
                          <a:schemeClr val="tx1"/>
                        </a:solidFill>
                      </a:endParaRPr>
                    </a:p>
                    <a:p>
                      <a:pPr algn="just">
                        <a:spcAft>
                          <a:spcPts val="0"/>
                        </a:spcAft>
                      </a:pPr>
                      <a:r>
                        <a:rPr lang="pt-BR" sz="1800" b="0" dirty="0">
                          <a:solidFill>
                            <a:schemeClr val="tx1"/>
                          </a:solidFill>
                        </a:rPr>
                        <a:t>§ 2º A inexistência de expressa indicação de </a:t>
                      </a:r>
                      <a:r>
                        <a:rPr lang="pt-BR" sz="1800" b="1" u="sng" dirty="0">
                          <a:solidFill>
                            <a:srgbClr val="C00000"/>
                          </a:solidFill>
                        </a:rPr>
                        <a:t>contrapartidas recíprocas </a:t>
                      </a:r>
                      <a:r>
                        <a:rPr lang="pt-BR" sz="1800" b="0" dirty="0">
                          <a:solidFill>
                            <a:schemeClr val="tx1"/>
                          </a:solidFill>
                        </a:rPr>
                        <a:t>em convenção coletiva ou acordo coletivo de trabalho não ensejará sua nulidade por não caracterizar um vício do negócio jurídico.</a:t>
                      </a:r>
                    </a:p>
                    <a:p>
                      <a:pPr algn="just">
                        <a:spcAft>
                          <a:spcPts val="0"/>
                        </a:spcAft>
                      </a:pPr>
                      <a:endParaRPr lang="pt-BR" sz="1800" b="0"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t-BR" sz="1800" b="0" dirty="0">
                          <a:solidFill>
                            <a:schemeClr val="tx1"/>
                          </a:solidFill>
                        </a:rPr>
                        <a:t>§ 3º Se for pactuada cláusula que reduza o salário ou a jornada, a convenção coletiva ou o acordo coletivo de trabalho deverão prever a proteção dos empregados contra dispensa imotivada durante o prazo de vigência do instrumento coletivo. </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800" b="0"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t-BR" sz="1800" b="0" dirty="0">
                          <a:solidFill>
                            <a:schemeClr val="tx1"/>
                          </a:solidFill>
                        </a:rPr>
                        <a:t>§ 4º Na hipótese de procedência de ação anulatória de cláusula de convenção coletiva ou de acordo coletivo de trabalho, quando houver a cláusula compensatória, esta deverá ser igualmente anulada, sem repetição do indébito. </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800" b="0"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t-BR" sz="1800" b="0" dirty="0">
                          <a:solidFill>
                            <a:schemeClr val="tx1"/>
                          </a:solidFill>
                        </a:rPr>
                        <a:t>§ 5º Os sindicatos subscritores de convenção coletiva ou de acordo coletivo de trabalho deverão participar, como </a:t>
                      </a:r>
                      <a:r>
                        <a:rPr lang="pt-BR" sz="1800" b="1" u="sng" dirty="0">
                          <a:solidFill>
                            <a:srgbClr val="C00000"/>
                          </a:solidFill>
                        </a:rPr>
                        <a:t>litisconsortes necessários</a:t>
                      </a:r>
                      <a:r>
                        <a:rPr lang="pt-BR" sz="1800" b="0" dirty="0">
                          <a:solidFill>
                            <a:schemeClr val="tx1"/>
                          </a:solidFill>
                        </a:rPr>
                        <a:t>, em ação individual ou coletiva, que tenha como objeto a anulação de cláusulas desses instrumentos.</a:t>
                      </a:r>
                    </a:p>
                  </a:txBody>
                  <a:tcPr marL="72567" marR="72567">
                    <a:solidFill>
                      <a:schemeClr val="bg1">
                        <a:lumMod val="95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560875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1240184383"/>
              </p:ext>
            </p:extLst>
          </p:nvPr>
        </p:nvGraphicFramePr>
        <p:xfrm>
          <a:off x="660400" y="141125"/>
          <a:ext cx="8272585" cy="5366767"/>
        </p:xfrm>
        <a:graphic>
          <a:graphicData uri="http://schemas.openxmlformats.org/drawingml/2006/table">
            <a:tbl>
              <a:tblPr firstRow="1" bandRow="1">
                <a:tableStyleId>{073A0DAA-6AF3-43AB-8588-CEC1D06C72B9}</a:tableStyleId>
              </a:tblPr>
              <a:tblGrid>
                <a:gridCol w="8272585">
                  <a:extLst>
                    <a:ext uri="{9D8B030D-6E8A-4147-A177-3AD203B41FA5}">
                      <a16:colId xmlns="" xmlns:a16="http://schemas.microsoft.com/office/drawing/2014/main" val="20000"/>
                    </a:ext>
                  </a:extLst>
                </a:gridCol>
              </a:tblGrid>
              <a:tr h="596647">
                <a:tc>
                  <a:txBody>
                    <a:bodyPr/>
                    <a:lstStyle/>
                    <a:p>
                      <a:pPr algn="ctr">
                        <a:lnSpc>
                          <a:spcPct val="115000"/>
                        </a:lnSpc>
                        <a:spcAft>
                          <a:spcPts val="0"/>
                        </a:spcAft>
                      </a:pPr>
                      <a:r>
                        <a:rPr lang="pt-BR" sz="2800" dirty="0"/>
                        <a:t>NÃO PODE SER NEGOCIADO</a:t>
                      </a:r>
                      <a:endParaRPr lang="pt-BR" sz="2800" i="0" dirty="0">
                        <a:latin typeface="Calibri"/>
                        <a:ea typeface="Calibri"/>
                        <a:cs typeface="Times New Roman"/>
                      </a:endParaRPr>
                    </a:p>
                  </a:txBody>
                  <a:tcPr marL="72567" marR="72567">
                    <a:solidFill>
                      <a:srgbClr val="800000"/>
                    </a:solidFill>
                  </a:tcPr>
                </a:tc>
                <a:extLst>
                  <a:ext uri="{0D108BD9-81ED-4DB2-BD59-A6C34878D82A}">
                    <a16:rowId xmlns="" xmlns:a16="http://schemas.microsoft.com/office/drawing/2014/main" val="10000"/>
                  </a:ext>
                </a:extLst>
              </a:tr>
              <a:tr h="4659729">
                <a:tc>
                  <a:txBody>
                    <a:bodyPr/>
                    <a:lstStyle/>
                    <a:p>
                      <a:pPr algn="just">
                        <a:spcAft>
                          <a:spcPts val="0"/>
                        </a:spcAft>
                      </a:pPr>
                      <a:r>
                        <a:rPr lang="pt-BR" sz="2000" b="1" u="sng" dirty="0">
                          <a:solidFill>
                            <a:srgbClr val="C00000"/>
                          </a:solidFill>
                        </a:rPr>
                        <a:t>Art. 611-B. </a:t>
                      </a:r>
                      <a:r>
                        <a:rPr lang="pt-BR" sz="2000" b="0" u="none" dirty="0">
                          <a:solidFill>
                            <a:schemeClr val="tx1"/>
                          </a:solidFill>
                        </a:rPr>
                        <a:t>Constituem </a:t>
                      </a:r>
                      <a:r>
                        <a:rPr lang="pt-BR" sz="2000" b="1" u="none" dirty="0">
                          <a:solidFill>
                            <a:srgbClr val="C00000"/>
                          </a:solidFill>
                        </a:rPr>
                        <a:t>objeto ilícito </a:t>
                      </a:r>
                      <a:r>
                        <a:rPr lang="pt-BR" sz="2000" b="0" u="none" dirty="0">
                          <a:solidFill>
                            <a:schemeClr val="tx1"/>
                          </a:solidFill>
                        </a:rPr>
                        <a:t>de convenção coletiva ou de acordo coletivo de trabalho, exclusivamente, a supressão ou a redução dos seguintes direitos: </a:t>
                      </a:r>
                    </a:p>
                    <a:p>
                      <a:pPr algn="just">
                        <a:spcAft>
                          <a:spcPts val="0"/>
                        </a:spcAft>
                      </a:pPr>
                      <a:r>
                        <a:rPr lang="pt-BR" sz="1300" dirty="0"/>
                        <a:t>I – normas de identificação profissional, inclusive as anotações na Carteira de Trabalho e Previdência Social; </a:t>
                      </a:r>
                    </a:p>
                    <a:p>
                      <a:pPr algn="just">
                        <a:spcAft>
                          <a:spcPts val="0"/>
                        </a:spcAft>
                      </a:pPr>
                      <a:r>
                        <a:rPr lang="pt-BR" sz="1300" dirty="0"/>
                        <a:t>II – seguro-desemprego, em caso de desemprego involuntário; </a:t>
                      </a:r>
                    </a:p>
                    <a:p>
                      <a:pPr algn="just">
                        <a:spcAft>
                          <a:spcPts val="0"/>
                        </a:spcAft>
                      </a:pPr>
                      <a:r>
                        <a:rPr lang="pt-BR" sz="1300" dirty="0"/>
                        <a:t>III – valor dos depósitos mensais e da indenização rescisória do Fundo de Garantia do Tempo de Serviço (FGTS); </a:t>
                      </a:r>
                    </a:p>
                    <a:p>
                      <a:pPr algn="just">
                        <a:spcAft>
                          <a:spcPts val="0"/>
                        </a:spcAft>
                      </a:pPr>
                      <a:r>
                        <a:rPr lang="pt-BR" sz="1300" dirty="0"/>
                        <a:t>IV – salário mínimo; </a:t>
                      </a:r>
                    </a:p>
                    <a:p>
                      <a:pPr algn="just">
                        <a:spcAft>
                          <a:spcPts val="0"/>
                        </a:spcAft>
                      </a:pPr>
                      <a:r>
                        <a:rPr lang="pt-BR" sz="1300" dirty="0"/>
                        <a:t>V – valor nominal do décimo terceiro salário;</a:t>
                      </a:r>
                    </a:p>
                    <a:p>
                      <a:pPr algn="just">
                        <a:spcAft>
                          <a:spcPts val="0"/>
                        </a:spcAft>
                      </a:pPr>
                      <a:r>
                        <a:rPr lang="pt-BR" sz="1300" dirty="0"/>
                        <a:t>VI – remuneração do trabalho noturno superior à do diurno; </a:t>
                      </a:r>
                    </a:p>
                    <a:p>
                      <a:pPr algn="just">
                        <a:spcAft>
                          <a:spcPts val="0"/>
                        </a:spcAft>
                      </a:pPr>
                      <a:r>
                        <a:rPr lang="pt-BR" sz="1300" dirty="0"/>
                        <a:t>VII – proteção do salário na forma da lei, constituindo crime sua retenção dolosa; </a:t>
                      </a:r>
                    </a:p>
                    <a:p>
                      <a:pPr algn="just">
                        <a:spcAft>
                          <a:spcPts val="0"/>
                        </a:spcAft>
                      </a:pPr>
                      <a:r>
                        <a:rPr lang="pt-BR" sz="1300" dirty="0"/>
                        <a:t>VIII – salário-família; </a:t>
                      </a:r>
                    </a:p>
                    <a:p>
                      <a:pPr algn="just">
                        <a:spcAft>
                          <a:spcPts val="0"/>
                        </a:spcAft>
                      </a:pPr>
                      <a:r>
                        <a:rPr lang="pt-BR" sz="1300" dirty="0"/>
                        <a:t>IX – repouso semanal remunerado; </a:t>
                      </a:r>
                    </a:p>
                    <a:p>
                      <a:pPr algn="just">
                        <a:spcAft>
                          <a:spcPts val="0"/>
                        </a:spcAft>
                      </a:pPr>
                      <a:r>
                        <a:rPr lang="pt-BR" sz="1300" dirty="0"/>
                        <a:t>X – remuneração do serviço extraordinário superior, no mínimo, em 50% (</a:t>
                      </a:r>
                      <a:r>
                        <a:rPr lang="pt-BR" sz="1300" dirty="0" err="1"/>
                        <a:t>cinquenta</a:t>
                      </a:r>
                      <a:r>
                        <a:rPr lang="pt-BR" sz="1300" dirty="0"/>
                        <a:t> por cento) à do normal; </a:t>
                      </a:r>
                    </a:p>
                    <a:p>
                      <a:pPr algn="just">
                        <a:spcAft>
                          <a:spcPts val="0"/>
                        </a:spcAft>
                      </a:pPr>
                      <a:r>
                        <a:rPr lang="pt-BR" sz="1300" dirty="0"/>
                        <a:t>XI – número de dias de férias devidas ao empregado;</a:t>
                      </a:r>
                    </a:p>
                    <a:p>
                      <a:pPr algn="just">
                        <a:spcAft>
                          <a:spcPts val="0"/>
                        </a:spcAft>
                      </a:pPr>
                      <a:r>
                        <a:rPr lang="pt-BR" sz="1300" dirty="0"/>
                        <a:t>XII – gozo de férias anuais remuneradas com, pelo menos, um terço a mais do que o salário normal; </a:t>
                      </a:r>
                    </a:p>
                    <a:p>
                      <a:pPr algn="just">
                        <a:spcAft>
                          <a:spcPts val="0"/>
                        </a:spcAft>
                      </a:pPr>
                      <a:r>
                        <a:rPr lang="pt-BR" sz="1300" dirty="0"/>
                        <a:t>XIII – licença-maternidade com a duração mínima de cento e vinte dias; </a:t>
                      </a:r>
                    </a:p>
                    <a:p>
                      <a:pPr algn="just">
                        <a:spcAft>
                          <a:spcPts val="0"/>
                        </a:spcAft>
                      </a:pPr>
                      <a:r>
                        <a:rPr lang="pt-BR" sz="1300" dirty="0"/>
                        <a:t>XIV – licença-paternidade nos termos fixados em lei;</a:t>
                      </a:r>
                    </a:p>
                    <a:p>
                      <a:pPr algn="just">
                        <a:spcAft>
                          <a:spcPts val="0"/>
                        </a:spcAft>
                      </a:pPr>
                      <a:r>
                        <a:rPr lang="pt-BR" sz="1300" dirty="0"/>
                        <a:t>XV – proteção do mercado de trabalho da mulher, mediante incentivos específicos, nos termos da lei; </a:t>
                      </a:r>
                    </a:p>
                    <a:p>
                      <a:pPr algn="just">
                        <a:spcAft>
                          <a:spcPts val="0"/>
                        </a:spcAft>
                      </a:pPr>
                      <a:r>
                        <a:rPr lang="pt-BR" sz="1300" dirty="0"/>
                        <a:t>XVI – aviso prévio proporcional ao tempo de serviço, sendo no mínimo de trinta dias, nos termos da lei; </a:t>
                      </a:r>
                    </a:p>
                    <a:p>
                      <a:pPr algn="just">
                        <a:spcAft>
                          <a:spcPts val="0"/>
                        </a:spcAft>
                      </a:pPr>
                      <a:r>
                        <a:rPr lang="pt-BR" sz="1300" dirty="0"/>
                        <a:t>XVII – normas de saúde, higiene e segurança do trabalho previstas em lei ou em normas regulamentadoras do Ministério do Trabalho; </a:t>
                      </a:r>
                    </a:p>
                    <a:p>
                      <a:pPr algn="just">
                        <a:spcAft>
                          <a:spcPts val="0"/>
                        </a:spcAft>
                      </a:pPr>
                      <a:r>
                        <a:rPr lang="pt-BR" sz="1300" dirty="0"/>
                        <a:t>XVIII – adicional de remuneração para as atividades penosas, insalubres ou perigosas; </a:t>
                      </a:r>
                    </a:p>
                  </a:txBody>
                  <a:tcPr marL="72567" marR="72567">
                    <a:solidFill>
                      <a:schemeClr val="bg1">
                        <a:lumMod val="9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3949342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3771879754"/>
              </p:ext>
            </p:extLst>
          </p:nvPr>
        </p:nvGraphicFramePr>
        <p:xfrm>
          <a:off x="698500" y="171247"/>
          <a:ext cx="8222762" cy="5395119"/>
        </p:xfrm>
        <a:graphic>
          <a:graphicData uri="http://schemas.openxmlformats.org/drawingml/2006/table">
            <a:tbl>
              <a:tblPr firstRow="1" bandRow="1">
                <a:tableStyleId>{073A0DAA-6AF3-43AB-8588-CEC1D06C72B9}</a:tableStyleId>
              </a:tblPr>
              <a:tblGrid>
                <a:gridCol w="8222762">
                  <a:extLst>
                    <a:ext uri="{9D8B030D-6E8A-4147-A177-3AD203B41FA5}">
                      <a16:colId xmlns="" xmlns:a16="http://schemas.microsoft.com/office/drawing/2014/main" val="20000"/>
                    </a:ext>
                  </a:extLst>
                </a:gridCol>
              </a:tblGrid>
              <a:tr h="609759">
                <a:tc>
                  <a:txBody>
                    <a:bodyPr/>
                    <a:lstStyle/>
                    <a:p>
                      <a:pPr algn="ctr">
                        <a:lnSpc>
                          <a:spcPct val="115000"/>
                        </a:lnSpc>
                        <a:spcAft>
                          <a:spcPts val="0"/>
                        </a:spcAft>
                      </a:pPr>
                      <a:r>
                        <a:rPr lang="pt-BR" sz="2800" dirty="0"/>
                        <a:t>NÃO PODE SER NEGOCIADO</a:t>
                      </a:r>
                      <a:endParaRPr lang="pt-BR" sz="2800" i="0" dirty="0">
                        <a:latin typeface="Calibri"/>
                        <a:ea typeface="Calibri"/>
                        <a:cs typeface="Times New Roman"/>
                      </a:endParaRPr>
                    </a:p>
                  </a:txBody>
                  <a:tcPr marL="72567" marR="72567">
                    <a:solidFill>
                      <a:srgbClr val="800000"/>
                    </a:solidFill>
                  </a:tcPr>
                </a:tc>
                <a:extLst>
                  <a:ext uri="{0D108BD9-81ED-4DB2-BD59-A6C34878D82A}">
                    <a16:rowId xmlns="" xmlns:a16="http://schemas.microsoft.com/office/drawing/2014/main" val="10000"/>
                  </a:ext>
                </a:extLst>
              </a:tr>
              <a:tr h="469269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400" dirty="0"/>
                        <a:t>XIX – aposentadoria; </a:t>
                      </a:r>
                    </a:p>
                    <a:p>
                      <a:pPr algn="just">
                        <a:spcAft>
                          <a:spcPts val="0"/>
                        </a:spcAft>
                      </a:pPr>
                      <a:r>
                        <a:rPr lang="pt-BR" sz="1400" dirty="0"/>
                        <a:t>XX – seguro contra acidentes de trabalho, a cargo do empregador; </a:t>
                      </a:r>
                    </a:p>
                    <a:p>
                      <a:pPr algn="just">
                        <a:spcAft>
                          <a:spcPts val="0"/>
                        </a:spcAft>
                      </a:pPr>
                      <a:r>
                        <a:rPr lang="pt-BR" sz="1400" dirty="0"/>
                        <a:t>XXI – ação, quanto aos créditos resultantes das relações de trabalho, com prazo prescricional de cinco anos para os trabalhadores urbanos e rurais, até o limite de dois anos após a extinção do contrato de trabalho; </a:t>
                      </a:r>
                    </a:p>
                    <a:p>
                      <a:pPr algn="just">
                        <a:spcAft>
                          <a:spcPts val="0"/>
                        </a:spcAft>
                      </a:pPr>
                      <a:r>
                        <a:rPr lang="pt-BR" sz="1400" dirty="0"/>
                        <a:t>XXII – proibição de qualquer discriminação no tocante a salário e critérios de admissão do trabalhador com deficiência;</a:t>
                      </a:r>
                    </a:p>
                    <a:p>
                      <a:pPr algn="just">
                        <a:spcAft>
                          <a:spcPts val="0"/>
                        </a:spcAft>
                      </a:pPr>
                      <a:r>
                        <a:rPr lang="pt-BR" sz="1400" dirty="0"/>
                        <a:t>XXIII – proibição de trabalho noturno, perigoso ou insalubre a menores de dezoito anos e de qualquer trabalho a menores de dezesseis anos, salvo na condição de aprendiz, a partir de quatorze anos; </a:t>
                      </a:r>
                    </a:p>
                    <a:p>
                      <a:pPr marL="0" marR="0" indent="0" algn="just" defTabSz="914400" rtl="0" eaLnBrk="1" fontAlgn="auto" latinLnBrk="0" hangingPunct="1">
                        <a:lnSpc>
                          <a:spcPct val="100000"/>
                        </a:lnSpc>
                        <a:spcBef>
                          <a:spcPts val="0"/>
                        </a:spcBef>
                        <a:spcAft>
                          <a:spcPts val="0"/>
                        </a:spcAft>
                        <a:buClrTx/>
                        <a:buSzTx/>
                        <a:buFontTx/>
                        <a:buNone/>
                        <a:tabLst/>
                        <a:defRPr/>
                      </a:pPr>
                      <a:r>
                        <a:rPr lang="pt-BR" sz="1400" dirty="0"/>
                        <a:t>XXIV – medidas de proteção legal de crianças e adolescentes;  </a:t>
                      </a:r>
                    </a:p>
                    <a:p>
                      <a:pPr algn="just">
                        <a:spcAft>
                          <a:spcPts val="0"/>
                        </a:spcAft>
                      </a:pPr>
                      <a:r>
                        <a:rPr lang="pt-BR" sz="1400" dirty="0"/>
                        <a:t>XXV – igualdade de direitos entre o trabalhador com vínculo empregatício permanente e o trabalhador avulso; </a:t>
                      </a:r>
                    </a:p>
                    <a:p>
                      <a:pPr algn="just">
                        <a:spcAft>
                          <a:spcPts val="0"/>
                        </a:spcAft>
                      </a:pPr>
                      <a:r>
                        <a:rPr lang="pt-BR" sz="1400" b="1" dirty="0">
                          <a:solidFill>
                            <a:srgbClr val="C00000"/>
                          </a:solidFill>
                        </a:rPr>
                        <a:t>XXVI – liberdade de associação profissional ou sindical do </a:t>
                      </a:r>
                      <a:r>
                        <a:rPr lang="pt-BR" sz="1400" b="1" u="none" dirty="0">
                          <a:solidFill>
                            <a:srgbClr val="C00000"/>
                          </a:solidFill>
                        </a:rPr>
                        <a:t>trabalhador, inclusive o direito de não sofrer, sem sua expressa e prévia anuência, qualquer cobrança ou desconto salarial estabelecidos em convenção coletiva ou acordo coletivo de trabalho; </a:t>
                      </a:r>
                    </a:p>
                    <a:p>
                      <a:pPr algn="just">
                        <a:spcAft>
                          <a:spcPts val="0"/>
                        </a:spcAft>
                      </a:pPr>
                      <a:r>
                        <a:rPr lang="pt-BR" sz="1400" dirty="0"/>
                        <a:t>XXVII – direito de greve, competindo aos trabalhadores decidir sobre a oportunidade de </a:t>
                      </a:r>
                      <a:r>
                        <a:rPr lang="pt-BR" sz="1400" dirty="0" err="1"/>
                        <a:t>exercê</a:t>
                      </a:r>
                      <a:r>
                        <a:rPr lang="pt-BR" sz="1400" dirty="0"/>
                        <a:t>- </a:t>
                      </a:r>
                      <a:r>
                        <a:rPr lang="pt-BR" sz="1400" dirty="0" err="1"/>
                        <a:t>lo</a:t>
                      </a:r>
                      <a:r>
                        <a:rPr lang="pt-BR" sz="1400" dirty="0"/>
                        <a:t> e sobre os interesses que devam por meio dele defender;</a:t>
                      </a:r>
                    </a:p>
                    <a:p>
                      <a:pPr algn="just">
                        <a:spcAft>
                          <a:spcPts val="0"/>
                        </a:spcAft>
                      </a:pPr>
                      <a:r>
                        <a:rPr lang="pt-BR" sz="1400" dirty="0"/>
                        <a:t>XXVIII – definição legal sobre os serviços ou atividades essenciais e disposições legais sobre o atendimento das necessidades inadiáveis da comunidade em caso de greve; </a:t>
                      </a:r>
                    </a:p>
                    <a:p>
                      <a:pPr algn="just">
                        <a:spcAft>
                          <a:spcPts val="0"/>
                        </a:spcAft>
                      </a:pPr>
                      <a:r>
                        <a:rPr lang="pt-BR" sz="1400" dirty="0"/>
                        <a:t>XXIX – tributos e outros créditos de terceiros; </a:t>
                      </a:r>
                    </a:p>
                    <a:p>
                      <a:pPr algn="just">
                        <a:spcAft>
                          <a:spcPts val="0"/>
                        </a:spcAft>
                      </a:pPr>
                      <a:r>
                        <a:rPr lang="pt-BR" sz="1400" dirty="0"/>
                        <a:t>XXX – as disposições previstas nos </a:t>
                      </a:r>
                      <a:r>
                        <a:rPr lang="pt-BR" sz="1400" dirty="0" err="1"/>
                        <a:t>arts</a:t>
                      </a:r>
                      <a:r>
                        <a:rPr lang="pt-BR" sz="1400" dirty="0"/>
                        <a:t>. 373-A, 390, 392, 392-A, 394, 394-A, 395, 396 e 400 desta Consolidação (Proteção a Maternidade</a:t>
                      </a:r>
                      <a:r>
                        <a:rPr lang="pt-BR" sz="1400" baseline="0" dirty="0"/>
                        <a:t>)</a:t>
                      </a:r>
                      <a:r>
                        <a:rPr lang="pt-BR" sz="1400" dirty="0"/>
                        <a:t>. </a:t>
                      </a:r>
                    </a:p>
                    <a:p>
                      <a:pPr algn="just">
                        <a:spcAft>
                          <a:spcPts val="0"/>
                        </a:spcAft>
                      </a:pPr>
                      <a:r>
                        <a:rPr lang="pt-BR" sz="1400" dirty="0"/>
                        <a:t>Parágrafo único. Regras sobre duração do trabalho e intervalos não são consideradas como normas de saúde, higiene e segurança do trabalho para os fins do disposto neste artigo.</a:t>
                      </a:r>
                      <a:endParaRPr lang="pt-BR" sz="1400" b="1" dirty="0">
                        <a:solidFill>
                          <a:srgbClr val="C00000"/>
                        </a:solidFill>
                      </a:endParaRPr>
                    </a:p>
                  </a:txBody>
                  <a:tcPr marL="72567" marR="72567">
                    <a:solidFill>
                      <a:schemeClr val="bg1">
                        <a:lumMod val="9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7131660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569992" y="346365"/>
            <a:ext cx="8473960" cy="2746878"/>
          </a:xfrm>
          <a:prstGeom prst="rect">
            <a:avLst/>
          </a:prstGeom>
        </p:spPr>
      </p:pic>
      <p:pic>
        <p:nvPicPr>
          <p:cNvPr id="3" name="Gráfico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0598" y="550761"/>
            <a:ext cx="1152586" cy="595155"/>
          </a:xfrm>
          <a:prstGeom prst="rect">
            <a:avLst/>
          </a:prstGeom>
        </p:spPr>
      </p:pic>
      <p:pic>
        <p:nvPicPr>
          <p:cNvPr id="5" name="Picture 2" descr="http://www.jornadanacional.com.br/images/img-logo-jornada2-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8496" y="335758"/>
            <a:ext cx="675456" cy="70922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5" cstate="print"/>
          <a:stretch>
            <a:fillRect/>
          </a:stretch>
        </p:blipFill>
        <p:spPr>
          <a:xfrm>
            <a:off x="560719" y="3197415"/>
            <a:ext cx="8483233" cy="2346647"/>
          </a:xfrm>
          <a:prstGeom prst="rect">
            <a:avLst/>
          </a:prstGeom>
        </p:spPr>
      </p:pic>
      <p:pic>
        <p:nvPicPr>
          <p:cNvPr id="7" name="Gráfico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0598" y="3197415"/>
            <a:ext cx="1152586" cy="595155"/>
          </a:xfrm>
          <a:prstGeom prst="rect">
            <a:avLst/>
          </a:prstGeom>
        </p:spPr>
      </p:pic>
      <p:pic>
        <p:nvPicPr>
          <p:cNvPr id="8" name="Picture 2" descr="http://www.jornadanacional.com.br/images/img-logo-jornada2-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8496" y="3197415"/>
            <a:ext cx="675456" cy="70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9831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stretch>
            <a:fillRect/>
          </a:stretch>
        </p:blipFill>
        <p:spPr>
          <a:xfrm>
            <a:off x="868101" y="842741"/>
            <a:ext cx="7778187" cy="3968463"/>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358" y="842741"/>
            <a:ext cx="763929" cy="80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623526" y="2018722"/>
            <a:ext cx="2596689" cy="1815882"/>
          </a:xfrm>
          <a:prstGeom prst="rect">
            <a:avLst/>
          </a:prstGeom>
        </p:spPr>
      </p:pic>
      <p:sp>
        <p:nvSpPr>
          <p:cNvPr id="3" name="CaixaDeTexto 2"/>
          <p:cNvSpPr txBox="1"/>
          <p:nvPr/>
        </p:nvSpPr>
        <p:spPr>
          <a:xfrm>
            <a:off x="3220215" y="2018722"/>
            <a:ext cx="5664047" cy="1815882"/>
          </a:xfrm>
          <a:prstGeom prst="rect">
            <a:avLst/>
          </a:prstGeom>
          <a:solidFill>
            <a:schemeClr val="accent4">
              <a:lumMod val="20000"/>
              <a:lumOff val="80000"/>
            </a:schemeClr>
          </a:solidFill>
        </p:spPr>
        <p:txBody>
          <a:bodyPr wrap="square" rtlCol="0">
            <a:spAutoFit/>
          </a:bodyPr>
          <a:lstStyle/>
          <a:p>
            <a:pPr algn="just"/>
            <a:r>
              <a:rPr lang="pt-BR" sz="2600" dirty="0" smtClean="0"/>
              <a:t>“</a:t>
            </a:r>
            <a:r>
              <a:rPr lang="pt-BR" sz="2600" b="1" dirty="0" smtClean="0">
                <a:solidFill>
                  <a:srgbClr val="C00000"/>
                </a:solidFill>
              </a:rPr>
              <a:t>A REFORMA TRABALHISTA SEGUIU ESTRITAMENTE A JURISPRUDÊNCIA DO </a:t>
            </a:r>
            <a:r>
              <a:rPr lang="pt-BR" sz="2600" b="1" dirty="0" smtClean="0">
                <a:solidFill>
                  <a:srgbClr val="FF0000"/>
                </a:solidFill>
              </a:rPr>
              <a:t>STF</a:t>
            </a:r>
            <a:r>
              <a:rPr lang="pt-BR" sz="2600" dirty="0" smtClean="0"/>
              <a:t>, </a:t>
            </a:r>
            <a:r>
              <a:rPr lang="pt-BR" sz="2600" dirty="0"/>
              <a:t>ao prestigiar a negociação entre trabalhador e empregador”. </a:t>
            </a:r>
          </a:p>
          <a:p>
            <a:pPr algn="just"/>
            <a:endParaRPr lang="pt-BR" sz="800" dirty="0"/>
          </a:p>
        </p:txBody>
      </p:sp>
      <p:sp>
        <p:nvSpPr>
          <p:cNvPr id="4" name="Espaço Reservado para Conteúdo 2"/>
          <p:cNvSpPr txBox="1">
            <a:spLocks/>
          </p:cNvSpPr>
          <p:nvPr/>
        </p:nvSpPr>
        <p:spPr>
          <a:xfrm>
            <a:off x="803652" y="432538"/>
            <a:ext cx="8041710" cy="11226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200" dirty="0" smtClean="0">
                <a:latin typeface="Arial Rounded MT Bold" panose="020F0704030504030204" pitchFamily="34" charset="0"/>
              </a:rPr>
              <a:t>“MAIORIA DOS MEMBROS DA JUSTIÇA DO TRABALHO VAI CUMPRIR A NOVA LEI” </a:t>
            </a:r>
            <a:r>
              <a:rPr lang="pt-BR" sz="3200" dirty="0" smtClean="0"/>
              <a:t>(</a:t>
            </a:r>
            <a:r>
              <a:rPr lang="pt-BR" sz="3200" dirty="0"/>
              <a:t>Seminário CNI) </a:t>
            </a:r>
          </a:p>
        </p:txBody>
      </p:sp>
      <p:sp>
        <p:nvSpPr>
          <p:cNvPr id="5" name="CaixaDeTexto 4"/>
          <p:cNvSpPr txBox="1"/>
          <p:nvPr/>
        </p:nvSpPr>
        <p:spPr>
          <a:xfrm>
            <a:off x="623526" y="3937334"/>
            <a:ext cx="8221836" cy="1569660"/>
          </a:xfrm>
          <a:prstGeom prst="rect">
            <a:avLst/>
          </a:prstGeom>
          <a:noFill/>
        </p:spPr>
        <p:txBody>
          <a:bodyPr wrap="square" rtlCol="0">
            <a:spAutoFit/>
          </a:bodyPr>
          <a:lstStyle/>
          <a:p>
            <a:pPr algn="just"/>
            <a:r>
              <a:rPr lang="pt-BR" sz="2400" dirty="0"/>
              <a:t>Segundo Ives Gandra, provavelmente a AGU apresentará uma </a:t>
            </a:r>
            <a:r>
              <a:rPr lang="pt-BR" sz="2400" b="1" dirty="0" smtClean="0"/>
              <a:t>AÇÃO DIRETA DE CONSTITUCIONALIDADE AO SUPREMO</a:t>
            </a:r>
            <a:r>
              <a:rPr lang="pt-BR" sz="2400" dirty="0" smtClean="0"/>
              <a:t>, </a:t>
            </a:r>
            <a:r>
              <a:rPr lang="pt-BR" sz="2400" dirty="0"/>
              <a:t>a quem caberá apreciar também qualquer contestação quanto à constitucionalidade da lei.</a:t>
            </a:r>
          </a:p>
        </p:txBody>
      </p:sp>
    </p:spTree>
    <p:extLst>
      <p:ext uri="{BB962C8B-B14F-4D97-AF65-F5344CB8AC3E}">
        <p14:creationId xmlns:p14="http://schemas.microsoft.com/office/powerpoint/2010/main" val="299531287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stretch>
            <a:fillRect/>
          </a:stretch>
        </p:blipFill>
        <p:spPr>
          <a:xfrm>
            <a:off x="925974" y="1895302"/>
            <a:ext cx="7928659" cy="3156551"/>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9129" y="1891985"/>
            <a:ext cx="775504" cy="814279"/>
          </a:xfrm>
          <a:prstGeom prst="rect">
            <a:avLst/>
          </a:prstGeom>
          <a:noFill/>
          <a:extLst>
            <a:ext uri="{909E8E84-426E-40DD-AFC4-6F175D3DCCD1}">
              <a14:hiddenFill xmlns:a14="http://schemas.microsoft.com/office/drawing/2010/main">
                <a:solidFill>
                  <a:srgbClr val="FFFFFF"/>
                </a:solidFill>
              </a14:hiddenFill>
            </a:ext>
          </a:extLst>
        </p:spPr>
      </p:pic>
      <p:pic>
        <p:nvPicPr>
          <p:cNvPr id="5" name="Gráfico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8200" y="2071868"/>
            <a:ext cx="1202823" cy="621096"/>
          </a:xfrm>
          <a:prstGeom prst="rect">
            <a:avLst/>
          </a:prstGeom>
        </p:spPr>
      </p:pic>
    </p:spTree>
    <p:extLst>
      <p:ext uri="{BB962C8B-B14F-4D97-AF65-F5344CB8AC3E}">
        <p14:creationId xmlns:p14="http://schemas.microsoft.com/office/powerpoint/2010/main" val="34544721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stretch>
            <a:fillRect/>
          </a:stretch>
        </p:blipFill>
        <p:spPr>
          <a:xfrm>
            <a:off x="730790" y="128171"/>
            <a:ext cx="7974957" cy="2825267"/>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5935" y="128171"/>
            <a:ext cx="759812" cy="797803"/>
          </a:xfrm>
          <a:prstGeom prst="rect">
            <a:avLst/>
          </a:prstGeom>
          <a:noFill/>
          <a:extLst>
            <a:ext uri="{909E8E84-426E-40DD-AFC4-6F175D3DCCD1}">
              <a14:hiddenFill xmlns:a14="http://schemas.microsoft.com/office/drawing/2010/main">
                <a:solidFill>
                  <a:srgbClr val="FFFFFF"/>
                </a:solidFill>
              </a14:hiddenFill>
            </a:ext>
          </a:extLst>
        </p:spPr>
      </p:pic>
      <p:pic>
        <p:nvPicPr>
          <p:cNvPr id="5" name="Gráfico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006" y="255493"/>
            <a:ext cx="1212787" cy="626241"/>
          </a:xfrm>
          <a:prstGeom prst="rect">
            <a:avLst/>
          </a:prstGeom>
        </p:spPr>
      </p:pic>
      <p:pic>
        <p:nvPicPr>
          <p:cNvPr id="6" name="Imagem 5"/>
          <p:cNvPicPr>
            <a:picLocks noChangeAspect="1"/>
          </p:cNvPicPr>
          <p:nvPr/>
        </p:nvPicPr>
        <p:blipFill>
          <a:blip r:embed="rId5" cstate="print"/>
          <a:stretch>
            <a:fillRect/>
          </a:stretch>
        </p:blipFill>
        <p:spPr>
          <a:xfrm>
            <a:off x="730790" y="3080760"/>
            <a:ext cx="7974957" cy="2526466"/>
          </a:xfrm>
          <a:prstGeom prst="rect">
            <a:avLst/>
          </a:prstGeom>
        </p:spPr>
      </p:pic>
      <p:pic>
        <p:nvPicPr>
          <p:cNvPr id="7" name="Gráfico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006" y="3080760"/>
            <a:ext cx="1212787" cy="626241"/>
          </a:xfrm>
          <a:prstGeom prst="rect">
            <a:avLst/>
          </a:prstGeom>
        </p:spPr>
      </p:pic>
      <p:pic>
        <p:nvPicPr>
          <p:cNvPr id="8"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5935" y="3080760"/>
            <a:ext cx="759812" cy="79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262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stretch>
            <a:fillRect/>
          </a:stretch>
        </p:blipFill>
        <p:spPr>
          <a:xfrm>
            <a:off x="670504" y="276698"/>
            <a:ext cx="8201647" cy="2515129"/>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605" y="276698"/>
            <a:ext cx="706546" cy="74187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4" cstate="print"/>
          <a:stretch>
            <a:fillRect/>
          </a:stretch>
        </p:blipFill>
        <p:spPr>
          <a:xfrm>
            <a:off x="670504" y="2905175"/>
            <a:ext cx="8201647" cy="2493570"/>
          </a:xfrm>
          <a:prstGeom prst="rect">
            <a:avLst/>
          </a:prstGeom>
        </p:spPr>
      </p:pic>
      <p:pic>
        <p:nvPicPr>
          <p:cNvPr id="7" name="Picture 2" descr="http://www.jornadanacional.com.br/images/img-logo-jornada2-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5605" y="2905175"/>
            <a:ext cx="706546" cy="741873"/>
          </a:xfrm>
          <a:prstGeom prst="rect">
            <a:avLst/>
          </a:prstGeom>
          <a:noFill/>
          <a:extLst>
            <a:ext uri="{909E8E84-426E-40DD-AFC4-6F175D3DCCD1}">
              <a14:hiddenFill xmlns:a14="http://schemas.microsoft.com/office/drawing/2010/main">
                <a:solidFill>
                  <a:srgbClr val="FFFFFF"/>
                </a:solidFill>
              </a14:hiddenFill>
            </a:ext>
          </a:extLst>
        </p:spPr>
      </p:pic>
      <p:pic>
        <p:nvPicPr>
          <p:cNvPr id="8" name="Gráfico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3559" y="361492"/>
            <a:ext cx="1108295" cy="572285"/>
          </a:xfrm>
          <a:prstGeom prst="rect">
            <a:avLst/>
          </a:prstGeom>
        </p:spPr>
      </p:pic>
      <p:pic>
        <p:nvPicPr>
          <p:cNvPr id="9" name="Gráfico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3559" y="2906228"/>
            <a:ext cx="1108295" cy="572285"/>
          </a:xfrm>
          <a:prstGeom prst="rect">
            <a:avLst/>
          </a:prstGeom>
        </p:spPr>
      </p:pic>
    </p:spTree>
    <p:extLst>
      <p:ext uri="{BB962C8B-B14F-4D97-AF65-F5344CB8AC3E}">
        <p14:creationId xmlns:p14="http://schemas.microsoft.com/office/powerpoint/2010/main" val="42234150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stretch>
            <a:fillRect/>
          </a:stretch>
        </p:blipFill>
        <p:spPr>
          <a:xfrm>
            <a:off x="691222" y="1269429"/>
            <a:ext cx="8279158" cy="2913750"/>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0246" y="1269429"/>
            <a:ext cx="720134" cy="756141"/>
          </a:xfrm>
          <a:prstGeom prst="rect">
            <a:avLst/>
          </a:prstGeom>
          <a:noFill/>
          <a:extLst>
            <a:ext uri="{909E8E84-426E-40DD-AFC4-6F175D3DCCD1}">
              <a14:hiddenFill xmlns:a14="http://schemas.microsoft.com/office/drawing/2010/main">
                <a:solidFill>
                  <a:srgbClr val="FFFFFF"/>
                </a:solidFill>
              </a14:hiddenFill>
            </a:ext>
          </a:extLst>
        </p:spPr>
      </p:pic>
      <p:pic>
        <p:nvPicPr>
          <p:cNvPr id="5" name="Gráfico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6707" y="1381281"/>
            <a:ext cx="1031123" cy="532436"/>
          </a:xfrm>
          <a:prstGeom prst="rect">
            <a:avLst/>
          </a:prstGeom>
        </p:spPr>
      </p:pic>
    </p:spTree>
    <p:extLst>
      <p:ext uri="{BB962C8B-B14F-4D97-AF65-F5344CB8AC3E}">
        <p14:creationId xmlns:p14="http://schemas.microsoft.com/office/powerpoint/2010/main" val="7264314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32500" y="479021"/>
            <a:ext cx="7087035" cy="1200329"/>
          </a:xfrm>
          <a:prstGeom prst="rect">
            <a:avLst/>
          </a:prstGeom>
          <a:noFill/>
        </p:spPr>
        <p:txBody>
          <a:bodyPr wrap="square" rtlCol="0">
            <a:spAutoFit/>
          </a:bodyPr>
          <a:lstStyle/>
          <a:p>
            <a:pPr algn="ctr"/>
            <a:r>
              <a:rPr lang="pt-BR" sz="3600" b="1" dirty="0" smtClean="0">
                <a:solidFill>
                  <a:srgbClr val="C00000"/>
                </a:solidFill>
                <a:latin typeface="+mj-lt"/>
              </a:rPr>
              <a:t>PREVALÊNCIA DO ACORDO COLETIVO</a:t>
            </a:r>
          </a:p>
          <a:p>
            <a:pPr algn="ctr"/>
            <a:r>
              <a:rPr lang="pt-BR" sz="3600" b="1" dirty="0" smtClean="0">
                <a:solidFill>
                  <a:srgbClr val="C00000"/>
                </a:solidFill>
                <a:latin typeface="+mj-lt"/>
              </a:rPr>
              <a:t>SOBRE A CONVENÇÃO COLETIVA</a:t>
            </a:r>
            <a:endParaRPr lang="pt-BR" sz="3600" b="1" dirty="0">
              <a:solidFill>
                <a:srgbClr val="C00000"/>
              </a:solidFill>
              <a:latin typeface="+mj-lt"/>
            </a:endParaRPr>
          </a:p>
        </p:txBody>
      </p:sp>
      <p:sp>
        <p:nvSpPr>
          <p:cNvPr id="8" name="Retângulo 7"/>
          <p:cNvSpPr/>
          <p:nvPr/>
        </p:nvSpPr>
        <p:spPr>
          <a:xfrm>
            <a:off x="784218" y="2469166"/>
            <a:ext cx="4825184" cy="2246769"/>
          </a:xfrm>
          <a:prstGeom prst="rect">
            <a:avLst/>
          </a:prstGeom>
        </p:spPr>
        <p:txBody>
          <a:bodyPr wrap="square">
            <a:spAutoFit/>
          </a:bodyPr>
          <a:lstStyle/>
          <a:p>
            <a:pPr algn="just"/>
            <a:r>
              <a:rPr lang="pt-BR" sz="2800" dirty="0"/>
              <a:t>Preponderância das condições estabelecidas em acordo coletivo de trabalho sobre as estipuladas em convenção coletiva de trabalho.</a:t>
            </a:r>
          </a:p>
        </p:txBody>
      </p:sp>
      <p:graphicFrame>
        <p:nvGraphicFramePr>
          <p:cNvPr id="6" name="Diagrama 5"/>
          <p:cNvGraphicFramePr/>
          <p:nvPr>
            <p:extLst>
              <p:ext uri="{D42A27DB-BD31-4B8C-83A1-F6EECF244321}">
                <p14:modId xmlns:p14="http://schemas.microsoft.com/office/powerpoint/2010/main" val="286115608"/>
              </p:ext>
            </p:extLst>
          </p:nvPr>
        </p:nvGraphicFramePr>
        <p:xfrm>
          <a:off x="5717220" y="2067880"/>
          <a:ext cx="3201814" cy="285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ta em curva para a direita 6"/>
          <p:cNvSpPr/>
          <p:nvPr/>
        </p:nvSpPr>
        <p:spPr>
          <a:xfrm rot="1554296">
            <a:off x="5830569" y="3158010"/>
            <a:ext cx="467276" cy="869079"/>
          </a:xfrm>
          <a:prstGeom prst="curved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 name="Seta em curva para cima 1"/>
          <p:cNvSpPr/>
          <p:nvPr/>
        </p:nvSpPr>
        <p:spPr>
          <a:xfrm rot="14400915">
            <a:off x="8157977" y="3406364"/>
            <a:ext cx="953472" cy="424469"/>
          </a:xfrm>
          <a:prstGeom prst="curvedUp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9" name="Imagem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3038" y="573584"/>
            <a:ext cx="988539" cy="796647"/>
          </a:xfrm>
          <a:prstGeom prst="rect">
            <a:avLst/>
          </a:prstGeom>
          <a:noFill/>
          <a:ln>
            <a:noFill/>
          </a:ln>
        </p:spPr>
      </p:pic>
    </p:spTree>
    <p:extLst>
      <p:ext uri="{BB962C8B-B14F-4D97-AF65-F5344CB8AC3E}">
        <p14:creationId xmlns:p14="http://schemas.microsoft.com/office/powerpoint/2010/main" val="9204520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3544039"/>
              </p:ext>
            </p:extLst>
          </p:nvPr>
        </p:nvGraphicFramePr>
        <p:xfrm>
          <a:off x="821802" y="1228519"/>
          <a:ext cx="7900166" cy="3660003"/>
        </p:xfrm>
        <a:graphic>
          <a:graphicData uri="http://schemas.openxmlformats.org/drawingml/2006/table">
            <a:tbl>
              <a:tblPr firstRow="1" bandRow="1">
                <a:tableStyleId>{073A0DAA-6AF3-43AB-8588-CEC1D06C72B9}</a:tableStyleId>
              </a:tblPr>
              <a:tblGrid>
                <a:gridCol w="3950083">
                  <a:extLst>
                    <a:ext uri="{9D8B030D-6E8A-4147-A177-3AD203B41FA5}">
                      <a16:colId xmlns="" xmlns:a16="http://schemas.microsoft.com/office/drawing/2014/main" val="20000"/>
                    </a:ext>
                  </a:extLst>
                </a:gridCol>
                <a:gridCol w="3950083">
                  <a:extLst>
                    <a:ext uri="{9D8B030D-6E8A-4147-A177-3AD203B41FA5}">
                      <a16:colId xmlns="" xmlns:a16="http://schemas.microsoft.com/office/drawing/2014/main" val="20001"/>
                    </a:ext>
                  </a:extLst>
                </a:gridCol>
              </a:tblGrid>
              <a:tr h="485225">
                <a:tc gridSpan="2">
                  <a:txBody>
                    <a:bodyPr/>
                    <a:lstStyle/>
                    <a:p>
                      <a:pPr algn="ctr">
                        <a:lnSpc>
                          <a:spcPct val="115000"/>
                        </a:lnSpc>
                        <a:spcAft>
                          <a:spcPts val="0"/>
                        </a:spcAft>
                      </a:pPr>
                      <a:r>
                        <a:rPr lang="pt-BR" sz="2000" dirty="0"/>
                        <a:t>Prevalência do acordo coletivo sobre a convenção coletiva</a:t>
                      </a:r>
                      <a:endParaRPr lang="pt-BR" sz="2000" i="0" dirty="0">
                        <a:solidFill>
                          <a:schemeClr val="bg1"/>
                        </a:solidFill>
                        <a:latin typeface="+mn-lt"/>
                        <a:ea typeface="Calibri"/>
                        <a:cs typeface="Times New Roman"/>
                      </a:endParaRPr>
                    </a:p>
                  </a:txBody>
                  <a:tcPr marL="54426" marR="54426" marT="0" marB="0">
                    <a:solidFill>
                      <a:schemeClr val="tx1"/>
                    </a:solidFill>
                  </a:tcPr>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485225">
                <a:tc>
                  <a:txBody>
                    <a:bodyPr/>
                    <a:lstStyle/>
                    <a:p>
                      <a:pPr algn="ctr">
                        <a:lnSpc>
                          <a:spcPct val="115000"/>
                        </a:lnSpc>
                        <a:spcAft>
                          <a:spcPts val="0"/>
                        </a:spcAft>
                      </a:pPr>
                      <a:r>
                        <a:rPr lang="pt-BR" sz="2000" dirty="0"/>
                        <a:t>CLT</a:t>
                      </a:r>
                      <a:endParaRPr lang="pt-BR" sz="2000" dirty="0">
                        <a:latin typeface="+mn-lt"/>
                        <a:ea typeface="Calibri"/>
                        <a:cs typeface="Times New Roman"/>
                      </a:endParaRPr>
                    </a:p>
                  </a:txBody>
                  <a:tcPr marL="54426" marR="54426" marT="0" marB="0"/>
                </a:tc>
                <a:tc>
                  <a:txBody>
                    <a:bodyPr/>
                    <a:lstStyle/>
                    <a:p>
                      <a:pPr algn="ctr">
                        <a:lnSpc>
                          <a:spcPct val="115000"/>
                        </a:lnSpc>
                        <a:spcAft>
                          <a:spcPts val="0"/>
                        </a:spcAft>
                      </a:pPr>
                      <a:r>
                        <a:rPr lang="pt-BR" sz="2000" dirty="0"/>
                        <a:t>LEI 13.467/2017</a:t>
                      </a:r>
                      <a:endParaRPr lang="pt-BR" sz="2000" dirty="0">
                        <a:solidFill>
                          <a:schemeClr val="tx1"/>
                        </a:solidFill>
                        <a:latin typeface="+mn-lt"/>
                        <a:ea typeface="Calibri"/>
                        <a:cs typeface="Times New Roman"/>
                      </a:endParaRPr>
                    </a:p>
                  </a:txBody>
                  <a:tcPr marL="54426" marR="54426" marT="0" marB="0"/>
                </a:tc>
                <a:extLst>
                  <a:ext uri="{0D108BD9-81ED-4DB2-BD59-A6C34878D82A}">
                    <a16:rowId xmlns="" xmlns:a16="http://schemas.microsoft.com/office/drawing/2014/main" val="10001"/>
                  </a:ext>
                </a:extLst>
              </a:tr>
              <a:tr h="2689553">
                <a:tc>
                  <a:txBody>
                    <a:bodyPr/>
                    <a:lstStyle/>
                    <a:p>
                      <a:pPr algn="just"/>
                      <a:r>
                        <a:rPr kumimoji="0" lang="pt-BR" sz="2000" b="1" u="sng" kern="1200" dirty="0">
                          <a:solidFill>
                            <a:srgbClr val="C00000"/>
                          </a:solidFill>
                        </a:rPr>
                        <a:t>Art. 620. </a:t>
                      </a:r>
                      <a:r>
                        <a:rPr kumimoji="0" lang="pt-BR" sz="2000" b="0" u="none" kern="1200" dirty="0">
                          <a:solidFill>
                            <a:schemeClr val="tx1"/>
                          </a:solidFill>
                        </a:rPr>
                        <a:t>As condições estabelecidas em Convenção quando mais favoráveis, prevalecerão </a:t>
                      </a:r>
                      <a:r>
                        <a:rPr kumimoji="0" lang="pt-BR" sz="2000" b="0" u="none" kern="1200" dirty="0" err="1">
                          <a:solidFill>
                            <a:schemeClr val="tx1"/>
                          </a:solidFill>
                        </a:rPr>
                        <a:t>sôbre</a:t>
                      </a:r>
                      <a:r>
                        <a:rPr kumimoji="0" lang="pt-BR" sz="2000" b="0" u="none" kern="1200" dirty="0">
                          <a:solidFill>
                            <a:schemeClr val="tx1"/>
                          </a:solidFill>
                        </a:rPr>
                        <a:t> as estipuladas em </a:t>
                      </a:r>
                      <a:r>
                        <a:rPr kumimoji="0" lang="pt-BR" sz="2000" b="0" u="none" kern="1200" dirty="0" err="1">
                          <a:solidFill>
                            <a:schemeClr val="tx1"/>
                          </a:solidFill>
                        </a:rPr>
                        <a:t>Acôrdo</a:t>
                      </a:r>
                      <a:r>
                        <a:rPr kumimoji="0" lang="pt-BR" sz="2000" b="0" u="none" kern="1200" dirty="0">
                          <a:solidFill>
                            <a:schemeClr val="tx1"/>
                          </a:solidFill>
                        </a:rPr>
                        <a:t>. </a:t>
                      </a:r>
                      <a:endParaRPr kumimoji="0" lang="pt-BR" sz="2000" b="0" i="0" u="none" kern="1200" dirty="0">
                        <a:solidFill>
                          <a:schemeClr val="tx1"/>
                        </a:solidFill>
                        <a:latin typeface="+mn-lt"/>
                        <a:ea typeface="+mn-ea"/>
                        <a:cs typeface="+mn-cs"/>
                      </a:endParaRPr>
                    </a:p>
                  </a:txBody>
                  <a:tcPr marL="54426" marR="54426" marT="0" marB="0">
                    <a:solidFill>
                      <a:schemeClr val="bg1">
                        <a:lumMod val="95000"/>
                      </a:schemeClr>
                    </a:solidFill>
                  </a:tcPr>
                </a:tc>
                <a:tc>
                  <a:txBody>
                    <a:bodyPr/>
                    <a:lstStyle/>
                    <a:p>
                      <a:pPr algn="just"/>
                      <a:r>
                        <a:rPr lang="pt-BR" sz="2000" b="1" u="sng" dirty="0">
                          <a:solidFill>
                            <a:srgbClr val="C00000"/>
                          </a:solidFill>
                        </a:rPr>
                        <a:t>Art. 620. </a:t>
                      </a:r>
                      <a:r>
                        <a:rPr lang="pt-BR" sz="2000" b="0" u="none" dirty="0">
                          <a:solidFill>
                            <a:schemeClr val="tx1"/>
                          </a:solidFill>
                        </a:rPr>
                        <a:t>As condições estabelecidas em acordo coletivo de trabalho </a:t>
                      </a:r>
                      <a:r>
                        <a:rPr lang="pt-BR" sz="2000" b="1" u="sng" dirty="0">
                          <a:solidFill>
                            <a:srgbClr val="C00000"/>
                          </a:solidFill>
                        </a:rPr>
                        <a:t>sempre</a:t>
                      </a:r>
                      <a:r>
                        <a:rPr lang="pt-BR" sz="2000" b="0" u="none" dirty="0">
                          <a:solidFill>
                            <a:schemeClr val="tx1"/>
                          </a:solidFill>
                        </a:rPr>
                        <a:t> prevalecerão sobre as estipuladas em convenção coletiva de trabalho.</a:t>
                      </a:r>
                      <a:endParaRPr kumimoji="0" lang="pt-BR" sz="2000" b="0" i="0" u="none" kern="1200" dirty="0">
                        <a:solidFill>
                          <a:schemeClr val="tx1"/>
                        </a:solidFill>
                        <a:latin typeface="+mn-lt"/>
                        <a:ea typeface="+mn-ea"/>
                        <a:cs typeface="+mn-cs"/>
                      </a:endParaRPr>
                    </a:p>
                  </a:txBody>
                  <a:tcPr marL="54426" marR="54426" marT="0" marB="0">
                    <a:solidFill>
                      <a:schemeClr val="bg1">
                        <a:lumMod val="9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9892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759806" y="1387075"/>
            <a:ext cx="5903088" cy="1938992"/>
          </a:xfrm>
          <a:prstGeom prst="rect">
            <a:avLst/>
          </a:prstGeom>
        </p:spPr>
        <p:txBody>
          <a:bodyPr wrap="square">
            <a:spAutoFit/>
          </a:bodyPr>
          <a:lstStyle/>
          <a:p>
            <a:pPr algn="just"/>
            <a:r>
              <a:rPr lang="pt-BR" sz="4000" dirty="0"/>
              <a:t>Pode dispor contrário em convenção?</a:t>
            </a:r>
          </a:p>
          <a:p>
            <a:pPr algn="just"/>
            <a:r>
              <a:rPr lang="pt-BR" sz="4000" dirty="0"/>
              <a:t>A quem interessa?</a:t>
            </a:r>
          </a:p>
        </p:txBody>
      </p:sp>
      <p:pic>
        <p:nvPicPr>
          <p:cNvPr id="8" name="Imagem 7"/>
          <p:cNvPicPr/>
          <p:nvPr/>
        </p:nvPicPr>
        <p:blipFill>
          <a:blip r:embed="rId2" cstate="print">
            <a:extLst>
              <a:ext uri="{28A0092B-C50C-407E-A947-70E740481C1C}">
                <a14:useLocalDpi xmlns:a14="http://schemas.microsoft.com/office/drawing/2010/main" val="0"/>
              </a:ext>
            </a:extLst>
          </a:blip>
          <a:stretch>
            <a:fillRect/>
          </a:stretch>
        </p:blipFill>
        <p:spPr>
          <a:xfrm>
            <a:off x="7303624" y="319559"/>
            <a:ext cx="1331089" cy="763003"/>
          </a:xfrm>
          <a:prstGeom prst="rect">
            <a:avLst/>
          </a:prstGeom>
        </p:spPr>
      </p:pic>
      <p:pic>
        <p:nvPicPr>
          <p:cNvPr id="2" name="Imagem 1"/>
          <p:cNvPicPr>
            <a:picLocks noChangeAspect="1"/>
          </p:cNvPicPr>
          <p:nvPr/>
        </p:nvPicPr>
        <p:blipFill>
          <a:blip r:embed="rId3" cstate="print"/>
          <a:stretch>
            <a:fillRect/>
          </a:stretch>
        </p:blipFill>
        <p:spPr>
          <a:xfrm>
            <a:off x="817643" y="1387075"/>
            <a:ext cx="1942163" cy="2930281"/>
          </a:xfrm>
          <a:prstGeom prst="rect">
            <a:avLst/>
          </a:prstGeom>
        </p:spPr>
      </p:pic>
    </p:spTree>
    <p:extLst>
      <p:ext uri="{BB962C8B-B14F-4D97-AF65-F5344CB8AC3E}">
        <p14:creationId xmlns:p14="http://schemas.microsoft.com/office/powerpoint/2010/main" val="22175320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97002" y="362603"/>
            <a:ext cx="7211322" cy="1323439"/>
          </a:xfrm>
          <a:prstGeom prst="rect">
            <a:avLst/>
          </a:prstGeom>
          <a:noFill/>
        </p:spPr>
        <p:txBody>
          <a:bodyPr wrap="square" rtlCol="0">
            <a:spAutoFit/>
          </a:bodyPr>
          <a:lstStyle/>
          <a:p>
            <a:pPr algn="ctr"/>
            <a:r>
              <a:rPr lang="pt-BR" sz="4000" b="1" dirty="0" smtClean="0">
                <a:solidFill>
                  <a:srgbClr val="C00000"/>
                </a:solidFill>
                <a:latin typeface="+mj-lt"/>
              </a:rPr>
              <a:t>ULTRATIVIDADE DAS NORMAS COLETIVAS DE TRABALHO</a:t>
            </a:r>
            <a:endParaRPr lang="pt-BR" sz="4000" b="1" dirty="0">
              <a:solidFill>
                <a:srgbClr val="C00000"/>
              </a:solidFill>
              <a:latin typeface="+mj-lt"/>
            </a:endParaRPr>
          </a:p>
        </p:txBody>
      </p:sp>
      <p:sp>
        <p:nvSpPr>
          <p:cNvPr id="6" name="Retângulo 5"/>
          <p:cNvSpPr/>
          <p:nvPr/>
        </p:nvSpPr>
        <p:spPr>
          <a:xfrm>
            <a:off x="697002" y="1797589"/>
            <a:ext cx="5715373" cy="2893100"/>
          </a:xfrm>
          <a:prstGeom prst="rect">
            <a:avLst/>
          </a:prstGeom>
        </p:spPr>
        <p:txBody>
          <a:bodyPr wrap="square">
            <a:spAutoFit/>
          </a:bodyPr>
          <a:lstStyle/>
          <a:p>
            <a:pPr algn="just"/>
            <a:r>
              <a:rPr lang="pt-BR" sz="2900" dirty="0"/>
              <a:t>Veda expressamente a</a:t>
            </a:r>
            <a:r>
              <a:rPr lang="pt-BR" sz="2900" dirty="0">
                <a:effectLst>
                  <a:outerShdw blurRad="38100" dist="38100" dir="2700000" algn="tl">
                    <a:srgbClr val="000000">
                      <a:alpha val="43137"/>
                    </a:srgbClr>
                  </a:outerShdw>
                </a:effectLst>
              </a:rPr>
              <a:t> </a:t>
            </a:r>
            <a:r>
              <a:rPr lang="pt-BR" sz="2900" dirty="0" err="1"/>
              <a:t>ultratividade</a:t>
            </a:r>
            <a:r>
              <a:rPr lang="pt-BR" sz="2900" dirty="0">
                <a:effectLst>
                  <a:outerShdw blurRad="38100" dist="38100" dir="2700000" algn="tl">
                    <a:srgbClr val="000000">
                      <a:alpha val="43137"/>
                    </a:srgbClr>
                  </a:outerShdw>
                </a:effectLst>
              </a:rPr>
              <a:t> </a:t>
            </a:r>
            <a:r>
              <a:rPr lang="pt-BR" sz="2900" dirty="0"/>
              <a:t>das normas coletivas</a:t>
            </a:r>
          </a:p>
          <a:p>
            <a:pPr algn="just"/>
            <a:endParaRPr lang="pt-BR" sz="800" dirty="0"/>
          </a:p>
          <a:p>
            <a:pPr algn="just"/>
            <a:r>
              <a:rPr lang="pt-BR" sz="2900" dirty="0"/>
              <a:t>Esgotada sua vigência, as condições estabelecidas, não mais poderão ser aplicadas, até que novo instrumento coletivo seja celebrado.</a:t>
            </a:r>
          </a:p>
        </p:txBody>
      </p:sp>
      <p:pic>
        <p:nvPicPr>
          <p:cNvPr id="7170" name="Picture 2" descr="Resultado de imagem para ultrativida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0742" y="2007319"/>
            <a:ext cx="2327833" cy="16834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4054" y="546845"/>
            <a:ext cx="988539" cy="796647"/>
          </a:xfrm>
          <a:prstGeom prst="rect">
            <a:avLst/>
          </a:prstGeom>
          <a:noFill/>
          <a:ln>
            <a:noFill/>
          </a:ln>
        </p:spPr>
      </p:pic>
    </p:spTree>
    <p:extLst>
      <p:ext uri="{BB962C8B-B14F-4D97-AF65-F5344CB8AC3E}">
        <p14:creationId xmlns:p14="http://schemas.microsoft.com/office/powerpoint/2010/main" val="18144403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3165027394"/>
              </p:ext>
            </p:extLst>
          </p:nvPr>
        </p:nvGraphicFramePr>
        <p:xfrm>
          <a:off x="698499" y="328246"/>
          <a:ext cx="8234486" cy="5183554"/>
        </p:xfrm>
        <a:graphic>
          <a:graphicData uri="http://schemas.openxmlformats.org/drawingml/2006/table">
            <a:tbl>
              <a:tblPr firstRow="1" bandRow="1">
                <a:tableStyleId>{073A0DAA-6AF3-43AB-8588-CEC1D06C72B9}</a:tableStyleId>
              </a:tblPr>
              <a:tblGrid>
                <a:gridCol w="4117243">
                  <a:extLst>
                    <a:ext uri="{9D8B030D-6E8A-4147-A177-3AD203B41FA5}">
                      <a16:colId xmlns="" xmlns:a16="http://schemas.microsoft.com/office/drawing/2014/main" val="20000"/>
                    </a:ext>
                  </a:extLst>
                </a:gridCol>
                <a:gridCol w="4117243">
                  <a:extLst>
                    <a:ext uri="{9D8B030D-6E8A-4147-A177-3AD203B41FA5}">
                      <a16:colId xmlns="" xmlns:a16="http://schemas.microsoft.com/office/drawing/2014/main" val="20001"/>
                    </a:ext>
                  </a:extLst>
                </a:gridCol>
              </a:tblGrid>
              <a:tr h="573656">
                <a:tc gridSpan="2">
                  <a:txBody>
                    <a:bodyPr/>
                    <a:lstStyle/>
                    <a:p>
                      <a:pPr algn="ctr">
                        <a:lnSpc>
                          <a:spcPct val="115000"/>
                        </a:lnSpc>
                        <a:spcAft>
                          <a:spcPts val="0"/>
                        </a:spcAft>
                      </a:pPr>
                      <a:r>
                        <a:rPr lang="pt-BR" sz="2000" dirty="0" err="1"/>
                        <a:t>Ultratividade</a:t>
                      </a:r>
                      <a:r>
                        <a:rPr lang="pt-BR" sz="2000" dirty="0"/>
                        <a:t> das Normas Coletivas</a:t>
                      </a:r>
                      <a:endParaRPr lang="pt-BR" sz="2000" i="0" dirty="0">
                        <a:latin typeface="Calibri"/>
                        <a:ea typeface="Calibri"/>
                        <a:cs typeface="Times New Roman"/>
                      </a:endParaRPr>
                    </a:p>
                  </a:txBody>
                  <a:tcPr marL="54426" marR="54426" marT="0" marB="0">
                    <a:solidFill>
                      <a:schemeClr val="tx1"/>
                    </a:solidFill>
                  </a:tcPr>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400471">
                <a:tc>
                  <a:txBody>
                    <a:bodyPr/>
                    <a:lstStyle/>
                    <a:p>
                      <a:pPr algn="ctr">
                        <a:lnSpc>
                          <a:spcPct val="115000"/>
                        </a:lnSpc>
                        <a:spcAft>
                          <a:spcPts val="0"/>
                        </a:spcAft>
                      </a:pPr>
                      <a:r>
                        <a:rPr lang="pt-BR" sz="2000" dirty="0"/>
                        <a:t>CLT</a:t>
                      </a:r>
                      <a:endParaRPr lang="pt-BR" sz="2000" dirty="0">
                        <a:latin typeface="+mn-lt"/>
                        <a:ea typeface="Calibri"/>
                        <a:cs typeface="Times New Roman"/>
                      </a:endParaRPr>
                    </a:p>
                  </a:txBody>
                  <a:tcPr marL="54426" marR="54426" marT="0" marB="0"/>
                </a:tc>
                <a:tc>
                  <a:txBody>
                    <a:bodyPr/>
                    <a:lstStyle/>
                    <a:p>
                      <a:pPr algn="ctr">
                        <a:lnSpc>
                          <a:spcPct val="115000"/>
                        </a:lnSpc>
                        <a:spcAft>
                          <a:spcPts val="0"/>
                        </a:spcAft>
                      </a:pPr>
                      <a:r>
                        <a:rPr lang="pt-BR" sz="2000" dirty="0"/>
                        <a:t>LEI 13.467/2017</a:t>
                      </a:r>
                      <a:endParaRPr lang="pt-BR" sz="2000" dirty="0">
                        <a:solidFill>
                          <a:schemeClr val="tx1"/>
                        </a:solidFill>
                        <a:latin typeface="+mn-lt"/>
                        <a:ea typeface="Calibri"/>
                        <a:cs typeface="Times New Roman"/>
                      </a:endParaRPr>
                    </a:p>
                  </a:txBody>
                  <a:tcPr marL="54426" marR="54426" marT="0" marB="0"/>
                </a:tc>
                <a:extLst>
                  <a:ext uri="{0D108BD9-81ED-4DB2-BD59-A6C34878D82A}">
                    <a16:rowId xmlns="" xmlns:a16="http://schemas.microsoft.com/office/drawing/2014/main" val="10001"/>
                  </a:ext>
                </a:extLst>
              </a:tr>
              <a:tr h="420942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b="1" i="0" u="sng" kern="1200" dirty="0">
                          <a:solidFill>
                            <a:srgbClr val="C00000"/>
                          </a:solidFill>
                          <a:latin typeface="+mn-lt"/>
                          <a:ea typeface="+mn-ea"/>
                          <a:cs typeface="+mn-cs"/>
                        </a:rPr>
                        <a:t>Art. 614 </a:t>
                      </a:r>
                      <a:r>
                        <a:rPr lang="pt-BR" sz="1800" b="0" i="0" kern="1200" dirty="0">
                          <a:solidFill>
                            <a:schemeClr val="dk1"/>
                          </a:solidFill>
                          <a:latin typeface="+mn-lt"/>
                          <a:ea typeface="+mn-ea"/>
                          <a:cs typeface="+mn-cs"/>
                        </a:rPr>
                        <a:t>- Os Sindicatos convenentes ou as </a:t>
                      </a:r>
                      <a:r>
                        <a:rPr lang="pt-BR" sz="1800" b="0" i="0" kern="1200" dirty="0" err="1">
                          <a:solidFill>
                            <a:schemeClr val="dk1"/>
                          </a:solidFill>
                          <a:latin typeface="+mn-lt"/>
                          <a:ea typeface="+mn-ea"/>
                          <a:cs typeface="+mn-cs"/>
                        </a:rPr>
                        <a:t>emprêsas</a:t>
                      </a:r>
                      <a:r>
                        <a:rPr lang="pt-BR" sz="1800" b="0" i="0" kern="1200" dirty="0">
                          <a:solidFill>
                            <a:schemeClr val="dk1"/>
                          </a:solidFill>
                          <a:latin typeface="+mn-lt"/>
                          <a:ea typeface="+mn-ea"/>
                          <a:cs typeface="+mn-cs"/>
                        </a:rPr>
                        <a:t> acordantes promoverão, conjunta ou separadamente, dentro de 8 (oito) dias da assinatura da Convenção ou </a:t>
                      </a:r>
                      <a:r>
                        <a:rPr lang="pt-BR" sz="1800" b="0" i="0" kern="1200" dirty="0" err="1">
                          <a:solidFill>
                            <a:schemeClr val="dk1"/>
                          </a:solidFill>
                          <a:latin typeface="+mn-lt"/>
                          <a:ea typeface="+mn-ea"/>
                          <a:cs typeface="+mn-cs"/>
                        </a:rPr>
                        <a:t>Acôrdo</a:t>
                      </a:r>
                      <a:r>
                        <a:rPr lang="pt-BR" sz="1800" b="0" i="0" kern="1200" dirty="0">
                          <a:solidFill>
                            <a:schemeClr val="dk1"/>
                          </a:solidFill>
                          <a:latin typeface="+mn-lt"/>
                          <a:ea typeface="+mn-ea"/>
                          <a:cs typeface="+mn-cs"/>
                        </a:rPr>
                        <a:t>, o depósito de uma via do mesmo, para fins de registro e arquivo, no Departamento Nacional do Trabalho, em se tratando de instrumento de caráter nacional ou interestadual, ou nos órgãos regionais do Ministério do Trabalho e Previdência Social, nos demais casos.  </a:t>
                      </a:r>
                    </a:p>
                    <a:p>
                      <a:pPr marL="0" marR="0" indent="0" algn="just" defTabSz="914400" rtl="0" eaLnBrk="1" fontAlgn="auto" latinLnBrk="0" hangingPunct="1">
                        <a:lnSpc>
                          <a:spcPct val="100000"/>
                        </a:lnSpc>
                        <a:spcBef>
                          <a:spcPts val="0"/>
                        </a:spcBef>
                        <a:spcAft>
                          <a:spcPts val="0"/>
                        </a:spcAft>
                        <a:buClrTx/>
                        <a:buSzTx/>
                        <a:buFontTx/>
                        <a:buNone/>
                        <a:tabLst/>
                        <a:defRPr/>
                      </a:pPr>
                      <a:r>
                        <a:rPr lang="pt-BR" sz="1800" b="0" i="0" kern="1200" dirty="0">
                          <a:solidFill>
                            <a:schemeClr val="dk1"/>
                          </a:solidFill>
                          <a:latin typeface="+mn-lt"/>
                          <a:ea typeface="+mn-ea"/>
                          <a:cs typeface="+mn-cs"/>
                        </a:rPr>
                        <a:t>[...]</a:t>
                      </a:r>
                      <a:endParaRPr lang="pt-BR" sz="1800" dirty="0"/>
                    </a:p>
                    <a:p>
                      <a:pPr algn="just"/>
                      <a:r>
                        <a:rPr lang="pt-BR" sz="1800" b="0" i="0" kern="1200" dirty="0">
                          <a:solidFill>
                            <a:schemeClr val="dk1"/>
                          </a:solidFill>
                          <a:latin typeface="+mn-lt"/>
                          <a:ea typeface="+mn-ea"/>
                          <a:cs typeface="+mn-cs"/>
                        </a:rPr>
                        <a:t>§ 3º Não será permitido estipular duração de Convenção ou </a:t>
                      </a:r>
                      <a:r>
                        <a:rPr lang="pt-BR" sz="1800" b="0" i="0" kern="1200" dirty="0" err="1">
                          <a:solidFill>
                            <a:schemeClr val="dk1"/>
                          </a:solidFill>
                          <a:latin typeface="+mn-lt"/>
                          <a:ea typeface="+mn-ea"/>
                          <a:cs typeface="+mn-cs"/>
                        </a:rPr>
                        <a:t>Acôrdo</a:t>
                      </a:r>
                      <a:r>
                        <a:rPr lang="pt-BR" sz="1800" b="0" i="0" kern="1200" dirty="0">
                          <a:solidFill>
                            <a:schemeClr val="dk1"/>
                          </a:solidFill>
                          <a:latin typeface="+mn-lt"/>
                          <a:ea typeface="+mn-ea"/>
                          <a:cs typeface="+mn-cs"/>
                        </a:rPr>
                        <a:t> superior a 2 (dois) anos.   </a:t>
                      </a:r>
                      <a:endParaRPr kumimoji="0" lang="pt-BR" sz="1800" b="1" i="0" u="none" kern="1200" dirty="0">
                        <a:solidFill>
                          <a:srgbClr val="C00000"/>
                        </a:solidFill>
                        <a:latin typeface="Calibri" pitchFamily="34" charset="0"/>
                        <a:ea typeface="+mn-ea"/>
                        <a:cs typeface="+mn-cs"/>
                      </a:endParaRPr>
                    </a:p>
                  </a:txBody>
                  <a:tcPr marL="54426" marR="54426" marT="0" marB="0">
                    <a:solidFill>
                      <a:schemeClr val="bg1">
                        <a:lumMod val="95000"/>
                      </a:schemeClr>
                    </a:solidFill>
                  </a:tcPr>
                </a:tc>
                <a:tc>
                  <a:txBody>
                    <a:bodyPr/>
                    <a:lstStyle/>
                    <a:p>
                      <a:pPr algn="just">
                        <a:spcAft>
                          <a:spcPts val="0"/>
                        </a:spcAft>
                      </a:pPr>
                      <a:r>
                        <a:rPr lang="pt-BR" sz="1800" b="1" u="sng" dirty="0">
                          <a:solidFill>
                            <a:srgbClr val="C00000"/>
                          </a:solidFill>
                        </a:rPr>
                        <a:t>Art. 614</a:t>
                      </a:r>
                      <a:r>
                        <a:rPr lang="pt-BR" sz="1800" dirty="0"/>
                        <a:t> [...]</a:t>
                      </a:r>
                    </a:p>
                    <a:p>
                      <a:pPr algn="just">
                        <a:spcAft>
                          <a:spcPts val="0"/>
                        </a:spcAft>
                      </a:pPr>
                      <a:endParaRPr lang="pt-BR" sz="1800" dirty="0"/>
                    </a:p>
                    <a:p>
                      <a:pPr algn="just">
                        <a:spcAft>
                          <a:spcPts val="0"/>
                        </a:spcAft>
                      </a:pPr>
                      <a:r>
                        <a:rPr lang="pt-BR" sz="1800" dirty="0"/>
                        <a:t>§ 3º Não será permitido estipular duração de convenção coletiva ou acordo coletivo de trabalho superior a dois anos, </a:t>
                      </a:r>
                      <a:r>
                        <a:rPr lang="pt-BR" sz="1800" b="1" dirty="0">
                          <a:solidFill>
                            <a:srgbClr val="C00000"/>
                          </a:solidFill>
                        </a:rPr>
                        <a:t>sendo vedada a </a:t>
                      </a:r>
                      <a:r>
                        <a:rPr lang="pt-BR" sz="1800" b="1" dirty="0" err="1">
                          <a:solidFill>
                            <a:srgbClr val="C00000"/>
                          </a:solidFill>
                        </a:rPr>
                        <a:t>ultratividade</a:t>
                      </a:r>
                      <a:r>
                        <a:rPr lang="pt-BR" sz="1800" dirty="0">
                          <a:solidFill>
                            <a:srgbClr val="C00000"/>
                          </a:solidFill>
                        </a:rPr>
                        <a:t>.</a:t>
                      </a:r>
                      <a:endParaRPr lang="pt-BR" sz="1800" b="1" dirty="0">
                        <a:solidFill>
                          <a:srgbClr val="C00000"/>
                        </a:solidFill>
                        <a:latin typeface="+mn-lt"/>
                        <a:ea typeface="Calibri"/>
                        <a:cs typeface="Times New Roman"/>
                      </a:endParaRPr>
                    </a:p>
                  </a:txBody>
                  <a:tcPr marL="54426" marR="54426" marT="0" marB="0">
                    <a:solidFill>
                      <a:schemeClr val="bg1">
                        <a:lumMod val="9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7909241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759806" y="1537546"/>
            <a:ext cx="6129551" cy="1754326"/>
          </a:xfrm>
          <a:prstGeom prst="rect">
            <a:avLst/>
          </a:prstGeom>
        </p:spPr>
        <p:txBody>
          <a:bodyPr wrap="square">
            <a:spAutoFit/>
          </a:bodyPr>
          <a:lstStyle/>
          <a:p>
            <a:pPr algn="just"/>
            <a:r>
              <a:rPr lang="pt-BR" sz="3600" dirty="0"/>
              <a:t>Podemos incluir a </a:t>
            </a:r>
            <a:r>
              <a:rPr lang="pt-BR" sz="3600" dirty="0" err="1"/>
              <a:t>ultratividade</a:t>
            </a:r>
            <a:r>
              <a:rPr lang="pt-BR" sz="3600" dirty="0"/>
              <a:t> das normas em instrumento coletivo? </a:t>
            </a:r>
          </a:p>
        </p:txBody>
      </p:sp>
      <p:pic>
        <p:nvPicPr>
          <p:cNvPr id="8" name="Imagem 7"/>
          <p:cNvPicPr/>
          <p:nvPr/>
        </p:nvPicPr>
        <p:blipFill>
          <a:blip r:embed="rId2" cstate="print">
            <a:extLst>
              <a:ext uri="{28A0092B-C50C-407E-A947-70E740481C1C}">
                <a14:useLocalDpi xmlns:a14="http://schemas.microsoft.com/office/drawing/2010/main" val="0"/>
              </a:ext>
            </a:extLst>
          </a:blip>
          <a:stretch>
            <a:fillRect/>
          </a:stretch>
        </p:blipFill>
        <p:spPr>
          <a:xfrm>
            <a:off x="7303624" y="319559"/>
            <a:ext cx="1331089" cy="763003"/>
          </a:xfrm>
          <a:prstGeom prst="rect">
            <a:avLst/>
          </a:prstGeom>
        </p:spPr>
      </p:pic>
      <p:pic>
        <p:nvPicPr>
          <p:cNvPr id="2" name="Imagem 1"/>
          <p:cNvPicPr>
            <a:picLocks noChangeAspect="1"/>
          </p:cNvPicPr>
          <p:nvPr/>
        </p:nvPicPr>
        <p:blipFill>
          <a:blip r:embed="rId3" cstate="print"/>
          <a:stretch>
            <a:fillRect/>
          </a:stretch>
        </p:blipFill>
        <p:spPr>
          <a:xfrm>
            <a:off x="817643" y="1387075"/>
            <a:ext cx="1942163" cy="2930281"/>
          </a:xfrm>
          <a:prstGeom prst="rect">
            <a:avLst/>
          </a:prstGeom>
        </p:spPr>
      </p:pic>
    </p:spTree>
    <p:extLst>
      <p:ext uri="{BB962C8B-B14F-4D97-AF65-F5344CB8AC3E}">
        <p14:creationId xmlns:p14="http://schemas.microsoft.com/office/powerpoint/2010/main" val="394883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tonio Cunha/CB/D.A Pres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0742" y="583982"/>
            <a:ext cx="6010447" cy="398943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3" cstate="print"/>
          <a:stretch>
            <a:fillRect/>
          </a:stretch>
        </p:blipFill>
        <p:spPr>
          <a:xfrm>
            <a:off x="568411" y="4573415"/>
            <a:ext cx="8575590" cy="1061265"/>
          </a:xfrm>
          <a:prstGeom prst="rect">
            <a:avLst/>
          </a:prstGeom>
        </p:spPr>
      </p:pic>
    </p:spTree>
    <p:extLst>
      <p:ext uri="{BB962C8B-B14F-4D97-AF65-F5344CB8AC3E}">
        <p14:creationId xmlns:p14="http://schemas.microsoft.com/office/powerpoint/2010/main" val="227302839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634015" y="1103031"/>
            <a:ext cx="8391346" cy="3596291"/>
          </a:xfrm>
          <a:prstGeom prst="rect">
            <a:avLst/>
          </a:prstGeom>
        </p:spPr>
      </p:pic>
      <p:pic>
        <p:nvPicPr>
          <p:cNvPr id="3" name="Gráfico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1620" y="1198943"/>
            <a:ext cx="1152586" cy="595155"/>
          </a:xfrm>
          <a:prstGeom prst="rect">
            <a:avLst/>
          </a:prstGeom>
        </p:spPr>
      </p:pic>
      <p:pic>
        <p:nvPicPr>
          <p:cNvPr id="4" name="Picture 2" descr="http://www.jornadanacional.com.br/images/img-logo-jornada2-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9019" y="1103031"/>
            <a:ext cx="976342" cy="102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7886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05702" y="484578"/>
            <a:ext cx="8125427" cy="1107996"/>
          </a:xfrm>
          <a:prstGeom prst="rect">
            <a:avLst/>
          </a:prstGeom>
          <a:noFill/>
        </p:spPr>
        <p:txBody>
          <a:bodyPr wrap="square" rtlCol="0">
            <a:spAutoFit/>
          </a:bodyPr>
          <a:lstStyle/>
          <a:p>
            <a:pPr algn="ctr"/>
            <a:r>
              <a:rPr lang="pt-BR" sz="6600" b="1" dirty="0" smtClean="0">
                <a:solidFill>
                  <a:srgbClr val="00B050"/>
                </a:solidFill>
                <a:latin typeface="Euphemia" panose="020B0503040102020104" pitchFamily="34" charset="0"/>
                <a:ea typeface="Verdana" panose="020B0604030504040204" pitchFamily="34" charset="0"/>
                <a:cs typeface="Verdana" panose="020B0604030504040204" pitchFamily="34" charset="0"/>
              </a:rPr>
              <a:t>CUSTEIO SINDICAL</a:t>
            </a:r>
            <a:endParaRPr lang="pt-BR" sz="6600" b="1" dirty="0">
              <a:solidFill>
                <a:srgbClr val="00B050"/>
              </a:solidFill>
              <a:latin typeface="Euphemia" panose="020B0503040102020104" pitchFamily="34" charset="0"/>
              <a:ea typeface="Verdana" panose="020B0604030504040204" pitchFamily="34" charset="0"/>
              <a:cs typeface="Verdana" panose="020B0604030504040204" pitchFamily="34" charset="0"/>
            </a:endParaRPr>
          </a:p>
        </p:txBody>
      </p:sp>
      <p:graphicFrame>
        <p:nvGraphicFramePr>
          <p:cNvPr id="2" name="Diagrama 1"/>
          <p:cNvGraphicFramePr/>
          <p:nvPr>
            <p:extLst>
              <p:ext uri="{D42A27DB-BD31-4B8C-83A1-F6EECF244321}">
                <p14:modId xmlns:p14="http://schemas.microsoft.com/office/powerpoint/2010/main" val="1706273495"/>
              </p:ext>
            </p:extLst>
          </p:nvPr>
        </p:nvGraphicFramePr>
        <p:xfrm>
          <a:off x="855827" y="1783643"/>
          <a:ext cx="7633080" cy="3661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88177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545" y="474237"/>
            <a:ext cx="7970109" cy="835136"/>
          </a:xfrm>
        </p:spPr>
        <p:txBody>
          <a:bodyPr>
            <a:noAutofit/>
          </a:bodyPr>
          <a:lstStyle/>
          <a:p>
            <a:pPr algn="ctr"/>
            <a:r>
              <a:rPr lang="pt-BR" b="1" dirty="0" smtClean="0">
                <a:solidFill>
                  <a:srgbClr val="00B050"/>
                </a:solidFill>
                <a:latin typeface="+mn-lt"/>
                <a:cs typeface="Arial" panose="020B0604020202020204" pitchFamily="34" charset="0"/>
              </a:rPr>
              <a:t>CONTRIBUIÇÃO ASSOCIATIVA</a:t>
            </a:r>
            <a:endParaRPr lang="pt-BR" b="1" dirty="0">
              <a:solidFill>
                <a:srgbClr val="00B050"/>
              </a:solidFill>
              <a:latin typeface="+mn-lt"/>
              <a:cs typeface="Arial" panose="020B0604020202020204" pitchFamily="34" charset="0"/>
            </a:endParaRPr>
          </a:p>
        </p:txBody>
      </p:sp>
      <p:sp>
        <p:nvSpPr>
          <p:cNvPr id="5" name="Espaço Reservado para Conteúdo 2"/>
          <p:cNvSpPr>
            <a:spLocks noGrp="1"/>
          </p:cNvSpPr>
          <p:nvPr>
            <p:ph sz="quarter" idx="1"/>
          </p:nvPr>
        </p:nvSpPr>
        <p:spPr>
          <a:xfrm>
            <a:off x="715148" y="1539470"/>
            <a:ext cx="8070506" cy="3882210"/>
          </a:xfrm>
        </p:spPr>
        <p:txBody>
          <a:bodyPr>
            <a:noAutofit/>
          </a:bodyPr>
          <a:lstStyle/>
          <a:p>
            <a:pPr lvl="0" algn="just" eaLnBrk="0" fontAlgn="base" hangingPunct="0">
              <a:lnSpc>
                <a:spcPct val="100000"/>
              </a:lnSpc>
              <a:spcBef>
                <a:spcPct val="0"/>
              </a:spcBef>
              <a:spcAft>
                <a:spcPct val="0"/>
              </a:spcAft>
              <a:buFont typeface="Wingdings" panose="05000000000000000000" pitchFamily="2" charset="2"/>
              <a:buChar char="§"/>
            </a:pPr>
            <a:r>
              <a:rPr lang="pt-BR" sz="3200" b="1" u="sng" dirty="0" smtClean="0">
                <a:solidFill>
                  <a:srgbClr val="000000"/>
                </a:solidFill>
                <a:cs typeface="Arial" panose="020B0604020202020204" pitchFamily="34" charset="0"/>
              </a:rPr>
              <a:t>Fundamento legal: </a:t>
            </a:r>
            <a:r>
              <a:rPr lang="pt-BR" sz="3200" dirty="0" smtClean="0">
                <a:solidFill>
                  <a:srgbClr val="C00000"/>
                </a:solidFill>
                <a:cs typeface="Arial" panose="020B0604020202020204" pitchFamily="34" charset="0"/>
              </a:rPr>
              <a:t>Art</a:t>
            </a:r>
            <a:r>
              <a:rPr lang="pt-BR" sz="3200" dirty="0">
                <a:solidFill>
                  <a:srgbClr val="C00000"/>
                </a:solidFill>
                <a:cs typeface="Arial" panose="020B0604020202020204" pitchFamily="34" charset="0"/>
              </a:rPr>
              <a:t>. 548 </a:t>
            </a:r>
            <a:r>
              <a:rPr lang="pt-BR" sz="3200" dirty="0">
                <a:solidFill>
                  <a:srgbClr val="000000"/>
                </a:solidFill>
                <a:cs typeface="Arial" panose="020B0604020202020204" pitchFamily="34" charset="0"/>
              </a:rPr>
              <a:t>- Constituem o patrimônio das associações </a:t>
            </a:r>
            <a:r>
              <a:rPr lang="pt-BR" sz="3200" dirty="0" smtClean="0">
                <a:solidFill>
                  <a:srgbClr val="000000"/>
                </a:solidFill>
                <a:cs typeface="Arial" panose="020B0604020202020204" pitchFamily="34" charset="0"/>
              </a:rPr>
              <a:t>sindicais: [...]</a:t>
            </a:r>
            <a:r>
              <a:rPr lang="pt-BR" sz="3200" dirty="0" smtClean="0">
                <a:cs typeface="Arial" panose="020B0604020202020204" pitchFamily="34" charset="0"/>
              </a:rPr>
              <a:t> </a:t>
            </a:r>
            <a:r>
              <a:rPr lang="pt-BR" sz="3200" dirty="0" smtClean="0">
                <a:solidFill>
                  <a:srgbClr val="000000"/>
                </a:solidFill>
                <a:cs typeface="Arial" panose="020B0604020202020204" pitchFamily="34" charset="0"/>
              </a:rPr>
              <a:t>b</a:t>
            </a:r>
            <a:r>
              <a:rPr lang="pt-BR" sz="3200" dirty="0">
                <a:solidFill>
                  <a:srgbClr val="000000"/>
                </a:solidFill>
                <a:cs typeface="Arial" panose="020B0604020202020204" pitchFamily="34" charset="0"/>
              </a:rPr>
              <a:t>) </a:t>
            </a:r>
            <a:r>
              <a:rPr lang="pt-BR" sz="3200" b="1" dirty="0">
                <a:solidFill>
                  <a:srgbClr val="000000"/>
                </a:solidFill>
                <a:cs typeface="Arial" panose="020B0604020202020204" pitchFamily="34" charset="0"/>
              </a:rPr>
              <a:t>as contribuições dos associados</a:t>
            </a:r>
            <a:r>
              <a:rPr lang="pt-BR" sz="3200" dirty="0">
                <a:solidFill>
                  <a:srgbClr val="000000"/>
                </a:solidFill>
                <a:cs typeface="Arial" panose="020B0604020202020204" pitchFamily="34" charset="0"/>
              </a:rPr>
              <a:t>, na forma estabelecida nos estatutos ou pelas </a:t>
            </a:r>
            <a:r>
              <a:rPr lang="pt-BR" sz="3200" dirty="0" err="1">
                <a:solidFill>
                  <a:srgbClr val="000000"/>
                </a:solidFill>
                <a:cs typeface="Arial" panose="020B0604020202020204" pitchFamily="34" charset="0"/>
              </a:rPr>
              <a:t>Assembléias</a:t>
            </a:r>
            <a:r>
              <a:rPr lang="pt-BR" sz="3200" dirty="0">
                <a:solidFill>
                  <a:srgbClr val="000000"/>
                </a:solidFill>
                <a:cs typeface="Arial" panose="020B0604020202020204" pitchFamily="34" charset="0"/>
              </a:rPr>
              <a:t> Gerais</a:t>
            </a:r>
            <a:r>
              <a:rPr lang="pt-BR" sz="3200" dirty="0" smtClean="0">
                <a:solidFill>
                  <a:srgbClr val="000000"/>
                </a:solidFill>
                <a:cs typeface="Arial" panose="020B0604020202020204" pitchFamily="34" charset="0"/>
              </a:rPr>
              <a:t>;</a:t>
            </a:r>
          </a:p>
          <a:p>
            <a:pPr lvl="0" algn="just" eaLnBrk="0" fontAlgn="base" hangingPunct="0">
              <a:lnSpc>
                <a:spcPct val="100000"/>
              </a:lnSpc>
              <a:spcBef>
                <a:spcPct val="0"/>
              </a:spcBef>
              <a:spcAft>
                <a:spcPct val="0"/>
              </a:spcAft>
              <a:buFont typeface="Wingdings" panose="05000000000000000000" pitchFamily="2" charset="2"/>
              <a:buChar char="§"/>
            </a:pPr>
            <a:endParaRPr lang="pt-BR" sz="800" dirty="0">
              <a:solidFill>
                <a:srgbClr val="000000"/>
              </a:solidFill>
              <a:cs typeface="Arial" panose="020B0604020202020204" pitchFamily="34" charset="0"/>
            </a:endParaRPr>
          </a:p>
          <a:p>
            <a:pPr algn="just" eaLnBrk="0" fontAlgn="base" hangingPunct="0">
              <a:lnSpc>
                <a:spcPct val="100000"/>
              </a:lnSpc>
              <a:spcBef>
                <a:spcPct val="0"/>
              </a:spcBef>
              <a:spcAft>
                <a:spcPct val="0"/>
              </a:spcAft>
              <a:buFont typeface="Wingdings" panose="05000000000000000000" pitchFamily="2" charset="2"/>
              <a:buChar char="§"/>
            </a:pPr>
            <a:r>
              <a:rPr lang="pt-BR" sz="3200" b="1" u="sng" dirty="0">
                <a:solidFill>
                  <a:srgbClr val="000000"/>
                </a:solidFill>
                <a:cs typeface="Arial" panose="020B0604020202020204" pitchFamily="34" charset="0"/>
              </a:rPr>
              <a:t>Instituição da contribuição</a:t>
            </a:r>
            <a:r>
              <a:rPr lang="pt-BR" sz="3200" b="1" dirty="0">
                <a:solidFill>
                  <a:srgbClr val="000000"/>
                </a:solidFill>
                <a:cs typeface="Arial" panose="020B0604020202020204" pitchFamily="34" charset="0"/>
              </a:rPr>
              <a:t>: </a:t>
            </a:r>
            <a:r>
              <a:rPr lang="pt-BR" sz="3200" dirty="0">
                <a:solidFill>
                  <a:srgbClr val="C00000"/>
                </a:solidFill>
                <a:cs typeface="Arial" panose="020B0604020202020204" pitchFamily="34" charset="0"/>
              </a:rPr>
              <a:t>Estatuto da entidade sindical</a:t>
            </a:r>
          </a:p>
          <a:p>
            <a:pPr lvl="0" algn="just" eaLnBrk="0" fontAlgn="base" hangingPunct="0">
              <a:lnSpc>
                <a:spcPct val="100000"/>
              </a:lnSpc>
              <a:spcBef>
                <a:spcPct val="0"/>
              </a:spcBef>
              <a:spcAft>
                <a:spcPct val="0"/>
              </a:spcAft>
              <a:buFont typeface="Wingdings" panose="05000000000000000000" pitchFamily="2" charset="2"/>
              <a:buChar char="§"/>
            </a:pPr>
            <a:endParaRPr lang="pt-BR" sz="3200" dirty="0">
              <a:cs typeface="Arial" panose="020B0604020202020204" pitchFamily="34" charset="0"/>
            </a:endParaRPr>
          </a:p>
          <a:p>
            <a:endParaRPr lang="pt-BR" sz="3200" dirty="0"/>
          </a:p>
        </p:txBody>
      </p:sp>
    </p:spTree>
    <p:extLst>
      <p:ext uri="{BB962C8B-B14F-4D97-AF65-F5344CB8AC3E}">
        <p14:creationId xmlns:p14="http://schemas.microsoft.com/office/powerpoint/2010/main" val="14221330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6184" y="237474"/>
            <a:ext cx="7525265" cy="1325563"/>
          </a:xfrm>
        </p:spPr>
        <p:txBody>
          <a:bodyPr>
            <a:noAutofit/>
          </a:bodyPr>
          <a:lstStyle/>
          <a:p>
            <a:pPr algn="ctr"/>
            <a:r>
              <a:rPr lang="pt-BR" b="1" dirty="0" smtClean="0">
                <a:solidFill>
                  <a:srgbClr val="00B050"/>
                </a:solidFill>
                <a:latin typeface="+mn-lt"/>
                <a:cs typeface="Arial" panose="020B0604020202020204" pitchFamily="34" charset="0"/>
              </a:rPr>
              <a:t>CONTRIBUIÇÃO ASSISTENCIAL</a:t>
            </a:r>
            <a:endParaRPr lang="pt-BR" b="1" dirty="0">
              <a:solidFill>
                <a:srgbClr val="00B050"/>
              </a:solidFill>
              <a:latin typeface="+mn-lt"/>
              <a:cs typeface="Arial" panose="020B0604020202020204" pitchFamily="34" charset="0"/>
            </a:endParaRPr>
          </a:p>
        </p:txBody>
      </p:sp>
      <p:sp>
        <p:nvSpPr>
          <p:cNvPr id="5" name="Espaço Reservado para Conteúdo 2"/>
          <p:cNvSpPr>
            <a:spLocks noGrp="1"/>
          </p:cNvSpPr>
          <p:nvPr>
            <p:ph sz="quarter" idx="1"/>
          </p:nvPr>
        </p:nvSpPr>
        <p:spPr>
          <a:xfrm>
            <a:off x="727505" y="1742302"/>
            <a:ext cx="7984009" cy="3583459"/>
          </a:xfrm>
        </p:spPr>
        <p:txBody>
          <a:bodyPr>
            <a:normAutofit/>
          </a:bodyPr>
          <a:lstStyle/>
          <a:p>
            <a:pPr algn="just">
              <a:buFont typeface="Wingdings" pitchFamily="2" charset="2"/>
              <a:buChar char="§"/>
            </a:pPr>
            <a:r>
              <a:rPr lang="pt-BR" sz="3200" b="1" u="sng" dirty="0" smtClean="0"/>
              <a:t>Fundamento legal</a:t>
            </a:r>
            <a:r>
              <a:rPr lang="pt-BR" sz="3200" b="1" dirty="0" smtClean="0"/>
              <a:t>: </a:t>
            </a:r>
            <a:r>
              <a:rPr lang="pt-BR" sz="3200" dirty="0" smtClean="0">
                <a:solidFill>
                  <a:srgbClr val="C00000"/>
                </a:solidFill>
              </a:rPr>
              <a:t>Art</a:t>
            </a:r>
            <a:r>
              <a:rPr lang="pt-BR" sz="3200" dirty="0">
                <a:solidFill>
                  <a:srgbClr val="C00000"/>
                </a:solidFill>
              </a:rPr>
              <a:t>. 513. </a:t>
            </a:r>
            <a:r>
              <a:rPr lang="pt-BR" sz="3200" dirty="0"/>
              <a:t>São prerrogativas dos sindicatos: </a:t>
            </a:r>
            <a:r>
              <a:rPr lang="pt-BR" sz="3200" dirty="0" smtClean="0"/>
              <a:t>[...]</a:t>
            </a:r>
            <a:r>
              <a:rPr lang="pt-BR" sz="3200" dirty="0"/>
              <a:t> </a:t>
            </a:r>
            <a:r>
              <a:rPr lang="pt-BR" sz="3200" dirty="0" smtClean="0"/>
              <a:t>e</a:t>
            </a:r>
            <a:r>
              <a:rPr lang="pt-BR" sz="3200" dirty="0"/>
              <a:t>) impor contribuições</a:t>
            </a:r>
            <a:r>
              <a:rPr lang="pt-BR" sz="3200" b="1" dirty="0"/>
              <a:t> </a:t>
            </a:r>
            <a:r>
              <a:rPr lang="pt-BR" sz="3200" dirty="0"/>
              <a:t>a todos aqueles que participam das categorias econômicas ou profissionais ou das profissões liberais representadas</a:t>
            </a:r>
            <a:r>
              <a:rPr lang="pt-BR" sz="3200" dirty="0" smtClean="0"/>
              <a:t>.</a:t>
            </a:r>
          </a:p>
          <a:p>
            <a:pPr algn="just">
              <a:buFont typeface="Wingdings" pitchFamily="2" charset="2"/>
              <a:buChar char="§"/>
            </a:pPr>
            <a:endParaRPr lang="pt-BR" sz="800" dirty="0" smtClean="0"/>
          </a:p>
          <a:p>
            <a:pPr algn="just">
              <a:buFont typeface="Wingdings" pitchFamily="2" charset="2"/>
              <a:buChar char="§"/>
            </a:pPr>
            <a:r>
              <a:rPr lang="pt-BR" sz="3200" b="1" u="sng" dirty="0"/>
              <a:t>Instituição da contribuição</a:t>
            </a:r>
            <a:r>
              <a:rPr lang="pt-BR" sz="3200" dirty="0"/>
              <a:t>: </a:t>
            </a:r>
            <a:r>
              <a:rPr lang="pt-BR" sz="3200" dirty="0">
                <a:solidFill>
                  <a:srgbClr val="C00000"/>
                </a:solidFill>
              </a:rPr>
              <a:t>Norma Coletiva</a:t>
            </a:r>
          </a:p>
          <a:p>
            <a:pPr algn="just">
              <a:buFont typeface="Wingdings" pitchFamily="2" charset="2"/>
              <a:buChar char="§"/>
            </a:pPr>
            <a:endParaRPr lang="pt-BR" sz="3200" dirty="0"/>
          </a:p>
        </p:txBody>
      </p:sp>
    </p:spTree>
    <p:extLst>
      <p:ext uri="{BB962C8B-B14F-4D97-AF65-F5344CB8AC3E}">
        <p14:creationId xmlns:p14="http://schemas.microsoft.com/office/powerpoint/2010/main" val="1158965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7505" y="237474"/>
            <a:ext cx="7886700" cy="1325563"/>
          </a:xfrm>
        </p:spPr>
        <p:txBody>
          <a:bodyPr>
            <a:normAutofit/>
          </a:bodyPr>
          <a:lstStyle/>
          <a:p>
            <a:r>
              <a:rPr lang="pt-BR" sz="3200" b="1" dirty="0" smtClean="0"/>
              <a:t>Contribuição Assistencial</a:t>
            </a:r>
            <a:endParaRPr lang="pt-BR" sz="3200" b="1" dirty="0"/>
          </a:p>
        </p:txBody>
      </p:sp>
      <p:pic>
        <p:nvPicPr>
          <p:cNvPr id="4" name="Imagem 4" descr="gdhfadha"/>
          <p:cNvPicPr>
            <a:picLocks noChangeAspect="1" noChangeArrowheads="1"/>
          </p:cNvPicPr>
          <p:nvPr/>
        </p:nvPicPr>
        <p:blipFill>
          <a:blip r:embed="rId2" cstate="print"/>
          <a:srcRect/>
          <a:stretch>
            <a:fillRect/>
          </a:stretch>
        </p:blipFill>
        <p:spPr bwMode="auto">
          <a:xfrm>
            <a:off x="748447" y="1048954"/>
            <a:ext cx="4079273" cy="117948"/>
          </a:xfrm>
          <a:prstGeom prst="rect">
            <a:avLst/>
          </a:prstGeom>
          <a:noFill/>
        </p:spPr>
      </p:pic>
      <p:sp>
        <p:nvSpPr>
          <p:cNvPr id="5" name="Espaço Reservado para Conteúdo 2"/>
          <p:cNvSpPr>
            <a:spLocks noGrp="1"/>
          </p:cNvSpPr>
          <p:nvPr>
            <p:ph sz="quarter" idx="1"/>
          </p:nvPr>
        </p:nvSpPr>
        <p:spPr>
          <a:xfrm>
            <a:off x="727503" y="1563037"/>
            <a:ext cx="7984009" cy="3595816"/>
          </a:xfrm>
        </p:spPr>
        <p:txBody>
          <a:bodyPr>
            <a:normAutofit/>
          </a:bodyPr>
          <a:lstStyle/>
          <a:p>
            <a:pPr marL="0" indent="0" algn="ctr">
              <a:buNone/>
            </a:pPr>
            <a:r>
              <a:rPr lang="pt-BR" sz="4000" b="1" dirty="0" smtClean="0"/>
              <a:t>Entendimento Jurisprudencial</a:t>
            </a:r>
          </a:p>
          <a:p>
            <a:pPr marL="0" indent="0" algn="ctr">
              <a:buNone/>
            </a:pPr>
            <a:endParaRPr lang="pt-BR" sz="4000" b="1" dirty="0"/>
          </a:p>
          <a:p>
            <a:pPr marL="0" indent="0" algn="ctr">
              <a:buNone/>
            </a:pPr>
            <a:endParaRPr lang="pt-BR" sz="4000" b="1" dirty="0" smtClean="0"/>
          </a:p>
          <a:p>
            <a:pPr algn="ctr">
              <a:buFont typeface="Wingdings" panose="05000000000000000000" pitchFamily="2" charset="2"/>
              <a:buChar char="ü"/>
            </a:pPr>
            <a:r>
              <a:rPr lang="pt-BR" sz="4000" b="1" dirty="0">
                <a:cs typeface="Arial" pitchFamily="34" charset="0"/>
              </a:rPr>
              <a:t>Precedente Normativo 119 - TST </a:t>
            </a:r>
          </a:p>
          <a:p>
            <a:pPr algn="ctr">
              <a:buFont typeface="Wingdings" panose="05000000000000000000" pitchFamily="2" charset="2"/>
              <a:buChar char="ü"/>
            </a:pPr>
            <a:r>
              <a:rPr lang="pt-BR" sz="4000" b="1" dirty="0"/>
              <a:t>ARE 1018459 - STF</a:t>
            </a:r>
            <a:endParaRPr lang="pt-BR" sz="4000" b="1" dirty="0">
              <a:cs typeface="Arial" pitchFamily="34" charset="0"/>
            </a:endParaRPr>
          </a:p>
          <a:p>
            <a:pPr marL="0" indent="0" algn="ctr">
              <a:buNone/>
            </a:pPr>
            <a:endParaRPr lang="pt-BR" sz="4000" dirty="0" smtClean="0"/>
          </a:p>
        </p:txBody>
      </p:sp>
      <p:sp>
        <p:nvSpPr>
          <p:cNvPr id="3" name="Seta para baixo 2"/>
          <p:cNvSpPr/>
          <p:nvPr/>
        </p:nvSpPr>
        <p:spPr>
          <a:xfrm>
            <a:off x="4324866" y="2564548"/>
            <a:ext cx="691978" cy="64810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768361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02455" y="432487"/>
            <a:ext cx="7983199"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2400" b="1" dirty="0" smtClean="0"/>
              <a:t>PRECEDENTE NORMATIVO Nº </a:t>
            </a:r>
            <a:r>
              <a:rPr lang="pt-BR" sz="2400" b="1" dirty="0"/>
              <a:t>119 </a:t>
            </a:r>
            <a:r>
              <a:rPr lang="pt-BR" sz="2400" b="1" dirty="0" smtClean="0"/>
              <a:t>- </a:t>
            </a:r>
            <a:r>
              <a:rPr lang="pt-BR" sz="2400" dirty="0" smtClean="0"/>
              <a:t>CONTRIBUIÇÕES </a:t>
            </a:r>
            <a:r>
              <a:rPr lang="pt-BR" sz="2400" dirty="0"/>
              <a:t>SINDICAIS - INOBSERVÂNCIA DE PRECEITOS </a:t>
            </a:r>
            <a:r>
              <a:rPr lang="pt-BR" sz="2400" dirty="0" smtClean="0"/>
              <a:t>CONSTITUCIONAIS. "</a:t>
            </a:r>
            <a:r>
              <a:rPr lang="pt-BR" sz="2400" dirty="0"/>
              <a:t>A Constituição da República, em seus </a:t>
            </a:r>
            <a:r>
              <a:rPr lang="pt-BR" sz="2400" dirty="0" err="1"/>
              <a:t>arts</a:t>
            </a:r>
            <a:r>
              <a:rPr lang="pt-BR" sz="2400" dirty="0"/>
              <a:t>. 5º, XX e 8º, V, assegura o direito de livre associação e sindicalização. </a:t>
            </a:r>
            <a:r>
              <a:rPr lang="pt-BR" sz="2400" dirty="0">
                <a:solidFill>
                  <a:srgbClr val="C00000"/>
                </a:solidFill>
              </a:rPr>
              <a:t>É ofensiva a essa modalidade de liberdade cláusula constante de acordo, convenção coletiva ou sentença normativa estabelecendo contribuição em favor de entidade sindical a título de taxa para custeio do sistema confederativo, assistencial, revigoramento ou fortalecimento sindical e outras da mesma espécie, obrigando trabalhadores não sindicalizados</a:t>
            </a:r>
            <a:r>
              <a:rPr lang="pt-BR" sz="2400" dirty="0"/>
              <a:t>. Sendo nulas as estipulações que </a:t>
            </a:r>
            <a:r>
              <a:rPr lang="pt-BR" sz="2400" dirty="0" err="1"/>
              <a:t>inobservem</a:t>
            </a:r>
            <a:r>
              <a:rPr lang="pt-BR" sz="2400" dirty="0"/>
              <a:t> tal restrição, tornam-se passíveis de devolução os valores irregularmente descontados."</a:t>
            </a:r>
          </a:p>
        </p:txBody>
      </p:sp>
    </p:spTree>
    <p:extLst>
      <p:ext uri="{BB962C8B-B14F-4D97-AF65-F5344CB8AC3E}">
        <p14:creationId xmlns:p14="http://schemas.microsoft.com/office/powerpoint/2010/main" val="419331228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53028" y="593124"/>
            <a:ext cx="7983199"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2400" b="1" dirty="0"/>
              <a:t>REPERCUSSÃO GERAL NO RECURSO EXTRAORDINÁRIO COM AGRAVO 1.018.459 </a:t>
            </a:r>
            <a:r>
              <a:rPr lang="pt-BR" sz="2400" b="1" dirty="0" smtClean="0"/>
              <a:t>PARANÁ.</a:t>
            </a:r>
          </a:p>
          <a:p>
            <a:pPr algn="just"/>
            <a:endParaRPr lang="pt-BR" sz="2400" dirty="0"/>
          </a:p>
          <a:p>
            <a:pPr algn="just"/>
            <a:r>
              <a:rPr lang="pt-BR" sz="2400" dirty="0" smtClean="0"/>
              <a:t>Recurso </a:t>
            </a:r>
            <a:r>
              <a:rPr lang="pt-BR" sz="2400" dirty="0"/>
              <a:t>Extraordinário. Repercussão Geral. 2. Acordos e convenções coletivas de trabalho. </a:t>
            </a:r>
            <a:r>
              <a:rPr lang="pt-BR" sz="2400" dirty="0">
                <a:solidFill>
                  <a:srgbClr val="C00000"/>
                </a:solidFill>
              </a:rPr>
              <a:t>Imposição de contribuições assistenciais compulsórias descontadas de empregados não filiados ao sindicato respectivo. Impossibilidade. </a:t>
            </a:r>
            <a:r>
              <a:rPr lang="pt-BR" sz="2400" dirty="0"/>
              <a:t>Natureza não tributária da contribuição. Violação ao princípio da legalidade tributária. Precedentes. 3. Recurso extraordinário não provido. Reafirmação de jurisprudência da Corte.</a:t>
            </a:r>
          </a:p>
        </p:txBody>
      </p:sp>
    </p:spTree>
    <p:extLst>
      <p:ext uri="{BB962C8B-B14F-4D97-AF65-F5344CB8AC3E}">
        <p14:creationId xmlns:p14="http://schemas.microsoft.com/office/powerpoint/2010/main" val="264507850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1149177" y="219719"/>
            <a:ext cx="7281847" cy="4319389"/>
          </a:xfrm>
          <a:prstGeom prst="rect">
            <a:avLst/>
          </a:prstGeom>
        </p:spPr>
        <p:style>
          <a:lnRef idx="2">
            <a:schemeClr val="dk1"/>
          </a:lnRef>
          <a:fillRef idx="1">
            <a:schemeClr val="lt1"/>
          </a:fillRef>
          <a:effectRef idx="0">
            <a:schemeClr val="dk1"/>
          </a:effectRef>
          <a:fontRef idx="minor">
            <a:schemeClr val="dk1"/>
          </a:fontRef>
        </p:style>
      </p:pic>
      <p:sp>
        <p:nvSpPr>
          <p:cNvPr id="3" name="CaixaDeTexto 2"/>
          <p:cNvSpPr txBox="1"/>
          <p:nvPr/>
        </p:nvSpPr>
        <p:spPr>
          <a:xfrm>
            <a:off x="1149177" y="4658497"/>
            <a:ext cx="7281847" cy="769441"/>
          </a:xfrm>
          <a:prstGeom prst="rect">
            <a:avLst/>
          </a:prstGeom>
          <a:noFill/>
        </p:spPr>
        <p:txBody>
          <a:bodyPr wrap="square" rtlCol="0">
            <a:spAutoFit/>
          </a:bodyPr>
          <a:lstStyle/>
          <a:p>
            <a:pPr algn="just"/>
            <a:r>
              <a:rPr lang="pt-BR" sz="2200" dirty="0" smtClean="0"/>
              <a:t>Não houve trânsito em julgado: ainda está pendente a análise dos Embargos de Declaração apresentados pelo sindicato.</a:t>
            </a:r>
            <a:endParaRPr lang="pt-BR" sz="2200" dirty="0"/>
          </a:p>
        </p:txBody>
      </p:sp>
      <p:sp>
        <p:nvSpPr>
          <p:cNvPr id="4" name="Seta em curva para a direita 3"/>
          <p:cNvSpPr/>
          <p:nvPr/>
        </p:nvSpPr>
        <p:spPr>
          <a:xfrm>
            <a:off x="593123" y="3770471"/>
            <a:ext cx="457201" cy="1351065"/>
          </a:xfrm>
          <a:prstGeom prst="curved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1853734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17837" y="160638"/>
            <a:ext cx="8353168" cy="53860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400" b="1" dirty="0" smtClean="0">
                <a:solidFill>
                  <a:srgbClr val="C00000"/>
                </a:solidFill>
              </a:rPr>
              <a:t>PEDIDOS DE INGRESSO COMO AMICUS CURIAE</a:t>
            </a:r>
          </a:p>
          <a:p>
            <a:pPr algn="just"/>
            <a:endParaRPr lang="pt-BR" sz="800" b="1" dirty="0"/>
          </a:p>
          <a:p>
            <a:pPr marL="342900" indent="-342900" algn="just">
              <a:buFont typeface="Wingdings" panose="05000000000000000000" pitchFamily="2" charset="2"/>
              <a:buChar char="§"/>
            </a:pPr>
            <a:r>
              <a:rPr lang="pt-BR" sz="2000" dirty="0" smtClean="0"/>
              <a:t>Federação dos Empregados no Comércio de Bens e Serviços no Estado do Rio Grande do Sul;</a:t>
            </a:r>
          </a:p>
          <a:p>
            <a:pPr marL="342900" indent="-342900" algn="just">
              <a:buFont typeface="Wingdings" panose="05000000000000000000" pitchFamily="2" charset="2"/>
              <a:buChar char="§"/>
            </a:pPr>
            <a:endParaRPr lang="pt-BR" sz="800" dirty="0"/>
          </a:p>
          <a:p>
            <a:pPr marL="342900" indent="-342900" algn="just">
              <a:buFont typeface="Wingdings" panose="05000000000000000000" pitchFamily="2" charset="2"/>
              <a:buChar char="§"/>
            </a:pPr>
            <a:r>
              <a:rPr lang="pt-BR" sz="2000" dirty="0" smtClean="0"/>
              <a:t>Confederação Nacional dos Trabalhadores em Estabelecimentos de Educação e Cultura – CNTEEC;</a:t>
            </a:r>
          </a:p>
          <a:p>
            <a:pPr marL="342900" indent="-342900" algn="just">
              <a:buFont typeface="Wingdings" panose="05000000000000000000" pitchFamily="2" charset="2"/>
              <a:buChar char="§"/>
            </a:pPr>
            <a:endParaRPr lang="pt-BR" sz="800" dirty="0"/>
          </a:p>
          <a:p>
            <a:pPr marL="342900" indent="-342900" algn="just">
              <a:buFont typeface="Wingdings" panose="05000000000000000000" pitchFamily="2" charset="2"/>
              <a:buChar char="§"/>
            </a:pPr>
            <a:r>
              <a:rPr lang="pt-BR" sz="2000" dirty="0" smtClean="0"/>
              <a:t>Federação Paulista dos Auxiliares de Administração Escolar – FEPAAE</a:t>
            </a:r>
          </a:p>
          <a:p>
            <a:pPr marL="342900" indent="-342900" algn="just">
              <a:buFont typeface="Wingdings" panose="05000000000000000000" pitchFamily="2" charset="2"/>
              <a:buChar char="§"/>
            </a:pPr>
            <a:endParaRPr lang="pt-BR" sz="800" dirty="0"/>
          </a:p>
          <a:p>
            <a:pPr marL="342900" indent="-342900" algn="just">
              <a:buFont typeface="Wingdings" panose="05000000000000000000" pitchFamily="2" charset="2"/>
              <a:buChar char="§"/>
            </a:pPr>
            <a:r>
              <a:rPr lang="pt-BR" sz="2000" dirty="0" smtClean="0"/>
              <a:t>Federação Intermunicipal de Sindicatos de Trabalhadores no Comércio de Bens e Serviços da Força </a:t>
            </a:r>
            <a:r>
              <a:rPr lang="pt-BR" sz="2000" dirty="0"/>
              <a:t>S</a:t>
            </a:r>
            <a:r>
              <a:rPr lang="pt-BR" sz="2000" dirty="0" smtClean="0"/>
              <a:t>indical no Estado do Rio </a:t>
            </a:r>
            <a:r>
              <a:rPr lang="pt-BR" sz="2000" dirty="0"/>
              <a:t>G</a:t>
            </a:r>
            <a:r>
              <a:rPr lang="pt-BR" sz="2000" dirty="0" smtClean="0"/>
              <a:t>rande do Sul – FETRACOS</a:t>
            </a:r>
          </a:p>
          <a:p>
            <a:pPr marL="342900" indent="-342900" algn="just">
              <a:buFont typeface="Wingdings" panose="05000000000000000000" pitchFamily="2" charset="2"/>
              <a:buChar char="§"/>
            </a:pPr>
            <a:endParaRPr lang="pt-BR" sz="800" dirty="0"/>
          </a:p>
          <a:p>
            <a:pPr marL="342900" indent="-342900" algn="just">
              <a:buFont typeface="Wingdings" panose="05000000000000000000" pitchFamily="2" charset="2"/>
              <a:buChar char="§"/>
            </a:pPr>
            <a:r>
              <a:rPr lang="pt-BR" sz="2000" dirty="0"/>
              <a:t>Federação dos Trabalhadores Metalúrgicos, Mecânicos, Material Elétrico, Eletrônico e Implementos Agrícolas do Estado do Rio Grande do Sul - FETRAMEIAG </a:t>
            </a:r>
            <a:r>
              <a:rPr lang="pt-BR" sz="2000" dirty="0" smtClean="0"/>
              <a:t>– RS</a:t>
            </a:r>
          </a:p>
          <a:p>
            <a:pPr marL="342900" indent="-342900" algn="just">
              <a:buFont typeface="Wingdings" panose="05000000000000000000" pitchFamily="2" charset="2"/>
              <a:buChar char="§"/>
            </a:pPr>
            <a:endParaRPr lang="pt-BR" sz="800" dirty="0"/>
          </a:p>
          <a:p>
            <a:pPr marL="342900" indent="-342900" algn="just">
              <a:buFont typeface="Wingdings" panose="05000000000000000000" pitchFamily="2" charset="2"/>
              <a:buChar char="§"/>
            </a:pPr>
            <a:r>
              <a:rPr lang="pt-BR" sz="2000" dirty="0" smtClean="0"/>
              <a:t>Confederação Nacional dos Trabalhadores em Estabelecimentos de Ensino - CONTEE</a:t>
            </a:r>
          </a:p>
        </p:txBody>
      </p:sp>
    </p:spTree>
    <p:extLst>
      <p:ext uri="{BB962C8B-B14F-4D97-AF65-F5344CB8AC3E}">
        <p14:creationId xmlns:p14="http://schemas.microsoft.com/office/powerpoint/2010/main" val="91338703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1341" y="253785"/>
            <a:ext cx="8427308" cy="866626"/>
          </a:xfrm>
        </p:spPr>
        <p:txBody>
          <a:bodyPr>
            <a:normAutofit/>
          </a:bodyPr>
          <a:lstStyle/>
          <a:p>
            <a:pPr algn="ctr"/>
            <a:r>
              <a:rPr lang="pt-BR" b="1" dirty="0" smtClean="0">
                <a:solidFill>
                  <a:srgbClr val="00B050"/>
                </a:solidFill>
                <a:latin typeface="+mn-lt"/>
              </a:rPr>
              <a:t>CONTRIBUIÇÃO CONFEDERATIVA</a:t>
            </a:r>
            <a:endParaRPr lang="pt-BR" b="1" dirty="0">
              <a:solidFill>
                <a:srgbClr val="00B050"/>
              </a:solidFill>
              <a:latin typeface="+mn-lt"/>
            </a:endParaRPr>
          </a:p>
        </p:txBody>
      </p:sp>
      <p:sp>
        <p:nvSpPr>
          <p:cNvPr id="5" name="Espaço Reservado para Conteúdo 2"/>
          <p:cNvSpPr>
            <a:spLocks noGrp="1"/>
          </p:cNvSpPr>
          <p:nvPr>
            <p:ph sz="quarter" idx="1"/>
          </p:nvPr>
        </p:nvSpPr>
        <p:spPr>
          <a:xfrm>
            <a:off x="691207" y="1556953"/>
            <a:ext cx="8107576" cy="3719384"/>
          </a:xfrm>
        </p:spPr>
        <p:txBody>
          <a:bodyPr>
            <a:noAutofit/>
          </a:bodyPr>
          <a:lstStyle/>
          <a:p>
            <a:pPr algn="just">
              <a:buFont typeface="Wingdings" pitchFamily="2" charset="2"/>
              <a:buChar char="§"/>
            </a:pPr>
            <a:r>
              <a:rPr lang="pt-BR" b="1" u="sng" dirty="0" smtClean="0">
                <a:cs typeface="Times New Roman" pitchFamily="18" charset="0"/>
              </a:rPr>
              <a:t>Fundamento legal: </a:t>
            </a:r>
            <a:r>
              <a:rPr lang="pt-BR" dirty="0" smtClean="0">
                <a:solidFill>
                  <a:srgbClr val="C00000"/>
                </a:solidFill>
                <a:cs typeface="Times New Roman" pitchFamily="18" charset="0"/>
              </a:rPr>
              <a:t>Art</a:t>
            </a:r>
            <a:r>
              <a:rPr lang="pt-BR" dirty="0">
                <a:solidFill>
                  <a:srgbClr val="C00000"/>
                </a:solidFill>
                <a:cs typeface="Times New Roman" pitchFamily="18" charset="0"/>
              </a:rPr>
              <a:t>. 8º. </a:t>
            </a:r>
            <a:r>
              <a:rPr lang="pt-BR" dirty="0">
                <a:cs typeface="Times New Roman" pitchFamily="18" charset="0"/>
              </a:rPr>
              <a:t>É livre a associação profissional ou sindical, observado o seguinte: </a:t>
            </a:r>
            <a:r>
              <a:rPr lang="pt-BR" dirty="0" smtClean="0">
                <a:cs typeface="Times New Roman" pitchFamily="18" charset="0"/>
              </a:rPr>
              <a:t>[...] </a:t>
            </a:r>
            <a:r>
              <a:rPr lang="pt-BR" b="1" dirty="0" smtClean="0">
                <a:cs typeface="Times New Roman" pitchFamily="18" charset="0"/>
              </a:rPr>
              <a:t>IV</a:t>
            </a:r>
            <a:r>
              <a:rPr lang="pt-BR" dirty="0" smtClean="0">
                <a:cs typeface="Times New Roman" pitchFamily="18" charset="0"/>
              </a:rPr>
              <a:t> </a:t>
            </a:r>
            <a:r>
              <a:rPr lang="pt-BR" dirty="0">
                <a:cs typeface="Times New Roman" pitchFamily="18" charset="0"/>
              </a:rPr>
              <a:t>- a </a:t>
            </a:r>
            <a:r>
              <a:rPr lang="pt-BR" dirty="0" err="1">
                <a:cs typeface="Times New Roman" pitchFamily="18" charset="0"/>
              </a:rPr>
              <a:t>assembléia</a:t>
            </a:r>
            <a:r>
              <a:rPr lang="pt-BR" dirty="0">
                <a:cs typeface="Times New Roman" pitchFamily="18" charset="0"/>
              </a:rPr>
              <a:t> geral fixará a contribuição que, em se tratando de categoria profissional, será descontada em folha, para </a:t>
            </a:r>
            <a:r>
              <a:rPr lang="pt-BR" b="1" dirty="0">
                <a:cs typeface="Times New Roman" pitchFamily="18" charset="0"/>
              </a:rPr>
              <a:t>custeio do sistema confederativo</a:t>
            </a:r>
            <a:r>
              <a:rPr lang="pt-BR" dirty="0">
                <a:cs typeface="Times New Roman" pitchFamily="18" charset="0"/>
              </a:rPr>
              <a:t> da representação sindical respectiva, independentemente da contribuição prevista em lei</a:t>
            </a:r>
            <a:r>
              <a:rPr lang="pt-BR" dirty="0" smtClean="0">
                <a:cs typeface="Times New Roman" pitchFamily="18" charset="0"/>
              </a:rPr>
              <a:t>;</a:t>
            </a:r>
          </a:p>
          <a:p>
            <a:pPr algn="just">
              <a:buFont typeface="Wingdings" pitchFamily="2" charset="2"/>
              <a:buChar char="§"/>
            </a:pPr>
            <a:endParaRPr lang="pt-BR" sz="800" dirty="0" smtClean="0">
              <a:cs typeface="Times New Roman" pitchFamily="18" charset="0"/>
            </a:endParaRPr>
          </a:p>
          <a:p>
            <a:pPr algn="just">
              <a:buFont typeface="Wingdings" pitchFamily="2" charset="2"/>
              <a:buChar char="§"/>
            </a:pPr>
            <a:r>
              <a:rPr lang="pt-BR" b="1" u="sng" dirty="0">
                <a:cs typeface="Times New Roman" pitchFamily="18" charset="0"/>
              </a:rPr>
              <a:t>Instituição da contribuição</a:t>
            </a:r>
            <a:r>
              <a:rPr lang="pt-BR" dirty="0">
                <a:cs typeface="Times New Roman" pitchFamily="18" charset="0"/>
              </a:rPr>
              <a:t>: assembleia geral </a:t>
            </a:r>
          </a:p>
          <a:p>
            <a:pPr marL="0" indent="0" algn="just">
              <a:buNone/>
            </a:pPr>
            <a:endParaRPr lang="pt-BR" dirty="0">
              <a:cs typeface="Times New Roman" pitchFamily="18" charset="0"/>
            </a:endParaRPr>
          </a:p>
        </p:txBody>
      </p:sp>
    </p:spTree>
    <p:extLst>
      <p:ext uri="{BB962C8B-B14F-4D97-AF65-F5344CB8AC3E}">
        <p14:creationId xmlns:p14="http://schemas.microsoft.com/office/powerpoint/2010/main" val="10590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documento dos ministros do tst contra a reforma trabalhi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877" y="732252"/>
            <a:ext cx="4299915" cy="2484396"/>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5173885" y="732252"/>
            <a:ext cx="3757173" cy="2308324"/>
          </a:xfrm>
          <a:prstGeom prst="rect">
            <a:avLst/>
          </a:prstGeom>
          <a:noFill/>
        </p:spPr>
        <p:txBody>
          <a:bodyPr wrap="square" rtlCol="0">
            <a:spAutoFit/>
          </a:bodyPr>
          <a:lstStyle/>
          <a:p>
            <a:pPr algn="just"/>
            <a:r>
              <a:rPr lang="pt-BR" sz="2400" dirty="0"/>
              <a:t>Congresso está elaborando  proposta que visa a </a:t>
            </a:r>
            <a:r>
              <a:rPr lang="pt-BR" sz="2400" b="1" dirty="0" smtClean="0">
                <a:solidFill>
                  <a:srgbClr val="C00000"/>
                </a:solidFill>
              </a:rPr>
              <a:t>EXTINÇÃO DA JUSTIÇA DO TRABALHO </a:t>
            </a:r>
            <a:r>
              <a:rPr lang="pt-BR" sz="2400" dirty="0" smtClean="0"/>
              <a:t>e </a:t>
            </a:r>
            <a:r>
              <a:rPr lang="pt-BR" sz="2400" dirty="0"/>
              <a:t>a transferência de suas atribuições para a Justiça Federal.</a:t>
            </a:r>
            <a:r>
              <a:rPr lang="pt-BR" sz="2400" b="1" dirty="0"/>
              <a:t> </a:t>
            </a:r>
            <a:endParaRPr lang="pt-BR" sz="2400" dirty="0"/>
          </a:p>
        </p:txBody>
      </p:sp>
      <p:sp>
        <p:nvSpPr>
          <p:cNvPr id="4" name="CaixaDeTexto 3"/>
          <p:cNvSpPr txBox="1"/>
          <p:nvPr/>
        </p:nvSpPr>
        <p:spPr>
          <a:xfrm>
            <a:off x="738877" y="3402386"/>
            <a:ext cx="8192181" cy="1569660"/>
          </a:xfrm>
          <a:prstGeom prst="rect">
            <a:avLst/>
          </a:prstGeom>
          <a:noFill/>
        </p:spPr>
        <p:txBody>
          <a:bodyPr wrap="square" rtlCol="0">
            <a:spAutoFit/>
          </a:bodyPr>
          <a:lstStyle/>
          <a:p>
            <a:pPr algn="just"/>
            <a:r>
              <a:rPr lang="pt-BR" sz="2400" dirty="0"/>
              <a:t>A discussão da proposta </a:t>
            </a:r>
            <a:r>
              <a:rPr lang="pt-BR" sz="2400" dirty="0" smtClean="0"/>
              <a:t>é em </a:t>
            </a:r>
            <a:r>
              <a:rPr lang="pt-BR" sz="2400" dirty="0"/>
              <a:t>uma resposta à </a:t>
            </a:r>
            <a:r>
              <a:rPr lang="pt-BR" sz="2400" dirty="0" smtClean="0"/>
              <a:t>“</a:t>
            </a:r>
            <a:r>
              <a:rPr lang="pt-BR" sz="2400" b="1" dirty="0" smtClean="0"/>
              <a:t>AMEAÇA</a:t>
            </a:r>
            <a:r>
              <a:rPr lang="pt-BR" sz="2400" dirty="0" smtClean="0"/>
              <a:t>” </a:t>
            </a:r>
            <a:r>
              <a:rPr lang="pt-BR" sz="2400" dirty="0"/>
              <a:t>feita por </a:t>
            </a:r>
            <a:r>
              <a:rPr lang="pt-BR" sz="2400" b="1" dirty="0" smtClean="0"/>
              <a:t>JUÍZES TRABALHISTAS </a:t>
            </a:r>
            <a:r>
              <a:rPr lang="pt-BR" sz="2400" dirty="0" smtClean="0"/>
              <a:t>de </a:t>
            </a:r>
            <a:r>
              <a:rPr lang="pt-BR" sz="2400" dirty="0"/>
              <a:t>que </a:t>
            </a:r>
            <a:r>
              <a:rPr lang="pt-BR" sz="2400" dirty="0" smtClean="0"/>
              <a:t>não vão cumprir dispositivos contidos na lei trabalhista</a:t>
            </a:r>
            <a:r>
              <a:rPr lang="pt-BR" sz="2400" b="1" dirty="0" smtClean="0"/>
              <a:t>,</a:t>
            </a:r>
            <a:r>
              <a:rPr lang="pt-BR" sz="2400" dirty="0" smtClean="0"/>
              <a:t> </a:t>
            </a:r>
            <a:r>
              <a:rPr lang="pt-BR" sz="2400" dirty="0"/>
              <a:t>considerados por eles </a:t>
            </a:r>
            <a:r>
              <a:rPr lang="pt-BR" sz="2400" b="1" dirty="0" smtClean="0"/>
              <a:t>INCONSTITUCIONAIS</a:t>
            </a:r>
            <a:r>
              <a:rPr lang="pt-BR" sz="2400" dirty="0" smtClean="0"/>
              <a:t>.</a:t>
            </a:r>
            <a:endParaRPr lang="pt-BR" sz="2400" dirty="0"/>
          </a:p>
        </p:txBody>
      </p:sp>
    </p:spTree>
    <p:extLst>
      <p:ext uri="{BB962C8B-B14F-4D97-AF65-F5344CB8AC3E}">
        <p14:creationId xmlns:p14="http://schemas.microsoft.com/office/powerpoint/2010/main" val="9387339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9861" y="253785"/>
            <a:ext cx="7886700" cy="866626"/>
          </a:xfrm>
        </p:spPr>
        <p:txBody>
          <a:bodyPr>
            <a:normAutofit/>
          </a:bodyPr>
          <a:lstStyle/>
          <a:p>
            <a:r>
              <a:rPr lang="pt-BR" sz="3200" b="1" dirty="0" smtClean="0"/>
              <a:t>Contribuição Confederativa</a:t>
            </a:r>
            <a:endParaRPr lang="pt-BR" sz="3200" b="1" dirty="0"/>
          </a:p>
        </p:txBody>
      </p:sp>
      <p:pic>
        <p:nvPicPr>
          <p:cNvPr id="4" name="Imagem 4" descr="gdhfadha"/>
          <p:cNvPicPr>
            <a:picLocks noChangeAspect="1" noChangeArrowheads="1"/>
          </p:cNvPicPr>
          <p:nvPr/>
        </p:nvPicPr>
        <p:blipFill>
          <a:blip r:embed="rId2" cstate="print"/>
          <a:srcRect/>
          <a:stretch>
            <a:fillRect/>
          </a:stretch>
        </p:blipFill>
        <p:spPr bwMode="auto">
          <a:xfrm>
            <a:off x="739861" y="932545"/>
            <a:ext cx="4647684" cy="134383"/>
          </a:xfrm>
          <a:prstGeom prst="rect">
            <a:avLst/>
          </a:prstGeom>
          <a:noFill/>
        </p:spPr>
      </p:pic>
      <p:sp>
        <p:nvSpPr>
          <p:cNvPr id="5" name="Espaço Reservado para Conteúdo 2"/>
          <p:cNvSpPr>
            <a:spLocks noGrp="1"/>
          </p:cNvSpPr>
          <p:nvPr>
            <p:ph sz="quarter" idx="1"/>
          </p:nvPr>
        </p:nvSpPr>
        <p:spPr>
          <a:xfrm>
            <a:off x="739861" y="1745688"/>
            <a:ext cx="7958107" cy="3472249"/>
          </a:xfrm>
        </p:spPr>
        <p:txBody>
          <a:bodyPr>
            <a:noAutofit/>
          </a:bodyPr>
          <a:lstStyle/>
          <a:p>
            <a:pPr marL="0" indent="0" algn="ctr">
              <a:buNone/>
            </a:pPr>
            <a:r>
              <a:rPr lang="pt-BR" sz="4000" b="1" dirty="0" smtClean="0">
                <a:cs typeface="Times New Roman" pitchFamily="18" charset="0"/>
              </a:rPr>
              <a:t>Entendimento Jurisprudencial</a:t>
            </a:r>
          </a:p>
          <a:p>
            <a:pPr marL="0" indent="0" algn="ctr">
              <a:buNone/>
            </a:pPr>
            <a:endParaRPr lang="pt-BR" sz="4000" b="1" dirty="0" smtClean="0">
              <a:cs typeface="Times New Roman" pitchFamily="18" charset="0"/>
            </a:endParaRPr>
          </a:p>
          <a:p>
            <a:pPr marL="0" indent="0" algn="ctr">
              <a:buNone/>
            </a:pPr>
            <a:endParaRPr lang="pt-BR" sz="4000" b="1" dirty="0">
              <a:cs typeface="Times New Roman" pitchFamily="18" charset="0"/>
            </a:endParaRPr>
          </a:p>
          <a:p>
            <a:pPr algn="ctr">
              <a:buFont typeface="Wingdings" panose="05000000000000000000" pitchFamily="2" charset="2"/>
              <a:buChar char="ü"/>
            </a:pPr>
            <a:r>
              <a:rPr lang="pt-BR" sz="4000" b="1" dirty="0" smtClean="0">
                <a:cs typeface="Times New Roman" pitchFamily="18" charset="0"/>
              </a:rPr>
              <a:t>Súmula 666 do STF</a:t>
            </a:r>
          </a:p>
          <a:p>
            <a:pPr algn="ctr">
              <a:buFont typeface="Wingdings" panose="05000000000000000000" pitchFamily="2" charset="2"/>
              <a:buChar char="ü"/>
            </a:pPr>
            <a:r>
              <a:rPr lang="pt-BR" sz="4000" b="1" dirty="0" smtClean="0">
                <a:cs typeface="Times New Roman" pitchFamily="18" charset="0"/>
              </a:rPr>
              <a:t>Súmula Vinculante 40 do STF</a:t>
            </a:r>
            <a:endParaRPr lang="pt-BR" sz="4000" dirty="0">
              <a:cs typeface="Times New Roman" pitchFamily="18" charset="0"/>
            </a:endParaRPr>
          </a:p>
        </p:txBody>
      </p:sp>
      <p:sp>
        <p:nvSpPr>
          <p:cNvPr id="6" name="Seta para baixo 5"/>
          <p:cNvSpPr/>
          <p:nvPr/>
        </p:nvSpPr>
        <p:spPr>
          <a:xfrm>
            <a:off x="4372925" y="2688857"/>
            <a:ext cx="691978" cy="64810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2239278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26756" y="1037967"/>
            <a:ext cx="7760043"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3200" b="1" dirty="0"/>
              <a:t>Súmula </a:t>
            </a:r>
            <a:r>
              <a:rPr lang="pt-BR" sz="3200" b="1" dirty="0" smtClean="0"/>
              <a:t>n.º 666 transformada na Súmula Vinculante n.º 40</a:t>
            </a:r>
          </a:p>
          <a:p>
            <a:pPr algn="just"/>
            <a:r>
              <a:rPr lang="pt-BR" sz="3200" dirty="0" smtClean="0"/>
              <a:t>A contribuição confederativa de que trata o art. 8º, IV, da Constituição, só é exigível dos filiados ao sindicato respectivo.  </a:t>
            </a:r>
            <a:endParaRPr lang="pt-BR" sz="3200" dirty="0"/>
          </a:p>
        </p:txBody>
      </p:sp>
    </p:spTree>
    <p:extLst>
      <p:ext uri="{BB962C8B-B14F-4D97-AF65-F5344CB8AC3E}">
        <p14:creationId xmlns:p14="http://schemas.microsoft.com/office/powerpoint/2010/main" val="7533733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p:cNvSpPr txBox="1">
            <a:spLocks/>
          </p:cNvSpPr>
          <p:nvPr/>
        </p:nvSpPr>
        <p:spPr>
          <a:xfrm>
            <a:off x="777163" y="1470626"/>
            <a:ext cx="7714745" cy="29893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b="1" u="sng" dirty="0" smtClean="0"/>
              <a:t>Fundamento legal: </a:t>
            </a:r>
            <a:r>
              <a:rPr lang="pt-BR" dirty="0" smtClean="0">
                <a:solidFill>
                  <a:srgbClr val="C00000"/>
                </a:solidFill>
              </a:rPr>
              <a:t>Art</a:t>
            </a:r>
            <a:r>
              <a:rPr lang="pt-BR" dirty="0">
                <a:solidFill>
                  <a:srgbClr val="C00000"/>
                </a:solidFill>
              </a:rPr>
              <a:t>. 8º. CF</a:t>
            </a:r>
            <a:r>
              <a:rPr lang="pt-BR" dirty="0"/>
              <a:t>. [...] V - a assembleia geral fixará a contribuição que, em se tratando de categoria profissional, será descontada em folha, para custeio do sistema confederativo da representação sindical respectiva, </a:t>
            </a:r>
            <a:r>
              <a:rPr lang="pt-BR" b="1" u="sng" dirty="0">
                <a:solidFill>
                  <a:srgbClr val="C00000"/>
                </a:solidFill>
              </a:rPr>
              <a:t>independentemente da contribuição prevista em lei</a:t>
            </a:r>
            <a:r>
              <a:rPr lang="pt-BR" dirty="0"/>
              <a:t>;</a:t>
            </a:r>
          </a:p>
        </p:txBody>
      </p:sp>
      <p:sp>
        <p:nvSpPr>
          <p:cNvPr id="8" name="Título 1"/>
          <p:cNvSpPr>
            <a:spLocks noGrp="1"/>
          </p:cNvSpPr>
          <p:nvPr>
            <p:ph type="title"/>
          </p:nvPr>
        </p:nvSpPr>
        <p:spPr>
          <a:xfrm>
            <a:off x="777163" y="414423"/>
            <a:ext cx="7886700" cy="866626"/>
          </a:xfrm>
        </p:spPr>
        <p:txBody>
          <a:bodyPr>
            <a:normAutofit/>
          </a:bodyPr>
          <a:lstStyle/>
          <a:p>
            <a:pPr algn="ctr"/>
            <a:r>
              <a:rPr lang="pt-BR" sz="4800" b="1" dirty="0" smtClean="0">
                <a:solidFill>
                  <a:srgbClr val="00B050"/>
                </a:solidFill>
                <a:latin typeface="+mn-lt"/>
              </a:rPr>
              <a:t>CONTRIBUIÇÃO SINDICAL</a:t>
            </a:r>
            <a:endParaRPr lang="pt-BR" sz="4800" b="1" dirty="0">
              <a:solidFill>
                <a:srgbClr val="00B050"/>
              </a:solidFill>
              <a:latin typeface="+mn-lt"/>
            </a:endParaRPr>
          </a:p>
        </p:txBody>
      </p:sp>
    </p:spTree>
    <p:extLst>
      <p:ext uri="{BB962C8B-B14F-4D97-AF65-F5344CB8AC3E}">
        <p14:creationId xmlns:p14="http://schemas.microsoft.com/office/powerpoint/2010/main" val="37162696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p:cNvSpPr txBox="1">
            <a:spLocks/>
          </p:cNvSpPr>
          <p:nvPr/>
        </p:nvSpPr>
        <p:spPr>
          <a:xfrm>
            <a:off x="777163" y="1470626"/>
            <a:ext cx="7714745" cy="3818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b="1" u="sng" dirty="0" smtClean="0"/>
              <a:t>Natureza Tributária</a:t>
            </a:r>
            <a:r>
              <a:rPr lang="pt-BR" b="1" dirty="0" smtClean="0"/>
              <a:t>: </a:t>
            </a:r>
            <a:r>
              <a:rPr lang="pt-BR" dirty="0">
                <a:solidFill>
                  <a:srgbClr val="C00000"/>
                </a:solidFill>
              </a:rPr>
              <a:t>Art. 149.CF </a:t>
            </a:r>
            <a:r>
              <a:rPr lang="pt-BR" dirty="0"/>
              <a:t>Compete exclusivamente à União instituir contribuições sociais, de intervenção no domínio econômico e de interesse das categorias profissionais ou econômicas, como instrumento de sua atuação nas respectivas áreas, observado o disposto nos </a:t>
            </a:r>
            <a:r>
              <a:rPr lang="pt-BR" dirty="0" err="1"/>
              <a:t>arts</a:t>
            </a:r>
            <a:r>
              <a:rPr lang="pt-BR" dirty="0"/>
              <a:t>. 146, III, e 150, I e III, e sem prejuízo do previsto no art. 195, § 6º, relativamente às contribuições a que alude o dispositivo.</a:t>
            </a:r>
          </a:p>
        </p:txBody>
      </p:sp>
      <p:sp>
        <p:nvSpPr>
          <p:cNvPr id="8" name="Título 1"/>
          <p:cNvSpPr>
            <a:spLocks noGrp="1"/>
          </p:cNvSpPr>
          <p:nvPr>
            <p:ph type="title"/>
          </p:nvPr>
        </p:nvSpPr>
        <p:spPr>
          <a:xfrm>
            <a:off x="739861" y="253785"/>
            <a:ext cx="7886700" cy="866626"/>
          </a:xfrm>
        </p:spPr>
        <p:txBody>
          <a:bodyPr>
            <a:normAutofit/>
          </a:bodyPr>
          <a:lstStyle/>
          <a:p>
            <a:r>
              <a:rPr lang="pt-BR" sz="3200" b="1" dirty="0" smtClean="0"/>
              <a:t>Contribuição Sindical</a:t>
            </a:r>
            <a:endParaRPr lang="pt-BR" sz="3200" b="1" dirty="0"/>
          </a:p>
        </p:txBody>
      </p:sp>
      <p:pic>
        <p:nvPicPr>
          <p:cNvPr id="9" name="Imagem 4" descr="gdhfadha"/>
          <p:cNvPicPr>
            <a:picLocks noChangeAspect="1" noChangeArrowheads="1"/>
          </p:cNvPicPr>
          <p:nvPr/>
        </p:nvPicPr>
        <p:blipFill>
          <a:blip r:embed="rId3" cstate="print"/>
          <a:srcRect/>
          <a:stretch>
            <a:fillRect/>
          </a:stretch>
        </p:blipFill>
        <p:spPr bwMode="auto">
          <a:xfrm flipV="1">
            <a:off x="739861" y="820314"/>
            <a:ext cx="3881566" cy="112231"/>
          </a:xfrm>
          <a:prstGeom prst="rect">
            <a:avLst/>
          </a:prstGeom>
          <a:noFill/>
        </p:spPr>
      </p:pic>
    </p:spTree>
    <p:extLst>
      <p:ext uri="{BB962C8B-B14F-4D97-AF65-F5344CB8AC3E}">
        <p14:creationId xmlns:p14="http://schemas.microsoft.com/office/powerpoint/2010/main" val="112789130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p:cNvSpPr txBox="1">
            <a:spLocks/>
          </p:cNvSpPr>
          <p:nvPr/>
        </p:nvSpPr>
        <p:spPr>
          <a:xfrm>
            <a:off x="777163" y="1470626"/>
            <a:ext cx="7714745" cy="3818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b="1" u="sng" dirty="0" smtClean="0"/>
              <a:t>Forma de cobrança</a:t>
            </a:r>
            <a:r>
              <a:rPr lang="pt-BR" b="1" dirty="0" smtClean="0"/>
              <a:t>: </a:t>
            </a:r>
            <a:r>
              <a:rPr lang="pt-BR" dirty="0" smtClean="0"/>
              <a:t>a Lei 13.467/2017 alterou </a:t>
            </a:r>
            <a:r>
              <a:rPr lang="pt-BR" dirty="0"/>
              <a:t>a forma de desconto e recolhimento da contribuição sindical ao exigir autorização prévia e expressa dos participantes das categorias econômicas ou profissionais ou das profissões liberais representadas pelas referidas entidades.</a:t>
            </a:r>
          </a:p>
        </p:txBody>
      </p:sp>
      <p:sp>
        <p:nvSpPr>
          <p:cNvPr id="8" name="Título 1"/>
          <p:cNvSpPr>
            <a:spLocks noGrp="1"/>
          </p:cNvSpPr>
          <p:nvPr>
            <p:ph type="title"/>
          </p:nvPr>
        </p:nvSpPr>
        <p:spPr>
          <a:xfrm>
            <a:off x="739861" y="253785"/>
            <a:ext cx="7886700" cy="866626"/>
          </a:xfrm>
        </p:spPr>
        <p:txBody>
          <a:bodyPr>
            <a:normAutofit/>
          </a:bodyPr>
          <a:lstStyle/>
          <a:p>
            <a:r>
              <a:rPr lang="pt-BR" sz="3200" b="1" dirty="0" smtClean="0"/>
              <a:t>Contribuição Sindical</a:t>
            </a:r>
            <a:endParaRPr lang="pt-BR" sz="3200" b="1" dirty="0"/>
          </a:p>
        </p:txBody>
      </p:sp>
      <p:pic>
        <p:nvPicPr>
          <p:cNvPr id="9" name="Imagem 4" descr="gdhfadha"/>
          <p:cNvPicPr>
            <a:picLocks noChangeAspect="1" noChangeArrowheads="1"/>
          </p:cNvPicPr>
          <p:nvPr/>
        </p:nvPicPr>
        <p:blipFill>
          <a:blip r:embed="rId3" cstate="print"/>
          <a:srcRect/>
          <a:stretch>
            <a:fillRect/>
          </a:stretch>
        </p:blipFill>
        <p:spPr bwMode="auto">
          <a:xfrm flipV="1">
            <a:off x="739861" y="820314"/>
            <a:ext cx="3881566" cy="112231"/>
          </a:xfrm>
          <a:prstGeom prst="rect">
            <a:avLst/>
          </a:prstGeom>
          <a:noFill/>
        </p:spPr>
      </p:pic>
    </p:spTree>
    <p:extLst>
      <p:ext uri="{BB962C8B-B14F-4D97-AF65-F5344CB8AC3E}">
        <p14:creationId xmlns:p14="http://schemas.microsoft.com/office/powerpoint/2010/main" val="1883919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25064" y="405115"/>
            <a:ext cx="8060268" cy="47397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1900" b="1" dirty="0"/>
              <a:t>Todas as contribuições enquadradas no art. 149, em suas três modalidades, </a:t>
            </a:r>
            <a:r>
              <a:rPr lang="pt-BR" sz="1900" b="1" u="sng" dirty="0">
                <a:solidFill>
                  <a:srgbClr val="800000"/>
                </a:solidFill>
              </a:rPr>
              <a:t>têm natureza tributária </a:t>
            </a:r>
            <a:r>
              <a:rPr lang="pt-BR" sz="1900" u="sng" dirty="0">
                <a:solidFill>
                  <a:srgbClr val="800000"/>
                </a:solidFill>
              </a:rPr>
              <a:t>[...].</a:t>
            </a:r>
          </a:p>
          <a:p>
            <a:endParaRPr lang="pt-BR" sz="800" dirty="0"/>
          </a:p>
          <a:p>
            <a:pPr algn="just"/>
            <a:r>
              <a:rPr lang="pt-BR" sz="1900" dirty="0"/>
              <a:t>A “contribuição especial no interesse das categorias profissionais ou econômicas, como instrumento de sua atuação nas respectivas áreas”, tem como nítido, claro e cristalino </a:t>
            </a:r>
            <a:r>
              <a:rPr lang="pt-BR" sz="1900" b="1" dirty="0"/>
              <a:t>objetivo garantir a atuação de categorias profissionais e econômicas em defesa dos interesses próprios destes grupos</a:t>
            </a:r>
            <a:r>
              <a:rPr lang="pt-BR" sz="1900" dirty="0"/>
              <a:t>, ofertando, pois, a Constituição, imposição tributária que lhes garanta recursos para que possam </a:t>
            </a:r>
            <a:r>
              <a:rPr lang="pt-BR" sz="1900" i="1" dirty="0"/>
              <a:t>existir e atuar.</a:t>
            </a:r>
          </a:p>
          <a:p>
            <a:pPr algn="just"/>
            <a:endParaRPr lang="pt-BR" sz="800" i="1" dirty="0"/>
          </a:p>
          <a:p>
            <a:pPr algn="just"/>
            <a:r>
              <a:rPr lang="pt-BR" sz="1900" dirty="0"/>
              <a:t>Esta é a natureza jurídica da contribuição, que fundamenta o movimento corporativo ou sindical no Brasil, na redação da Lei Suprema de 1988, constitucionalizada que foi sua conformação tributária. </a:t>
            </a:r>
            <a:r>
              <a:rPr lang="pt-BR" sz="1900" b="1" dirty="0"/>
              <a:t>Não é mais uma contribuição </a:t>
            </a:r>
            <a:r>
              <a:rPr lang="pt-BR" sz="1900" b="1" dirty="0" err="1"/>
              <a:t>parafiscal</a:t>
            </a:r>
            <a:r>
              <a:rPr lang="pt-BR" sz="1900" b="1" dirty="0"/>
              <a:t> ou fora do sistema, mas uma contribuição tributária, com objetivo perfil na lei maior.</a:t>
            </a:r>
          </a:p>
          <a:p>
            <a:pPr algn="just"/>
            <a:endParaRPr lang="pt-BR" sz="1900" b="1" dirty="0"/>
          </a:p>
          <a:p>
            <a:pPr algn="just"/>
            <a:r>
              <a:rPr lang="pt-BR" sz="2000" b="1" i="1" dirty="0"/>
              <a:t>(Trechos do parecer Ives Gandra  da Silva Martins)</a:t>
            </a:r>
          </a:p>
        </p:txBody>
      </p:sp>
    </p:spTree>
    <p:extLst>
      <p:ext uri="{BB962C8B-B14F-4D97-AF65-F5344CB8AC3E}">
        <p14:creationId xmlns:p14="http://schemas.microsoft.com/office/powerpoint/2010/main" val="258367655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05564" y="454699"/>
            <a:ext cx="8150578" cy="47397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1900" dirty="0"/>
              <a:t>A liberdade de associação não exclui o direito de uma categoria ser defendida por um sindicato, que, ao agir, hospeda os interesses tanto dos filiados quanto dos não filiados. Por isto, a contribuição só de filiados não se confunde com esta – obrigatória e de natureza tributária – imposta a todos de uma determinada categoria social.</a:t>
            </a:r>
          </a:p>
          <a:p>
            <a:pPr algn="just"/>
            <a:endParaRPr lang="pt-BR" sz="800" dirty="0"/>
          </a:p>
          <a:p>
            <a:pPr algn="just"/>
            <a:r>
              <a:rPr lang="pt-BR" sz="1900" b="1" dirty="0">
                <a:solidFill>
                  <a:srgbClr val="C00000"/>
                </a:solidFill>
              </a:rPr>
              <a:t>Em nenhum momento o art. 8º, inciso IV, excepciona, das categorias econômicas e profissionais, a contribuição de determinados beneficiários da atuação sindical, </a:t>
            </a:r>
            <a:r>
              <a:rPr lang="pt-BR" sz="1900" b="1" u="sng" dirty="0">
                <a:solidFill>
                  <a:srgbClr val="C00000"/>
                </a:solidFill>
              </a:rPr>
              <a:t>NÃO PERMITINDO, POIS, QUE A LEI ORDINÁRIA O FAÇA</a:t>
            </a:r>
            <a:r>
              <a:rPr lang="pt-BR" sz="1900" b="1" dirty="0">
                <a:solidFill>
                  <a:srgbClr val="C00000"/>
                </a:solidFill>
              </a:rPr>
              <a:t>, sempre que tal exceção representar um enfraquecimento da entidade para consecução de seus objetivos.</a:t>
            </a:r>
          </a:p>
          <a:p>
            <a:pPr algn="just"/>
            <a:endParaRPr lang="pt-BR" sz="800" b="1" dirty="0"/>
          </a:p>
          <a:p>
            <a:pPr algn="just"/>
            <a:r>
              <a:rPr lang="pt-BR" sz="1900" dirty="0"/>
              <a:t>[...] a contribuição sindical mencionada pela Constituição (art. 8º, inciso IV) tem natureza tributária (art. 149) e objetiva sustentar as corporações de categorias profissionais e econômicas na defesa de seus interesses e direitos.</a:t>
            </a:r>
          </a:p>
          <a:p>
            <a:pPr algn="just"/>
            <a:endParaRPr lang="pt-BR" sz="1900" dirty="0"/>
          </a:p>
          <a:p>
            <a:pPr algn="just"/>
            <a:r>
              <a:rPr lang="pt-BR" sz="2000" b="1" i="1" dirty="0"/>
              <a:t>(Trechos do parecer Ives Gandra  da Silva Martins)</a:t>
            </a:r>
            <a:endParaRPr lang="pt-BR" sz="1900" b="1" i="1" dirty="0"/>
          </a:p>
        </p:txBody>
      </p:sp>
    </p:spTree>
    <p:extLst>
      <p:ext uri="{BB962C8B-B14F-4D97-AF65-F5344CB8AC3E}">
        <p14:creationId xmlns:p14="http://schemas.microsoft.com/office/powerpoint/2010/main" val="28324358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914401" y="451414"/>
          <a:ext cx="7933037" cy="4444678"/>
        </p:xfrm>
        <a:graphic>
          <a:graphicData uri="http://schemas.openxmlformats.org/drawingml/2006/table">
            <a:tbl>
              <a:tblPr firstRow="1" bandRow="1">
                <a:tableStyleId>{073A0DAA-6AF3-43AB-8588-CEC1D06C72B9}</a:tableStyleId>
              </a:tblPr>
              <a:tblGrid>
                <a:gridCol w="3806135">
                  <a:extLst>
                    <a:ext uri="{9D8B030D-6E8A-4147-A177-3AD203B41FA5}">
                      <a16:colId xmlns:a16="http://schemas.microsoft.com/office/drawing/2014/main" xmlns="" val="20000"/>
                    </a:ext>
                  </a:extLst>
                </a:gridCol>
                <a:gridCol w="4126902">
                  <a:extLst>
                    <a:ext uri="{9D8B030D-6E8A-4147-A177-3AD203B41FA5}">
                      <a16:colId xmlns:a16="http://schemas.microsoft.com/office/drawing/2014/main" xmlns="" val="20001"/>
                    </a:ext>
                  </a:extLst>
                </a:gridCol>
              </a:tblGrid>
              <a:tr h="499466">
                <a:tc gridSpan="2">
                  <a:txBody>
                    <a:bodyPr/>
                    <a:lstStyle/>
                    <a:p>
                      <a:pPr algn="ctr">
                        <a:lnSpc>
                          <a:spcPct val="115000"/>
                        </a:lnSpc>
                        <a:spcAft>
                          <a:spcPts val="0"/>
                        </a:spcAft>
                      </a:pPr>
                      <a:r>
                        <a:rPr lang="pt-BR" sz="2000" dirty="0">
                          <a:solidFill>
                            <a:schemeClr val="bg1"/>
                          </a:solidFill>
                          <a:latin typeface="Arial" panose="020B0604020202020204" pitchFamily="34" charset="0"/>
                          <a:ea typeface="Calibri"/>
                          <a:cs typeface="Arial" panose="020B0604020202020204" pitchFamily="34" charset="0"/>
                        </a:rPr>
                        <a:t>FORMA DE DESCONTO</a:t>
                      </a:r>
                    </a:p>
                  </a:txBody>
                  <a:tcPr marL="54426" marR="54426" marT="0" marB="0">
                    <a:solidFill>
                      <a:schemeClr val="tx1"/>
                    </a:solidFill>
                  </a:tcPr>
                </a:tc>
                <a:tc hMerge="1">
                  <a:txBody>
                    <a:bodyPr/>
                    <a:lstStyle/>
                    <a:p>
                      <a:pPr algn="ctr">
                        <a:lnSpc>
                          <a:spcPct val="115000"/>
                        </a:lnSpc>
                        <a:spcAft>
                          <a:spcPts val="0"/>
                        </a:spcAft>
                      </a:pPr>
                      <a:endParaRPr lang="pt-BR" sz="2000" dirty="0">
                        <a:solidFill>
                          <a:schemeClr val="tx1"/>
                        </a:solidFill>
                        <a:latin typeface="+mn-lt"/>
                        <a:ea typeface="Calibri"/>
                        <a:cs typeface="Times New Roman"/>
                      </a:endParaRPr>
                    </a:p>
                  </a:txBody>
                  <a:tcPr marL="54426" marR="54426" marT="0" marB="0"/>
                </a:tc>
                <a:extLst>
                  <a:ext uri="{0D108BD9-81ED-4DB2-BD59-A6C34878D82A}">
                    <a16:rowId xmlns:a16="http://schemas.microsoft.com/office/drawing/2014/main" xmlns="" val="10000"/>
                  </a:ext>
                </a:extLst>
              </a:tr>
              <a:tr h="427314">
                <a:tc>
                  <a:txBody>
                    <a:bodyPr/>
                    <a:lstStyle/>
                    <a:p>
                      <a:pPr algn="ctr">
                        <a:lnSpc>
                          <a:spcPct val="115000"/>
                        </a:lnSpc>
                        <a:spcAft>
                          <a:spcPts val="0"/>
                        </a:spcAft>
                      </a:pPr>
                      <a:r>
                        <a:rPr lang="pt-BR" sz="2000" b="1" dirty="0">
                          <a:solidFill>
                            <a:schemeClr val="tx1"/>
                          </a:solidFill>
                        </a:rPr>
                        <a:t>CLT</a:t>
                      </a:r>
                      <a:endParaRPr lang="pt-BR" sz="2000" b="1" dirty="0">
                        <a:solidFill>
                          <a:schemeClr val="tx1"/>
                        </a:solidFill>
                        <a:latin typeface="+mj-lt"/>
                        <a:ea typeface="Calibri"/>
                        <a:cs typeface="Times New Roman"/>
                      </a:endParaRPr>
                    </a:p>
                  </a:txBody>
                  <a:tcPr marL="54426" marR="54426" marT="0" marB="0">
                    <a:solidFill>
                      <a:schemeClr val="bg1">
                        <a:lumMod val="75000"/>
                      </a:schemeClr>
                    </a:solidFill>
                  </a:tcPr>
                </a:tc>
                <a:tc>
                  <a:txBody>
                    <a:bodyPr/>
                    <a:lstStyle/>
                    <a:p>
                      <a:pPr algn="ctr">
                        <a:lnSpc>
                          <a:spcPct val="115000"/>
                        </a:lnSpc>
                        <a:spcAft>
                          <a:spcPts val="0"/>
                        </a:spcAft>
                      </a:pPr>
                      <a:r>
                        <a:rPr lang="pt-BR" sz="2000" b="1" dirty="0">
                          <a:solidFill>
                            <a:schemeClr val="tx1"/>
                          </a:solidFill>
                        </a:rPr>
                        <a:t>LEI 13.467/2017</a:t>
                      </a:r>
                      <a:endParaRPr lang="pt-BR" sz="2000" b="1" dirty="0">
                        <a:solidFill>
                          <a:schemeClr val="tx1"/>
                        </a:solidFill>
                        <a:latin typeface="+mn-lt"/>
                        <a:ea typeface="Calibri"/>
                        <a:cs typeface="Times New Roman"/>
                      </a:endParaRPr>
                    </a:p>
                  </a:txBody>
                  <a:tcPr marL="54426" marR="54426" marT="0" marB="0">
                    <a:solidFill>
                      <a:schemeClr val="bg1">
                        <a:lumMod val="75000"/>
                      </a:schemeClr>
                    </a:solidFill>
                  </a:tcPr>
                </a:tc>
                <a:extLst>
                  <a:ext uri="{0D108BD9-81ED-4DB2-BD59-A6C34878D82A}">
                    <a16:rowId xmlns:a16="http://schemas.microsoft.com/office/drawing/2014/main" xmlns="" val="10001"/>
                  </a:ext>
                </a:extLst>
              </a:tr>
              <a:tr h="3517898">
                <a:tc>
                  <a:txBody>
                    <a:bodyPr/>
                    <a:lstStyle/>
                    <a:p>
                      <a:pPr algn="just"/>
                      <a:r>
                        <a:rPr kumimoji="0" lang="pt-BR" sz="2000" b="1" u="sng" kern="1200" dirty="0">
                          <a:solidFill>
                            <a:srgbClr val="C00000"/>
                          </a:solidFill>
                        </a:rPr>
                        <a:t>Art. 545 </a:t>
                      </a:r>
                      <a:r>
                        <a:rPr kumimoji="0" lang="pt-BR" sz="2000" b="0" kern="1200" dirty="0">
                          <a:solidFill>
                            <a:schemeClr val="tx1"/>
                          </a:solidFill>
                        </a:rPr>
                        <a:t>- Os empregadores ficam obrigados a descontar na folha de pagamento dos seus empregados, </a:t>
                      </a:r>
                      <a:r>
                        <a:rPr kumimoji="0" lang="pt-BR" sz="2000" b="0" u="none" kern="1200" dirty="0">
                          <a:solidFill>
                            <a:schemeClr val="tx1"/>
                          </a:solidFill>
                        </a:rPr>
                        <a:t>desde que por eles devidamente autorizados, as contribuições devidas ao Sindicato, quando por este notificados, </a:t>
                      </a:r>
                      <a:r>
                        <a:rPr kumimoji="0" lang="pt-BR" sz="2000" b="0" i="0" u="none" kern="1200" dirty="0">
                          <a:solidFill>
                            <a:srgbClr val="800000"/>
                          </a:solidFill>
                        </a:rPr>
                        <a:t>salvo quanto à contribuição sindical, cujo desconto independe dessas formalidades</a:t>
                      </a:r>
                      <a:r>
                        <a:rPr kumimoji="0" lang="pt-BR" sz="2000" b="0" i="0" u="none" kern="1200" dirty="0">
                          <a:solidFill>
                            <a:schemeClr val="tx1"/>
                          </a:solidFill>
                        </a:rPr>
                        <a:t>. </a:t>
                      </a:r>
                      <a:endParaRPr kumimoji="0" lang="pt-BR" sz="2000" b="0" i="0" u="none" kern="1200" dirty="0">
                        <a:solidFill>
                          <a:schemeClr val="tx1"/>
                        </a:solidFill>
                        <a:latin typeface="+mj-lt"/>
                        <a:ea typeface="+mn-ea"/>
                        <a:cs typeface="+mn-cs"/>
                      </a:endParaRPr>
                    </a:p>
                  </a:txBody>
                  <a:tcPr marL="54426" marR="54426" marT="0" marB="0">
                    <a:solidFill>
                      <a:schemeClr val="bg1">
                        <a:lumMod val="95000"/>
                      </a:schemeClr>
                    </a:solidFill>
                  </a:tcPr>
                </a:tc>
                <a:tc>
                  <a:txBody>
                    <a:bodyPr/>
                    <a:lstStyle/>
                    <a:p>
                      <a:pPr algn="just">
                        <a:spcAft>
                          <a:spcPts val="0"/>
                        </a:spcAft>
                      </a:pPr>
                      <a:r>
                        <a:rPr lang="pt-BR" sz="2000" b="1" u="sng" dirty="0">
                          <a:solidFill>
                            <a:srgbClr val="C00000"/>
                          </a:solidFill>
                        </a:rPr>
                        <a:t>Art. 545. </a:t>
                      </a:r>
                      <a:r>
                        <a:rPr lang="pt-BR" sz="2000" b="0" dirty="0">
                          <a:solidFill>
                            <a:schemeClr val="tx1"/>
                          </a:solidFill>
                        </a:rPr>
                        <a:t>Os empregadores ficam obrigados a descontar da folha de pagamento dos seus empregados, </a:t>
                      </a:r>
                      <a:r>
                        <a:rPr lang="pt-BR" sz="2000" b="0" u="none" dirty="0">
                          <a:solidFill>
                            <a:schemeClr val="tx1"/>
                          </a:solidFill>
                        </a:rPr>
                        <a:t>desde que por eles devidamente </a:t>
                      </a:r>
                      <a:r>
                        <a:rPr lang="pt-BR" sz="2000" b="1" u="none" dirty="0">
                          <a:solidFill>
                            <a:srgbClr val="0070C0"/>
                          </a:solidFill>
                        </a:rPr>
                        <a:t>autorizados</a:t>
                      </a:r>
                      <a:r>
                        <a:rPr lang="pt-BR" sz="2000" b="0" u="none" dirty="0">
                          <a:solidFill>
                            <a:schemeClr val="tx1"/>
                          </a:solidFill>
                        </a:rPr>
                        <a:t>, as contribuições devidas ao sindicato, quando por este </a:t>
                      </a:r>
                      <a:r>
                        <a:rPr lang="pt-BR" sz="2000" b="1" u="none" dirty="0">
                          <a:solidFill>
                            <a:srgbClr val="0070C0"/>
                          </a:solidFill>
                        </a:rPr>
                        <a:t>notificados</a:t>
                      </a:r>
                      <a:r>
                        <a:rPr lang="pt-BR" sz="2000" b="0" u="none" dirty="0">
                          <a:solidFill>
                            <a:schemeClr val="tx1"/>
                          </a:solidFill>
                        </a:rPr>
                        <a:t>. </a:t>
                      </a:r>
                      <a:endParaRPr lang="pt-BR" sz="2000" b="0" u="none" dirty="0">
                        <a:solidFill>
                          <a:schemeClr val="tx1"/>
                        </a:solidFill>
                        <a:latin typeface="+mj-lt"/>
                        <a:ea typeface="Calibri"/>
                        <a:cs typeface="Times New Roman"/>
                      </a:endParaRPr>
                    </a:p>
                  </a:txBody>
                  <a:tcPr marL="54426" marR="54426" marT="0" marB="0">
                    <a:solidFill>
                      <a:schemeClr val="bg1">
                        <a:lumMod val="95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1417971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854961" y="302348"/>
            <a:ext cx="7957752" cy="4940984"/>
          </a:xfrm>
          <a:solidFill>
            <a:schemeClr val="accent3">
              <a:lumMod val="20000"/>
              <a:lumOff val="80000"/>
            </a:schemeClr>
          </a:solidFill>
        </p:spPr>
        <p:txBody>
          <a:bodyPr>
            <a:normAutofit lnSpcReduction="10000"/>
          </a:bodyPr>
          <a:lstStyle/>
          <a:p>
            <a:pPr marL="0" indent="0" algn="ctr">
              <a:buNone/>
            </a:pPr>
            <a:endParaRPr lang="pt-BR" sz="3600" b="1" dirty="0">
              <a:solidFill>
                <a:srgbClr val="800000"/>
              </a:solidFill>
            </a:endParaRPr>
          </a:p>
          <a:p>
            <a:pPr marL="0" indent="0" algn="ctr">
              <a:buNone/>
            </a:pPr>
            <a:r>
              <a:rPr lang="pt-BR" sz="3600" b="1" dirty="0">
                <a:solidFill>
                  <a:srgbClr val="800000"/>
                </a:solidFill>
              </a:rPr>
              <a:t>FORMALIDADES LEGAIS PARA O DESCONTO DA CONTRIBUIÇÃO </a:t>
            </a:r>
          </a:p>
          <a:p>
            <a:pPr marL="0" indent="0" algn="ctr">
              <a:buNone/>
            </a:pPr>
            <a:r>
              <a:rPr lang="pt-BR" b="1" dirty="0"/>
              <a:t>(art. 545 da CLT)</a:t>
            </a:r>
          </a:p>
          <a:p>
            <a:pPr marL="0" indent="0" algn="ctr">
              <a:buNone/>
            </a:pPr>
            <a:endParaRPr lang="pt-BR" sz="3600" b="1" dirty="0"/>
          </a:p>
          <a:p>
            <a:pPr marL="0" indent="0" algn="ctr">
              <a:buNone/>
            </a:pPr>
            <a:r>
              <a:rPr lang="pt-BR" sz="3600" b="1" dirty="0"/>
              <a:t>AUTORIZAÇÃO</a:t>
            </a:r>
          </a:p>
          <a:p>
            <a:pPr marL="0" indent="0" algn="ctr">
              <a:buNone/>
            </a:pPr>
            <a:endParaRPr lang="pt-BR" sz="3600" dirty="0"/>
          </a:p>
          <a:p>
            <a:pPr marL="0" indent="0" algn="ctr">
              <a:buNone/>
            </a:pPr>
            <a:r>
              <a:rPr lang="pt-BR" sz="3600" b="1" dirty="0"/>
              <a:t>NOTIFICAÇÃO do sindicato para o desconto em folha</a:t>
            </a:r>
          </a:p>
          <a:p>
            <a:pPr algn="just">
              <a:buNone/>
            </a:pPr>
            <a:endParaRPr lang="pt-BR" sz="3200" dirty="0"/>
          </a:p>
          <a:p>
            <a:pPr algn="just">
              <a:buFont typeface="Wingdings" pitchFamily="2" charset="2"/>
              <a:buChar char="ü"/>
            </a:pPr>
            <a:endParaRPr lang="pt-BR" dirty="0"/>
          </a:p>
          <a:p>
            <a:pPr algn="just">
              <a:buNone/>
            </a:pPr>
            <a:endParaRPr lang="pt-BR" dirty="0"/>
          </a:p>
        </p:txBody>
      </p:sp>
      <p:sp>
        <p:nvSpPr>
          <p:cNvPr id="7" name="Seta para a direita 6"/>
          <p:cNvSpPr/>
          <p:nvPr/>
        </p:nvSpPr>
        <p:spPr>
          <a:xfrm rot="5400000">
            <a:off x="4576395" y="2363799"/>
            <a:ext cx="445436" cy="372646"/>
          </a:xfrm>
          <a:prstGeom prst="rightArrow">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Mais 1"/>
          <p:cNvSpPr/>
          <p:nvPr/>
        </p:nvSpPr>
        <p:spPr>
          <a:xfrm>
            <a:off x="4407529" y="3364986"/>
            <a:ext cx="852616" cy="643100"/>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673549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671333" y="145007"/>
          <a:ext cx="8115886" cy="5260370"/>
        </p:xfrm>
        <a:graphic>
          <a:graphicData uri="http://schemas.openxmlformats.org/drawingml/2006/table">
            <a:tbl>
              <a:tblPr firstRow="1" bandRow="1">
                <a:tableStyleId>{073A0DAA-6AF3-43AB-8588-CEC1D06C72B9}</a:tableStyleId>
              </a:tblPr>
              <a:tblGrid>
                <a:gridCol w="3926023">
                  <a:extLst>
                    <a:ext uri="{9D8B030D-6E8A-4147-A177-3AD203B41FA5}">
                      <a16:colId xmlns:a16="http://schemas.microsoft.com/office/drawing/2014/main" xmlns="" val="20000"/>
                    </a:ext>
                  </a:extLst>
                </a:gridCol>
                <a:gridCol w="4189863">
                  <a:extLst>
                    <a:ext uri="{9D8B030D-6E8A-4147-A177-3AD203B41FA5}">
                      <a16:colId xmlns:a16="http://schemas.microsoft.com/office/drawing/2014/main" xmlns="" val="20001"/>
                    </a:ext>
                  </a:extLst>
                </a:gridCol>
              </a:tblGrid>
              <a:tr h="281070">
                <a:tc gridSpan="2">
                  <a:txBody>
                    <a:bodyPr/>
                    <a:lstStyle/>
                    <a:p>
                      <a:pPr algn="ctr">
                        <a:lnSpc>
                          <a:spcPct val="115000"/>
                        </a:lnSpc>
                        <a:spcAft>
                          <a:spcPts val="0"/>
                        </a:spcAft>
                      </a:pPr>
                      <a:r>
                        <a:rPr lang="pt-BR" sz="1600" dirty="0">
                          <a:solidFill>
                            <a:schemeClr val="bg1"/>
                          </a:solidFill>
                          <a:latin typeface="Arial" panose="020B0604020202020204" pitchFamily="34" charset="0"/>
                          <a:ea typeface="Calibri"/>
                          <a:cs typeface="Arial" panose="020B0604020202020204" pitchFamily="34" charset="0"/>
                        </a:rPr>
                        <a:t>QUEM DEVE PAGAR</a:t>
                      </a:r>
                    </a:p>
                  </a:txBody>
                  <a:tcPr marL="54426" marR="54426" marT="0" marB="0">
                    <a:solidFill>
                      <a:schemeClr val="tx1"/>
                    </a:solidFill>
                  </a:tcPr>
                </a:tc>
                <a:tc hMerge="1">
                  <a:txBody>
                    <a:bodyPr/>
                    <a:lstStyle/>
                    <a:p>
                      <a:pPr algn="ctr">
                        <a:lnSpc>
                          <a:spcPct val="115000"/>
                        </a:lnSpc>
                        <a:spcAft>
                          <a:spcPts val="0"/>
                        </a:spcAft>
                      </a:pPr>
                      <a:endParaRPr lang="pt-BR" sz="2000" dirty="0">
                        <a:solidFill>
                          <a:schemeClr val="tx1"/>
                        </a:solidFill>
                        <a:latin typeface="+mn-lt"/>
                        <a:ea typeface="Calibri"/>
                        <a:cs typeface="Times New Roman"/>
                      </a:endParaRPr>
                    </a:p>
                  </a:txBody>
                  <a:tcPr marL="54426" marR="54426" marT="0" marB="0"/>
                </a:tc>
                <a:extLst>
                  <a:ext uri="{0D108BD9-81ED-4DB2-BD59-A6C34878D82A}">
                    <a16:rowId xmlns:a16="http://schemas.microsoft.com/office/drawing/2014/main" xmlns="" val="10000"/>
                  </a:ext>
                </a:extLst>
              </a:tr>
              <a:tr h="289108">
                <a:tc>
                  <a:txBody>
                    <a:bodyPr/>
                    <a:lstStyle/>
                    <a:p>
                      <a:pPr algn="ctr">
                        <a:lnSpc>
                          <a:spcPct val="115000"/>
                        </a:lnSpc>
                        <a:spcAft>
                          <a:spcPts val="0"/>
                        </a:spcAft>
                      </a:pPr>
                      <a:r>
                        <a:rPr lang="pt-BR" sz="1600" b="1" dirty="0">
                          <a:solidFill>
                            <a:schemeClr val="tx1"/>
                          </a:solidFill>
                        </a:rPr>
                        <a:t>CLT</a:t>
                      </a:r>
                      <a:endParaRPr lang="pt-BR" sz="1600" b="1" dirty="0">
                        <a:solidFill>
                          <a:schemeClr val="tx1"/>
                        </a:solidFill>
                        <a:latin typeface="+mj-lt"/>
                        <a:ea typeface="Calibri"/>
                        <a:cs typeface="Times New Roman"/>
                      </a:endParaRPr>
                    </a:p>
                  </a:txBody>
                  <a:tcPr marL="54426" marR="54426" marT="0" marB="0">
                    <a:solidFill>
                      <a:schemeClr val="bg1">
                        <a:lumMod val="75000"/>
                      </a:schemeClr>
                    </a:solidFill>
                  </a:tcPr>
                </a:tc>
                <a:tc>
                  <a:txBody>
                    <a:bodyPr/>
                    <a:lstStyle/>
                    <a:p>
                      <a:pPr algn="ctr">
                        <a:lnSpc>
                          <a:spcPct val="115000"/>
                        </a:lnSpc>
                        <a:spcAft>
                          <a:spcPts val="0"/>
                        </a:spcAft>
                      </a:pPr>
                      <a:r>
                        <a:rPr lang="pt-BR" sz="1600" b="1" dirty="0">
                          <a:solidFill>
                            <a:schemeClr val="tx1"/>
                          </a:solidFill>
                        </a:rPr>
                        <a:t>LEI 13.467/2017</a:t>
                      </a:r>
                      <a:endParaRPr lang="pt-BR" sz="1600" b="1" dirty="0">
                        <a:solidFill>
                          <a:schemeClr val="tx1"/>
                        </a:solidFill>
                        <a:latin typeface="+mn-lt"/>
                        <a:ea typeface="Calibri"/>
                        <a:cs typeface="Times New Roman"/>
                      </a:endParaRPr>
                    </a:p>
                  </a:txBody>
                  <a:tcPr marL="54426" marR="54426" marT="0" marB="0">
                    <a:solidFill>
                      <a:schemeClr val="bg1">
                        <a:lumMod val="75000"/>
                      </a:schemeClr>
                    </a:solidFill>
                  </a:tcPr>
                </a:tc>
                <a:extLst>
                  <a:ext uri="{0D108BD9-81ED-4DB2-BD59-A6C34878D82A}">
                    <a16:rowId xmlns:a16="http://schemas.microsoft.com/office/drawing/2014/main" xmlns="" val="10001"/>
                  </a:ext>
                </a:extLst>
              </a:tr>
              <a:tr h="24038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1600" b="1" u="sng" kern="1200" dirty="0">
                          <a:solidFill>
                            <a:srgbClr val="C00000"/>
                          </a:solidFill>
                        </a:rPr>
                        <a:t>Art. 578 </a:t>
                      </a:r>
                      <a:r>
                        <a:rPr kumimoji="0" lang="pt-BR" sz="1600" kern="1200" dirty="0"/>
                        <a:t>- As contribuições </a:t>
                      </a:r>
                      <a:r>
                        <a:rPr kumimoji="0" lang="pt-BR" sz="1600" b="0" kern="1200" dirty="0"/>
                        <a:t>devidas</a:t>
                      </a:r>
                      <a:r>
                        <a:rPr kumimoji="0" lang="pt-BR" sz="1600" kern="1200" dirty="0"/>
                        <a:t> aos Sindicatos pelos que participem das categorias econômicas ou profissionais ou das profissões liberais representadas pelas referidas entidades serão, </a:t>
                      </a:r>
                      <a:r>
                        <a:rPr kumimoji="0" lang="pt-BR" sz="1600" u="none" kern="1200" dirty="0"/>
                        <a:t>sob a denominação do "imposto sindical", pagas, recolhidas e aplicadas na forma estabelecida neste Capítulo.</a:t>
                      </a:r>
                    </a:p>
                    <a:p>
                      <a:pPr algn="just"/>
                      <a:endParaRPr kumimoji="0" lang="pt-BR" sz="1600" b="0" i="0" kern="1200" dirty="0">
                        <a:solidFill>
                          <a:schemeClr val="dk1"/>
                        </a:solidFill>
                        <a:latin typeface="+mj-lt"/>
                        <a:ea typeface="+mn-ea"/>
                        <a:cs typeface="+mn-cs"/>
                      </a:endParaRPr>
                    </a:p>
                  </a:txBody>
                  <a:tcPr marL="54426" marR="54426" marT="0" marB="0">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600" b="1" u="sng" dirty="0">
                          <a:solidFill>
                            <a:srgbClr val="C00000"/>
                          </a:solidFill>
                        </a:rPr>
                        <a:t>Art. 578. </a:t>
                      </a:r>
                      <a:r>
                        <a:rPr lang="pt-BR" sz="1600" dirty="0"/>
                        <a:t>As contribuições </a:t>
                      </a:r>
                      <a:r>
                        <a:rPr lang="pt-BR" sz="1600" b="1" dirty="0">
                          <a:solidFill>
                            <a:srgbClr val="0070C0"/>
                          </a:solidFill>
                        </a:rPr>
                        <a:t>devidas </a:t>
                      </a:r>
                      <a:r>
                        <a:rPr lang="pt-BR" sz="1600" b="1" u="none" dirty="0">
                          <a:solidFill>
                            <a:srgbClr val="0070C0"/>
                          </a:solidFill>
                        </a:rPr>
                        <a:t>aos sindicatos pelos participantes das categorias</a:t>
                      </a:r>
                      <a:r>
                        <a:rPr lang="pt-BR" sz="1600" b="0" u="none" dirty="0">
                          <a:solidFill>
                            <a:schemeClr val="tx1"/>
                          </a:solidFill>
                        </a:rPr>
                        <a:t> econômicas ou profissionais ou das profissões liberais representadas pelas referidas entidades </a:t>
                      </a:r>
                      <a:r>
                        <a:rPr lang="pt-BR" sz="1600" u="none" dirty="0"/>
                        <a:t>serão, sob a denominação de contribuição sindical, pagas, recolhidas e aplicadas na forma estabelecida neste Capítulo, </a:t>
                      </a:r>
                      <a:r>
                        <a:rPr lang="pt-BR" sz="1600" b="1" u="none" dirty="0">
                          <a:solidFill>
                            <a:schemeClr val="tx1"/>
                          </a:solidFill>
                        </a:rPr>
                        <a:t>desde que prévia e expressamente autorizadas</a:t>
                      </a:r>
                      <a:r>
                        <a:rPr lang="pt-BR" sz="1600" u="none" dirty="0">
                          <a:solidFill>
                            <a:schemeClr val="tx1"/>
                          </a:solidFill>
                        </a:rPr>
                        <a:t>.</a:t>
                      </a:r>
                      <a:endParaRPr lang="pt-BR" sz="1600" u="none" dirty="0">
                        <a:solidFill>
                          <a:schemeClr val="tx1"/>
                        </a:solidFill>
                        <a:latin typeface="+mj-lt"/>
                      </a:endParaRPr>
                    </a:p>
                  </a:txBody>
                  <a:tcPr marL="54426" marR="54426" marT="0" marB="0">
                    <a:solidFill>
                      <a:schemeClr val="bg1">
                        <a:lumMod val="95000"/>
                      </a:schemeClr>
                    </a:solidFill>
                  </a:tcPr>
                </a:tc>
                <a:extLst>
                  <a:ext uri="{0D108BD9-81ED-4DB2-BD59-A6C34878D82A}">
                    <a16:rowId xmlns:a16="http://schemas.microsoft.com/office/drawing/2014/main" xmlns="" val="10002"/>
                  </a:ext>
                </a:extLst>
              </a:tr>
              <a:tr h="22863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1600" b="1" u="sng" kern="1200" dirty="0">
                          <a:solidFill>
                            <a:srgbClr val="C00000"/>
                          </a:solidFill>
                        </a:rPr>
                        <a:t>Art. 579 </a:t>
                      </a:r>
                      <a:r>
                        <a:rPr kumimoji="0" lang="pt-BR" sz="1600" kern="1200" dirty="0"/>
                        <a:t>- A contribuição </a:t>
                      </a:r>
                      <a:r>
                        <a:rPr kumimoji="0" lang="pt-BR" sz="1600" b="0" kern="1200" dirty="0">
                          <a:solidFill>
                            <a:schemeClr val="tx1"/>
                          </a:solidFill>
                        </a:rPr>
                        <a:t>sindical é devida por todos </a:t>
                      </a:r>
                      <a:r>
                        <a:rPr kumimoji="0" lang="pt-BR" sz="1600" b="0" kern="1200" dirty="0" err="1">
                          <a:solidFill>
                            <a:schemeClr val="tx1"/>
                          </a:solidFill>
                        </a:rPr>
                        <a:t>aquêles</a:t>
                      </a:r>
                      <a:r>
                        <a:rPr kumimoji="0" lang="pt-BR" sz="1600" b="0" kern="1200" dirty="0">
                          <a:solidFill>
                            <a:schemeClr val="tx1"/>
                          </a:solidFill>
                        </a:rPr>
                        <a:t> </a:t>
                      </a:r>
                      <a:r>
                        <a:rPr kumimoji="0" lang="pt-BR" sz="1600" kern="1200" dirty="0"/>
                        <a:t>que participarem de uma determinada </a:t>
                      </a:r>
                      <a:r>
                        <a:rPr kumimoji="0" lang="pt-BR" sz="1600" b="0" u="none" kern="1200" dirty="0"/>
                        <a:t>categoria </a:t>
                      </a:r>
                      <a:r>
                        <a:rPr kumimoji="0" lang="pt-BR" sz="1600" kern="1200" dirty="0"/>
                        <a:t>econômica ou profissional, ou de uma profissão liberal, em favor do sindicato representativo da mesma categoria ou profissão ou, inexistindo este, na conformidade do disposto </a:t>
                      </a:r>
                      <a:r>
                        <a:rPr kumimoji="0" lang="pt-BR" sz="1600" b="0" kern="1200" dirty="0">
                          <a:solidFill>
                            <a:schemeClr val="tx1"/>
                          </a:solidFill>
                        </a:rPr>
                        <a:t>no </a:t>
                      </a:r>
                      <a:r>
                        <a:rPr kumimoji="0" lang="pt-BR" sz="1600" b="0" u="none" kern="1200" dirty="0">
                          <a:solidFill>
                            <a:schemeClr val="tx1"/>
                          </a:solidFill>
                        </a:rPr>
                        <a:t>art. 591.</a:t>
                      </a:r>
                      <a:endParaRPr kumimoji="0" lang="pt-BR" sz="1600" b="0" i="0" u="none" kern="1200" dirty="0">
                        <a:solidFill>
                          <a:schemeClr val="tx1"/>
                        </a:solidFill>
                        <a:latin typeface="+mn-lt"/>
                        <a:ea typeface="+mn-ea"/>
                        <a:cs typeface="+mn-cs"/>
                      </a:endParaRPr>
                    </a:p>
                  </a:txBody>
                  <a:tcPr marL="54426" marR="54426" marT="0" marB="0">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600" b="1" u="sng" dirty="0">
                          <a:solidFill>
                            <a:srgbClr val="C00000"/>
                          </a:solidFill>
                        </a:rPr>
                        <a:t>Art. 579. </a:t>
                      </a:r>
                      <a:r>
                        <a:rPr lang="pt-BR" sz="1600" b="0" dirty="0">
                          <a:solidFill>
                            <a:srgbClr val="800000"/>
                          </a:solidFill>
                        </a:rPr>
                        <a:t>O desconto da contribuição sindical está condicionado à autorização prévia e expressa </a:t>
                      </a:r>
                      <a:r>
                        <a:rPr lang="pt-BR" sz="1600" b="1" dirty="0">
                          <a:solidFill>
                            <a:srgbClr val="0070C0"/>
                          </a:solidFill>
                        </a:rPr>
                        <a:t>dos que participarem de uma determinada </a:t>
                      </a:r>
                      <a:r>
                        <a:rPr lang="pt-BR" sz="1600" b="1" u="none" dirty="0">
                          <a:solidFill>
                            <a:srgbClr val="0070C0"/>
                          </a:solidFill>
                        </a:rPr>
                        <a:t>categoria</a:t>
                      </a:r>
                      <a:r>
                        <a:rPr lang="pt-BR" sz="1600" b="0" u="none" dirty="0"/>
                        <a:t> econômica ou profissional, ou de uma profissão liberal, </a:t>
                      </a:r>
                      <a:r>
                        <a:rPr lang="pt-BR" sz="1600" dirty="0"/>
                        <a:t>em favor do sindicato representativo da mesma categoria ou profissão ou, inexistindo este, na conformidade do disposto no </a:t>
                      </a:r>
                      <a:r>
                        <a:rPr lang="pt-BR" sz="1600" b="0" u="none" dirty="0"/>
                        <a:t>art. 591 desta Consolidação.</a:t>
                      </a:r>
                      <a:endParaRPr lang="pt-BR" sz="1600" b="0" u="none" dirty="0">
                        <a:solidFill>
                          <a:srgbClr val="C00000"/>
                        </a:solidFill>
                        <a:latin typeface="+mn-lt"/>
                        <a:ea typeface="Calibri"/>
                        <a:cs typeface="Times New Roman"/>
                      </a:endParaRPr>
                    </a:p>
                  </a:txBody>
                  <a:tcPr marL="54426" marR="54426" marT="0" marB="0">
                    <a:solidFill>
                      <a:schemeClr val="bg1">
                        <a:lumMod val="9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6779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tf.jus.br/arquivo/cms/sobreStfComposicaoComposicaoPlenariaApresentacao/imagem/teori_zavasck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614" y="3398440"/>
            <a:ext cx="1000553" cy="1500829"/>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sz="quarter" idx="1"/>
          </p:nvPr>
        </p:nvSpPr>
        <p:spPr>
          <a:xfrm>
            <a:off x="3351743" y="2631049"/>
            <a:ext cx="5379335" cy="2127993"/>
          </a:xfrm>
        </p:spPr>
        <p:txBody>
          <a:bodyPr>
            <a:noAutofit/>
          </a:bodyPr>
          <a:lstStyle/>
          <a:p>
            <a:pPr algn="just"/>
            <a:r>
              <a:rPr lang="pt-BR" sz="2400" b="1" dirty="0">
                <a:solidFill>
                  <a:srgbClr val="C00000"/>
                </a:solidFill>
              </a:rPr>
              <a:t>Horas </a:t>
            </a:r>
            <a:r>
              <a:rPr lang="pt-BR" sz="2400" b="1" i="1" dirty="0">
                <a:solidFill>
                  <a:srgbClr val="C00000"/>
                </a:solidFill>
              </a:rPr>
              <a:t>in </a:t>
            </a:r>
            <a:r>
              <a:rPr lang="pt-BR" sz="2400" b="1" i="1" dirty="0" err="1">
                <a:solidFill>
                  <a:srgbClr val="C00000"/>
                </a:solidFill>
              </a:rPr>
              <a:t>itinere</a:t>
            </a:r>
            <a:r>
              <a:rPr lang="pt-BR" sz="2400" b="1" i="1" dirty="0">
                <a:solidFill>
                  <a:srgbClr val="C00000"/>
                </a:solidFill>
              </a:rPr>
              <a:t> </a:t>
            </a:r>
            <a:r>
              <a:rPr lang="pt-BR" sz="2400" dirty="0"/>
              <a:t>(R</a:t>
            </a:r>
            <a:r>
              <a:rPr lang="pt-BR" sz="2400" dirty="0">
                <a:solidFill>
                  <a:schemeClr val="dk1"/>
                </a:solidFill>
              </a:rPr>
              <a:t>E 895.759): </a:t>
            </a:r>
            <a:r>
              <a:rPr lang="pt-BR" sz="2400" dirty="0" smtClean="0">
                <a:solidFill>
                  <a:schemeClr val="dk1"/>
                </a:solidFill>
              </a:rPr>
              <a:t>indeferiu o </a:t>
            </a:r>
            <a:r>
              <a:rPr lang="pt-BR" sz="2400" dirty="0" smtClean="0"/>
              <a:t>pagamento </a:t>
            </a:r>
            <a:r>
              <a:rPr lang="pt-BR" sz="2400" dirty="0"/>
              <a:t>de horas extras referente </a:t>
            </a:r>
            <a:r>
              <a:rPr lang="pt-BR" sz="2400" dirty="0" smtClean="0"/>
              <a:t>as horas</a:t>
            </a:r>
            <a:r>
              <a:rPr lang="pt-BR" sz="2400" dirty="0"/>
              <a:t> </a:t>
            </a:r>
            <a:r>
              <a:rPr lang="pt-BR" sz="2400" i="1" dirty="0"/>
              <a:t>in </a:t>
            </a:r>
            <a:r>
              <a:rPr lang="pt-BR" sz="2400" i="1" dirty="0" err="1"/>
              <a:t>itinere</a:t>
            </a:r>
            <a:r>
              <a:rPr lang="pt-BR" sz="2400" dirty="0"/>
              <a:t> sob o fundamento de que o acordo coletivo concedeu outras vantagens aos empregados</a:t>
            </a:r>
            <a:r>
              <a:rPr lang="pt-BR" sz="2400" dirty="0" smtClean="0"/>
              <a:t>.</a:t>
            </a:r>
          </a:p>
          <a:p>
            <a:pPr algn="just"/>
            <a:r>
              <a:rPr lang="pt-BR" sz="2400" b="1" dirty="0" smtClean="0"/>
              <a:t>Data da decisão: SETEMBRO/2016</a:t>
            </a:r>
            <a:endParaRPr lang="pt-BR" sz="2400" b="1" dirty="0"/>
          </a:p>
          <a:p>
            <a:pPr algn="just">
              <a:buNone/>
            </a:pPr>
            <a:endParaRPr lang="pt-BR" dirty="0"/>
          </a:p>
        </p:txBody>
      </p:sp>
      <p:sp>
        <p:nvSpPr>
          <p:cNvPr id="2" name="Retângulo 1"/>
          <p:cNvSpPr/>
          <p:nvPr/>
        </p:nvSpPr>
        <p:spPr>
          <a:xfrm>
            <a:off x="746137" y="2507063"/>
            <a:ext cx="2211695" cy="830997"/>
          </a:xfrm>
          <a:prstGeom prst="rect">
            <a:avLst/>
          </a:prstGeom>
        </p:spPr>
        <p:txBody>
          <a:bodyPr wrap="non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Relatoria Mini. </a:t>
            </a:r>
          </a:p>
          <a:p>
            <a:pPr algn="ctr"/>
            <a:r>
              <a:rPr lang="pt-BR" sz="2400" dirty="0" err="1">
                <a:latin typeface="Tahoma" panose="020B0604030504040204" pitchFamily="34" charset="0"/>
                <a:ea typeface="Tahoma" panose="020B0604030504040204" pitchFamily="34" charset="0"/>
                <a:cs typeface="Tahoma" panose="020B0604030504040204" pitchFamily="34" charset="0"/>
              </a:rPr>
              <a:t>Teori</a:t>
            </a:r>
            <a:r>
              <a:rPr lang="pt-BR" sz="2400" dirty="0">
                <a:latin typeface="Tahoma" panose="020B0604030504040204" pitchFamily="34" charset="0"/>
                <a:ea typeface="Tahoma" panose="020B0604030504040204" pitchFamily="34" charset="0"/>
                <a:cs typeface="Tahoma" panose="020B0604030504040204" pitchFamily="34" charset="0"/>
              </a:rPr>
              <a:t> Zavascki </a:t>
            </a:r>
          </a:p>
        </p:txBody>
      </p:sp>
      <p:sp>
        <p:nvSpPr>
          <p:cNvPr id="4" name="Chave esquerda 3"/>
          <p:cNvSpPr/>
          <p:nvPr/>
        </p:nvSpPr>
        <p:spPr>
          <a:xfrm>
            <a:off x="2818343" y="2538374"/>
            <a:ext cx="533400" cy="231334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 name="Título 1"/>
          <p:cNvSpPr>
            <a:spLocks noGrp="1"/>
          </p:cNvSpPr>
          <p:nvPr>
            <p:ph type="title"/>
          </p:nvPr>
        </p:nvSpPr>
        <p:spPr>
          <a:xfrm>
            <a:off x="1740773" y="362382"/>
            <a:ext cx="5424617" cy="1910791"/>
          </a:xfrm>
        </p:spPr>
        <p:txBody>
          <a:bodyPr>
            <a:normAutofit fontScale="90000"/>
          </a:bodyPr>
          <a:lstStyle/>
          <a:p>
            <a:pPr algn="ctr"/>
            <a:r>
              <a:rPr lang="pt-BR" sz="4800" b="1" dirty="0" smtClean="0">
                <a:solidFill>
                  <a:srgbClr val="00B050"/>
                </a:solidFill>
                <a:latin typeface="Euphemia" panose="020B0503040102020104" pitchFamily="34" charset="0"/>
              </a:rPr>
              <a:t>RETROSPECTIVA DAS DECISÕES DO STF</a:t>
            </a:r>
            <a:endParaRPr lang="pt-BR" sz="4800" b="1" dirty="0">
              <a:solidFill>
                <a:srgbClr val="00B050"/>
              </a:solidFill>
              <a:latin typeface="Euphemia" panose="020B0503040102020104" pitchFamily="34" charset="0"/>
            </a:endParaRPr>
          </a:p>
        </p:txBody>
      </p:sp>
      <p:pic>
        <p:nvPicPr>
          <p:cNvPr id="12" name="Picture 2" descr="Resultado de imagem para retrospecti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549" y="580769"/>
            <a:ext cx="1334529" cy="133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10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983066" y="578735"/>
            <a:ext cx="7772057" cy="4479402"/>
          </a:xfrm>
          <a:solidFill>
            <a:schemeClr val="accent3">
              <a:lumMod val="20000"/>
              <a:lumOff val="80000"/>
            </a:schemeClr>
          </a:solidFill>
        </p:spPr>
        <p:txBody>
          <a:bodyPr>
            <a:normAutofit/>
          </a:bodyPr>
          <a:lstStyle/>
          <a:p>
            <a:pPr marL="0" indent="0" algn="ctr">
              <a:buNone/>
            </a:pPr>
            <a:endParaRPr lang="pt-BR" sz="3900" b="1" dirty="0">
              <a:solidFill>
                <a:srgbClr val="800000"/>
              </a:solidFill>
            </a:endParaRPr>
          </a:p>
          <a:p>
            <a:pPr marL="0" indent="0" algn="ctr">
              <a:buNone/>
            </a:pPr>
            <a:r>
              <a:rPr lang="pt-BR" sz="3900" b="1" dirty="0">
                <a:solidFill>
                  <a:srgbClr val="800000"/>
                </a:solidFill>
              </a:rPr>
              <a:t>QUEM DEVE PAGAR CONTRIBUIÇÃO SINDICAL  </a:t>
            </a:r>
          </a:p>
          <a:p>
            <a:pPr marL="0" indent="0" algn="ctr">
              <a:buNone/>
            </a:pPr>
            <a:r>
              <a:rPr lang="pt-BR" sz="3900" b="1" dirty="0"/>
              <a:t>(art. 578 e 579 da CLT)</a:t>
            </a:r>
          </a:p>
          <a:p>
            <a:pPr marL="0" indent="0" algn="ctr">
              <a:buNone/>
            </a:pPr>
            <a:endParaRPr lang="pt-BR" sz="3900" b="1" dirty="0"/>
          </a:p>
          <a:p>
            <a:pPr marL="0" indent="0" algn="ctr">
              <a:buNone/>
            </a:pPr>
            <a:r>
              <a:rPr lang="pt-BR" sz="3900" b="1" dirty="0"/>
              <a:t>OBRIGAÇÃO DE TODOS OS INTEGRANTES DAS CATEGORIAS</a:t>
            </a:r>
            <a:endParaRPr lang="pt-BR" dirty="0"/>
          </a:p>
          <a:p>
            <a:pPr algn="just">
              <a:buNone/>
            </a:pPr>
            <a:endParaRPr lang="pt-BR" dirty="0"/>
          </a:p>
        </p:txBody>
      </p:sp>
      <p:sp>
        <p:nvSpPr>
          <p:cNvPr id="4" name="Seta para a direita 3"/>
          <p:cNvSpPr/>
          <p:nvPr/>
        </p:nvSpPr>
        <p:spPr>
          <a:xfrm rot="5400000">
            <a:off x="4661393" y="3121737"/>
            <a:ext cx="415401" cy="399111"/>
          </a:xfrm>
          <a:prstGeom prst="rightArrow">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3660118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94519" y="462987"/>
            <a:ext cx="7678615" cy="4734046"/>
          </a:xfrm>
          <a:solidFill>
            <a:schemeClr val="accent3">
              <a:lumMod val="20000"/>
              <a:lumOff val="80000"/>
            </a:schemeClr>
          </a:solidFill>
        </p:spPr>
        <p:txBody>
          <a:bodyPr>
            <a:noAutofit/>
          </a:bodyPr>
          <a:lstStyle/>
          <a:p>
            <a:pPr algn="ctr"/>
            <a:r>
              <a:rPr lang="pt-BR" sz="3600" b="1" dirty="0">
                <a:solidFill>
                  <a:srgbClr val="C00000"/>
                </a:solidFill>
                <a:latin typeface="+mn-lt"/>
              </a:rPr>
              <a:t>CONTRIBUIÇÃO SINDICAL</a:t>
            </a:r>
            <a:br>
              <a:rPr lang="pt-BR" sz="3600" b="1" dirty="0">
                <a:solidFill>
                  <a:srgbClr val="C00000"/>
                </a:solidFill>
                <a:latin typeface="+mn-lt"/>
              </a:rPr>
            </a:br>
            <a:r>
              <a:rPr lang="pt-BR" sz="3600" b="1" dirty="0">
                <a:latin typeface="+mn-lt"/>
              </a:rPr>
              <a:t/>
            </a:r>
            <a:br>
              <a:rPr lang="pt-BR" sz="3600" b="1" dirty="0">
                <a:latin typeface="+mn-lt"/>
              </a:rPr>
            </a:br>
            <a:r>
              <a:rPr lang="pt-BR" sz="3600" b="1" dirty="0">
                <a:latin typeface="+mn-lt"/>
              </a:rPr>
              <a:t>NORMA CONSTITUCIONAL DE EFICÁCIA PLENA</a:t>
            </a:r>
            <a:br>
              <a:rPr lang="pt-BR" sz="3600" b="1" dirty="0">
                <a:latin typeface="+mn-lt"/>
              </a:rPr>
            </a:br>
            <a:r>
              <a:rPr lang="pt-BR" sz="3600" b="1" dirty="0">
                <a:latin typeface="+mn-lt"/>
              </a:rPr>
              <a:t/>
            </a:r>
            <a:br>
              <a:rPr lang="pt-BR" sz="3600" b="1" dirty="0">
                <a:latin typeface="+mn-lt"/>
              </a:rPr>
            </a:br>
            <a:r>
              <a:rPr lang="pt-BR" sz="3600" b="1" dirty="0">
                <a:solidFill>
                  <a:srgbClr val="0070C0"/>
                </a:solidFill>
                <a:latin typeface="+mn-lt"/>
              </a:rPr>
              <a:t>NATUREZA TRIBUTÁRIA</a:t>
            </a:r>
            <a:br>
              <a:rPr lang="pt-BR" sz="3600" b="1" dirty="0">
                <a:solidFill>
                  <a:srgbClr val="0070C0"/>
                </a:solidFill>
                <a:latin typeface="+mn-lt"/>
              </a:rPr>
            </a:br>
            <a:r>
              <a:rPr lang="pt-BR" sz="3600" b="1" dirty="0">
                <a:latin typeface="+mn-lt"/>
              </a:rPr>
              <a:t/>
            </a:r>
            <a:br>
              <a:rPr lang="pt-BR" sz="3600" b="1" dirty="0">
                <a:latin typeface="+mn-lt"/>
              </a:rPr>
            </a:br>
            <a:r>
              <a:rPr lang="pt-BR" sz="3600" b="1" dirty="0">
                <a:latin typeface="+mn-lt"/>
              </a:rPr>
              <a:t>ARTIGOS 578 E 579 RECEPCIONADOS PELA CF/88</a:t>
            </a:r>
            <a:endParaRPr lang="pt-BR" sz="3600" dirty="0">
              <a:latin typeface="+mn-lt"/>
            </a:endParaRPr>
          </a:p>
        </p:txBody>
      </p:sp>
    </p:spTree>
    <p:extLst>
      <p:ext uri="{BB962C8B-B14F-4D97-AF65-F5344CB8AC3E}">
        <p14:creationId xmlns:p14="http://schemas.microsoft.com/office/powerpoint/2010/main" val="302247301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806707" y="337073"/>
            <a:ext cx="8074592" cy="5101374"/>
          </a:xfrm>
          <a:solidFill>
            <a:schemeClr val="accent3">
              <a:lumMod val="20000"/>
              <a:lumOff val="80000"/>
            </a:schemeClr>
          </a:solidFill>
        </p:spPr>
        <p:txBody>
          <a:bodyPr>
            <a:normAutofit fontScale="77500" lnSpcReduction="20000"/>
          </a:bodyPr>
          <a:lstStyle/>
          <a:p>
            <a:pPr algn="ctr">
              <a:buNone/>
            </a:pPr>
            <a:endParaRPr lang="pt-BR" sz="3900" b="1" dirty="0">
              <a:solidFill>
                <a:srgbClr val="800000"/>
              </a:solidFill>
            </a:endParaRPr>
          </a:p>
          <a:p>
            <a:pPr algn="ctr">
              <a:buNone/>
            </a:pPr>
            <a:r>
              <a:rPr lang="pt-BR" sz="3900" b="1" dirty="0">
                <a:solidFill>
                  <a:srgbClr val="800000"/>
                </a:solidFill>
              </a:rPr>
              <a:t>CONTRIBUIÇÃO SINDICAL</a:t>
            </a:r>
          </a:p>
          <a:p>
            <a:pPr algn="ctr">
              <a:buNone/>
            </a:pPr>
            <a:r>
              <a:rPr lang="pt-BR" b="1" dirty="0">
                <a:solidFill>
                  <a:srgbClr val="800000"/>
                </a:solidFill>
              </a:rPr>
              <a:t>(art. 545 e 578 da CLT)</a:t>
            </a:r>
          </a:p>
          <a:p>
            <a:pPr algn="ctr">
              <a:buNone/>
            </a:pPr>
            <a:endParaRPr lang="pt-BR" sz="3900" b="1" dirty="0"/>
          </a:p>
          <a:p>
            <a:pPr algn="ctr">
              <a:buNone/>
            </a:pPr>
            <a:r>
              <a:rPr lang="pt-BR" sz="3600" b="1" dirty="0"/>
              <a:t>COMPULSORIEDADE</a:t>
            </a:r>
          </a:p>
          <a:p>
            <a:pPr algn="ctr">
              <a:buNone/>
            </a:pPr>
            <a:endParaRPr lang="pt-BR" sz="3600" b="1" dirty="0"/>
          </a:p>
          <a:p>
            <a:pPr algn="ctr">
              <a:buNone/>
            </a:pPr>
            <a:r>
              <a:rPr lang="pt-BR" sz="3600" b="1" dirty="0"/>
              <a:t>FORMARMALIDADES PARA O DESCONTO</a:t>
            </a:r>
          </a:p>
          <a:p>
            <a:pPr algn="ctr">
              <a:buNone/>
            </a:pPr>
            <a:endParaRPr lang="pt-BR" sz="3600" b="1" dirty="0"/>
          </a:p>
          <a:p>
            <a:pPr marL="0" indent="0" algn="ctr">
              <a:buNone/>
            </a:pPr>
            <a:r>
              <a:rPr lang="pt-BR" sz="3600" b="1" dirty="0"/>
              <a:t>AUTORIZAÇÃO</a:t>
            </a:r>
            <a:r>
              <a:rPr lang="pt-BR" sz="3600" dirty="0"/>
              <a:t> </a:t>
            </a:r>
            <a:r>
              <a:rPr lang="pt-BR" sz="3600" b="1" dirty="0"/>
              <a:t>DA CATEGORIA</a:t>
            </a:r>
          </a:p>
          <a:p>
            <a:pPr marL="0" indent="0" algn="ctr">
              <a:buNone/>
            </a:pPr>
            <a:r>
              <a:rPr lang="pt-BR" sz="3600" b="1" dirty="0"/>
              <a:t> </a:t>
            </a:r>
            <a:r>
              <a:rPr lang="pt-BR" sz="3600" b="1" dirty="0">
                <a:solidFill>
                  <a:srgbClr val="C00000"/>
                </a:solidFill>
              </a:rPr>
              <a:t>PRÉVIA E EXPRESSA</a:t>
            </a:r>
          </a:p>
          <a:p>
            <a:pPr algn="ctr">
              <a:buFont typeface="Wingdings" pitchFamily="2" charset="2"/>
              <a:buChar char="§"/>
            </a:pPr>
            <a:endParaRPr lang="pt-BR" sz="3600" dirty="0"/>
          </a:p>
          <a:p>
            <a:pPr marL="0" indent="0" algn="ctr">
              <a:buNone/>
            </a:pPr>
            <a:r>
              <a:rPr lang="pt-BR" sz="3600" b="1" dirty="0"/>
              <a:t>NOTIFICAÇÃO DO SINDICATO AO EMPREGADOR</a:t>
            </a:r>
          </a:p>
          <a:p>
            <a:pPr algn="just">
              <a:buNone/>
            </a:pPr>
            <a:endParaRPr lang="pt-BR" sz="3200" dirty="0"/>
          </a:p>
          <a:p>
            <a:pPr algn="just">
              <a:buFont typeface="Wingdings" pitchFamily="2" charset="2"/>
              <a:buChar char="ü"/>
            </a:pPr>
            <a:endParaRPr lang="pt-BR" dirty="0"/>
          </a:p>
          <a:p>
            <a:pPr algn="just">
              <a:buNone/>
            </a:pPr>
            <a:endParaRPr lang="pt-BR" dirty="0"/>
          </a:p>
        </p:txBody>
      </p:sp>
      <p:sp>
        <p:nvSpPr>
          <p:cNvPr id="4" name="Seta para a direita 3"/>
          <p:cNvSpPr/>
          <p:nvPr/>
        </p:nvSpPr>
        <p:spPr>
          <a:xfrm rot="5400000">
            <a:off x="4633270" y="3278977"/>
            <a:ext cx="260554" cy="288227"/>
          </a:xfrm>
          <a:prstGeom prst="rightArrow">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p:cNvSpPr/>
          <p:nvPr/>
        </p:nvSpPr>
        <p:spPr>
          <a:xfrm rot="5400000">
            <a:off x="4633271" y="2373675"/>
            <a:ext cx="260554" cy="288227"/>
          </a:xfrm>
          <a:prstGeom prst="rightArrow">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direita 7"/>
          <p:cNvSpPr/>
          <p:nvPr/>
        </p:nvSpPr>
        <p:spPr>
          <a:xfrm rot="5400000">
            <a:off x="4633271" y="1609644"/>
            <a:ext cx="260554" cy="288227"/>
          </a:xfrm>
          <a:prstGeom prst="rightArrow">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Mais 1"/>
          <p:cNvSpPr/>
          <p:nvPr/>
        </p:nvSpPr>
        <p:spPr>
          <a:xfrm>
            <a:off x="4555775" y="4458668"/>
            <a:ext cx="415549" cy="335666"/>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630289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578734" y="1482705"/>
            <a:ext cx="8470101" cy="2826794"/>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2197" y="1482705"/>
            <a:ext cx="726638" cy="76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34103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695121" y="335668"/>
          <a:ext cx="8194234" cy="5055703"/>
        </p:xfrm>
        <a:graphic>
          <a:graphicData uri="http://schemas.openxmlformats.org/drawingml/2006/table">
            <a:tbl>
              <a:tblPr firstRow="1" bandRow="1">
                <a:tableStyleId>{073A0DAA-6AF3-43AB-8588-CEC1D06C72B9}</a:tableStyleId>
              </a:tblPr>
              <a:tblGrid>
                <a:gridCol w="4097117">
                  <a:extLst>
                    <a:ext uri="{9D8B030D-6E8A-4147-A177-3AD203B41FA5}">
                      <a16:colId xmlns:a16="http://schemas.microsoft.com/office/drawing/2014/main" xmlns="" val="20000"/>
                    </a:ext>
                  </a:extLst>
                </a:gridCol>
                <a:gridCol w="4097117">
                  <a:extLst>
                    <a:ext uri="{9D8B030D-6E8A-4147-A177-3AD203B41FA5}">
                      <a16:colId xmlns:a16="http://schemas.microsoft.com/office/drawing/2014/main" xmlns="" val="20001"/>
                    </a:ext>
                  </a:extLst>
                </a:gridCol>
              </a:tblGrid>
              <a:tr h="324090">
                <a:tc gridSpan="2">
                  <a:txBody>
                    <a:bodyPr/>
                    <a:lstStyle/>
                    <a:p>
                      <a:pPr algn="ctr">
                        <a:lnSpc>
                          <a:spcPct val="115000"/>
                        </a:lnSpc>
                        <a:spcAft>
                          <a:spcPts val="0"/>
                        </a:spcAft>
                      </a:pPr>
                      <a:r>
                        <a:rPr lang="pt-BR" sz="1800" dirty="0">
                          <a:solidFill>
                            <a:schemeClr val="bg1"/>
                          </a:solidFill>
                          <a:latin typeface="Arial" panose="020B0604020202020204" pitchFamily="34" charset="0"/>
                          <a:ea typeface="Calibri"/>
                          <a:cs typeface="Arial" panose="020B0604020202020204" pitchFamily="34" charset="0"/>
                        </a:rPr>
                        <a:t>MÊS DO RECOLHIMENTO DA CONTRIBUIÇÃO</a:t>
                      </a:r>
                      <a:endParaRPr lang="pt-BR" sz="1800" dirty="0">
                        <a:solidFill>
                          <a:schemeClr val="tx1"/>
                        </a:solidFill>
                        <a:latin typeface="Arial" panose="020B0604020202020204" pitchFamily="34" charset="0"/>
                        <a:ea typeface="Calibri"/>
                        <a:cs typeface="Arial" panose="020B0604020202020204" pitchFamily="34" charset="0"/>
                      </a:endParaRPr>
                    </a:p>
                  </a:txBody>
                  <a:tcPr marL="54426" marR="54426" marT="0" marB="0">
                    <a:solidFill>
                      <a:schemeClr val="tx1"/>
                    </a:solidFill>
                  </a:tcPr>
                </a:tc>
                <a:tc hMerge="1">
                  <a:txBody>
                    <a:bodyPr/>
                    <a:lstStyle/>
                    <a:p>
                      <a:pPr algn="ctr">
                        <a:lnSpc>
                          <a:spcPct val="115000"/>
                        </a:lnSpc>
                        <a:spcAft>
                          <a:spcPts val="0"/>
                        </a:spcAft>
                      </a:pPr>
                      <a:endParaRPr lang="pt-BR" sz="2000" dirty="0">
                        <a:solidFill>
                          <a:schemeClr val="tx1"/>
                        </a:solidFill>
                        <a:latin typeface="+mn-lt"/>
                        <a:ea typeface="Calibri"/>
                        <a:cs typeface="Times New Roman"/>
                      </a:endParaRPr>
                    </a:p>
                  </a:txBody>
                  <a:tcPr marL="54426" marR="54426" marT="0" marB="0"/>
                </a:tc>
                <a:extLst>
                  <a:ext uri="{0D108BD9-81ED-4DB2-BD59-A6C34878D82A}">
                    <a16:rowId xmlns:a16="http://schemas.microsoft.com/office/drawing/2014/main" xmlns="" val="10000"/>
                  </a:ext>
                </a:extLst>
              </a:tr>
              <a:tr h="276670">
                <a:tc>
                  <a:txBody>
                    <a:bodyPr/>
                    <a:lstStyle/>
                    <a:p>
                      <a:pPr algn="ctr">
                        <a:lnSpc>
                          <a:spcPct val="115000"/>
                        </a:lnSpc>
                        <a:spcAft>
                          <a:spcPts val="0"/>
                        </a:spcAft>
                      </a:pPr>
                      <a:r>
                        <a:rPr lang="pt-BR" sz="1800" b="1" dirty="0">
                          <a:solidFill>
                            <a:schemeClr val="tx1"/>
                          </a:solidFill>
                        </a:rPr>
                        <a:t>CLT</a:t>
                      </a:r>
                      <a:endParaRPr lang="pt-BR" sz="1800" b="1" dirty="0">
                        <a:solidFill>
                          <a:schemeClr val="tx1"/>
                        </a:solidFill>
                        <a:latin typeface="+mn-lt"/>
                        <a:ea typeface="Calibri"/>
                        <a:cs typeface="Times New Roman"/>
                      </a:endParaRPr>
                    </a:p>
                  </a:txBody>
                  <a:tcPr marL="54426" marR="54426" marT="0" marB="0">
                    <a:solidFill>
                      <a:schemeClr val="bg1">
                        <a:lumMod val="75000"/>
                      </a:schemeClr>
                    </a:solidFill>
                  </a:tcPr>
                </a:tc>
                <a:tc>
                  <a:txBody>
                    <a:bodyPr/>
                    <a:lstStyle/>
                    <a:p>
                      <a:pPr algn="ctr">
                        <a:lnSpc>
                          <a:spcPct val="115000"/>
                        </a:lnSpc>
                        <a:spcAft>
                          <a:spcPts val="0"/>
                        </a:spcAft>
                      </a:pPr>
                      <a:r>
                        <a:rPr lang="pt-BR" sz="1800" b="1" dirty="0">
                          <a:solidFill>
                            <a:schemeClr val="tx1"/>
                          </a:solidFill>
                        </a:rPr>
                        <a:t>LEI 13.467/2017</a:t>
                      </a:r>
                      <a:endParaRPr lang="pt-BR" sz="1800" b="1" dirty="0">
                        <a:solidFill>
                          <a:schemeClr val="tx1"/>
                        </a:solidFill>
                        <a:latin typeface="+mn-lt"/>
                        <a:ea typeface="Calibri"/>
                        <a:cs typeface="Times New Roman"/>
                      </a:endParaRPr>
                    </a:p>
                  </a:txBody>
                  <a:tcPr marL="54426" marR="54426" marT="0" marB="0">
                    <a:solidFill>
                      <a:schemeClr val="bg1">
                        <a:lumMod val="75000"/>
                      </a:schemeClr>
                    </a:solidFill>
                  </a:tcPr>
                </a:tc>
                <a:extLst>
                  <a:ext uri="{0D108BD9-81ED-4DB2-BD59-A6C34878D82A}">
                    <a16:rowId xmlns:a16="http://schemas.microsoft.com/office/drawing/2014/main" xmlns="" val="10001"/>
                  </a:ext>
                </a:extLst>
              </a:tr>
              <a:tr h="1947265">
                <a:tc>
                  <a:txBody>
                    <a:bodyPr/>
                    <a:lstStyle/>
                    <a:p>
                      <a:pPr algn="just"/>
                      <a:r>
                        <a:rPr kumimoji="0" lang="pt-BR" sz="1800" b="1" u="sng" kern="1200" dirty="0">
                          <a:solidFill>
                            <a:srgbClr val="C00000"/>
                          </a:solidFill>
                        </a:rPr>
                        <a:t>Art. 582. </a:t>
                      </a:r>
                      <a:r>
                        <a:rPr kumimoji="0" lang="pt-BR" sz="1800" kern="1200" dirty="0"/>
                        <a:t>Os </a:t>
                      </a:r>
                      <a:r>
                        <a:rPr kumimoji="0" lang="pt-BR" sz="1800" b="0" kern="1200" dirty="0">
                          <a:solidFill>
                            <a:schemeClr val="tx1"/>
                          </a:solidFill>
                        </a:rPr>
                        <a:t>empregadores</a:t>
                      </a:r>
                      <a:r>
                        <a:rPr kumimoji="0" lang="pt-BR" sz="1800" b="0" kern="1200" dirty="0"/>
                        <a:t> são </a:t>
                      </a:r>
                      <a:r>
                        <a:rPr kumimoji="0" lang="pt-BR" sz="1800" kern="1200" dirty="0"/>
                        <a:t>obrigados a descontar, da folha de pagamento de seus empregados relativa ao mês de março de cada ano, a contribuição sindical por estes devida aos respectivos sindicatos.</a:t>
                      </a:r>
                      <a:endParaRPr kumimoji="0" lang="pt-BR" sz="1800" b="0" i="0" kern="1200" dirty="0">
                        <a:solidFill>
                          <a:schemeClr val="dk1"/>
                        </a:solidFill>
                        <a:latin typeface="+mn-lt"/>
                        <a:ea typeface="+mn-ea"/>
                        <a:cs typeface="+mn-cs"/>
                      </a:endParaRPr>
                    </a:p>
                  </a:txBody>
                  <a:tcPr marL="54426" marR="54426" marT="0" marB="0">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b="1" u="sng" dirty="0">
                          <a:solidFill>
                            <a:srgbClr val="C00000"/>
                          </a:solidFill>
                        </a:rPr>
                        <a:t>Art. 582.</a:t>
                      </a:r>
                      <a:r>
                        <a:rPr lang="pt-BR" sz="1800" b="1" dirty="0">
                          <a:solidFill>
                            <a:schemeClr val="tx1"/>
                          </a:solidFill>
                        </a:rPr>
                        <a:t> </a:t>
                      </a:r>
                      <a:r>
                        <a:rPr lang="pt-BR" sz="1800" dirty="0">
                          <a:solidFill>
                            <a:schemeClr val="tx1"/>
                          </a:solidFill>
                        </a:rPr>
                        <a:t>Os </a:t>
                      </a:r>
                      <a:r>
                        <a:rPr lang="pt-BR" sz="1800" b="0" dirty="0">
                          <a:solidFill>
                            <a:schemeClr val="tx1"/>
                          </a:solidFill>
                        </a:rPr>
                        <a:t>empregadores </a:t>
                      </a:r>
                      <a:r>
                        <a:rPr lang="pt-BR" sz="1800" dirty="0">
                          <a:solidFill>
                            <a:schemeClr val="tx1"/>
                          </a:solidFill>
                        </a:rPr>
                        <a:t>são obrigados a descontar da folha de pagamento de seus empregados relativa </a:t>
                      </a:r>
                      <a:r>
                        <a:rPr lang="pt-BR" sz="1800" b="0" dirty="0">
                          <a:solidFill>
                            <a:schemeClr val="tx1"/>
                          </a:solidFill>
                        </a:rPr>
                        <a:t>ao mês de março de cada ano a contribuição sindical dos empregados que </a:t>
                      </a:r>
                      <a:r>
                        <a:rPr lang="pt-BR" sz="1800" b="0" dirty="0">
                          <a:solidFill>
                            <a:srgbClr val="800000"/>
                          </a:solidFill>
                        </a:rPr>
                        <a:t>autorizaram prévia e expressamente</a:t>
                      </a:r>
                      <a:r>
                        <a:rPr lang="pt-BR" sz="1800" b="0" dirty="0">
                          <a:solidFill>
                            <a:schemeClr val="tx1"/>
                          </a:solidFill>
                        </a:rPr>
                        <a:t> o seu recolhimento aos respectivos sindicatos. </a:t>
                      </a:r>
                      <a:endParaRPr kumimoji="0" lang="pt-BR" sz="1800" b="0" i="0" kern="1200" dirty="0">
                        <a:solidFill>
                          <a:schemeClr val="tx1"/>
                        </a:solidFill>
                        <a:latin typeface="+mn-lt"/>
                        <a:ea typeface="+mn-ea"/>
                        <a:cs typeface="+mn-cs"/>
                      </a:endParaRPr>
                    </a:p>
                  </a:txBody>
                  <a:tcPr marL="54426" marR="54426" marT="0" marB="0">
                    <a:solidFill>
                      <a:schemeClr val="bg1">
                        <a:lumMod val="95000"/>
                      </a:schemeClr>
                    </a:solidFill>
                  </a:tcPr>
                </a:tc>
                <a:extLst>
                  <a:ext uri="{0D108BD9-81ED-4DB2-BD59-A6C34878D82A}">
                    <a16:rowId xmlns:a16="http://schemas.microsoft.com/office/drawing/2014/main" xmlns="" val="10002"/>
                  </a:ext>
                </a:extLst>
              </a:tr>
              <a:tr h="239457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1800" b="1" u="sng" kern="1200" dirty="0">
                          <a:solidFill>
                            <a:srgbClr val="C00000"/>
                          </a:solidFill>
                        </a:rPr>
                        <a:t>Art. 583 </a:t>
                      </a:r>
                      <a:r>
                        <a:rPr kumimoji="0" lang="pt-BR" sz="1800" kern="1200" dirty="0"/>
                        <a:t>- O recolhimento da contribuição sindical referente aos empregados e trabalhadores avulsos será efetuado no mês de abril de cada ano, e o relativo aos agentes ou trabalhadores autônomos e profissionais liberais realizar-se-á no mês de fevereiro.</a:t>
                      </a:r>
                      <a:endParaRPr kumimoji="0" lang="pt-BR" sz="1800" b="0" i="0" kern="1200" dirty="0">
                        <a:solidFill>
                          <a:schemeClr val="dk1"/>
                        </a:solidFill>
                        <a:latin typeface="+mn-lt"/>
                        <a:ea typeface="+mn-ea"/>
                        <a:cs typeface="+mn-cs"/>
                      </a:endParaRPr>
                    </a:p>
                    <a:p>
                      <a:pPr algn="just"/>
                      <a:endParaRPr kumimoji="0" lang="pt-BR" sz="1800" b="0" i="0" kern="1200" dirty="0">
                        <a:solidFill>
                          <a:schemeClr val="dk1"/>
                        </a:solidFill>
                        <a:latin typeface="+mn-lt"/>
                        <a:ea typeface="+mn-ea"/>
                        <a:cs typeface="+mn-cs"/>
                      </a:endParaRPr>
                    </a:p>
                  </a:txBody>
                  <a:tcPr marL="54426" marR="54426" marT="0" marB="0">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b="1" u="sng" dirty="0">
                          <a:solidFill>
                            <a:srgbClr val="C00000"/>
                          </a:solidFill>
                        </a:rPr>
                        <a:t>Art. 583. </a:t>
                      </a:r>
                      <a:r>
                        <a:rPr lang="pt-BR" sz="1800" dirty="0"/>
                        <a:t>O recolhimento da contribuição sindical referente aos empregados e trabalhadores </a:t>
                      </a:r>
                      <a:r>
                        <a:rPr lang="pt-BR" sz="1800" b="0" u="none" dirty="0">
                          <a:solidFill>
                            <a:schemeClr val="tx1"/>
                          </a:solidFill>
                        </a:rPr>
                        <a:t>avulsos será efetuado no mês de abril de cada ano, e o relativo aos agentes ou trabalhadores autônomos e profissionais liberais realizar-se-á no mês de fevereiro, </a:t>
                      </a:r>
                      <a:r>
                        <a:rPr lang="pt-BR" sz="1800" b="0" u="none" dirty="0">
                          <a:solidFill>
                            <a:srgbClr val="800000"/>
                          </a:solidFill>
                        </a:rPr>
                        <a:t>observada a exigência de autorização prévia e expressa prevista no art. 579 desta Consolidação. </a:t>
                      </a:r>
                    </a:p>
                  </a:txBody>
                  <a:tcPr marL="54426" marR="54426" marT="0" marB="0">
                    <a:solidFill>
                      <a:schemeClr val="bg1">
                        <a:lumMod val="9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8420586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804600" y="720937"/>
          <a:ext cx="7994822" cy="4221458"/>
        </p:xfrm>
        <a:graphic>
          <a:graphicData uri="http://schemas.openxmlformats.org/drawingml/2006/table">
            <a:tbl>
              <a:tblPr firstRow="1" bandRow="1">
                <a:tableStyleId>{073A0DAA-6AF3-43AB-8588-CEC1D06C72B9}</a:tableStyleId>
              </a:tblPr>
              <a:tblGrid>
                <a:gridCol w="3997411">
                  <a:extLst>
                    <a:ext uri="{9D8B030D-6E8A-4147-A177-3AD203B41FA5}">
                      <a16:colId xmlns:a16="http://schemas.microsoft.com/office/drawing/2014/main" xmlns="" val="20000"/>
                    </a:ext>
                  </a:extLst>
                </a:gridCol>
                <a:gridCol w="3997411">
                  <a:extLst>
                    <a:ext uri="{9D8B030D-6E8A-4147-A177-3AD203B41FA5}">
                      <a16:colId xmlns:a16="http://schemas.microsoft.com/office/drawing/2014/main" xmlns="" val="20001"/>
                    </a:ext>
                  </a:extLst>
                </a:gridCol>
              </a:tblGrid>
              <a:tr h="818496">
                <a:tc gridSpan="2">
                  <a:txBody>
                    <a:bodyPr/>
                    <a:lstStyle/>
                    <a:p>
                      <a:pPr algn="ctr">
                        <a:lnSpc>
                          <a:spcPct val="115000"/>
                        </a:lnSpc>
                        <a:spcAft>
                          <a:spcPts val="0"/>
                        </a:spcAft>
                      </a:pPr>
                      <a:r>
                        <a:rPr lang="pt-BR" sz="2000" dirty="0">
                          <a:solidFill>
                            <a:schemeClr val="bg1"/>
                          </a:solidFill>
                          <a:latin typeface="Arial" panose="020B0604020202020204" pitchFamily="34" charset="0"/>
                          <a:ea typeface="Calibri"/>
                          <a:cs typeface="Arial" panose="020B0604020202020204" pitchFamily="34" charset="0"/>
                        </a:rPr>
                        <a:t>MÊS DO RECOLHIMENTO DA CONTRIBUIÇÃO DOS EMPREGADORES</a:t>
                      </a:r>
                    </a:p>
                  </a:txBody>
                  <a:tcPr marL="54426" marR="54426" marT="0" marB="0">
                    <a:solidFill>
                      <a:schemeClr val="tx1"/>
                    </a:solidFill>
                  </a:tcPr>
                </a:tc>
                <a:tc hMerge="1">
                  <a:txBody>
                    <a:bodyPr/>
                    <a:lstStyle/>
                    <a:p>
                      <a:pPr algn="ctr">
                        <a:lnSpc>
                          <a:spcPct val="115000"/>
                        </a:lnSpc>
                        <a:spcAft>
                          <a:spcPts val="0"/>
                        </a:spcAft>
                      </a:pPr>
                      <a:endParaRPr lang="pt-BR" sz="2000" dirty="0">
                        <a:solidFill>
                          <a:schemeClr val="tx1"/>
                        </a:solidFill>
                        <a:latin typeface="+mn-lt"/>
                        <a:ea typeface="Calibri"/>
                        <a:cs typeface="Times New Roman"/>
                      </a:endParaRPr>
                    </a:p>
                  </a:txBody>
                  <a:tcPr marL="54426" marR="54426" marT="0" marB="0"/>
                </a:tc>
                <a:extLst>
                  <a:ext uri="{0D108BD9-81ED-4DB2-BD59-A6C34878D82A}">
                    <a16:rowId xmlns:a16="http://schemas.microsoft.com/office/drawing/2014/main" xmlns="" val="10000"/>
                  </a:ext>
                </a:extLst>
              </a:tr>
              <a:tr h="313615">
                <a:tc>
                  <a:txBody>
                    <a:bodyPr/>
                    <a:lstStyle/>
                    <a:p>
                      <a:pPr algn="ctr">
                        <a:lnSpc>
                          <a:spcPct val="115000"/>
                        </a:lnSpc>
                        <a:spcAft>
                          <a:spcPts val="0"/>
                        </a:spcAft>
                      </a:pPr>
                      <a:r>
                        <a:rPr lang="pt-BR" sz="2000" b="1" dirty="0">
                          <a:solidFill>
                            <a:schemeClr val="tx1"/>
                          </a:solidFill>
                        </a:rPr>
                        <a:t>CLT</a:t>
                      </a:r>
                      <a:endParaRPr lang="pt-BR" sz="2000" b="1" dirty="0">
                        <a:solidFill>
                          <a:schemeClr val="tx1"/>
                        </a:solidFill>
                        <a:latin typeface="+mn-lt"/>
                        <a:ea typeface="Calibri"/>
                        <a:cs typeface="Times New Roman"/>
                      </a:endParaRPr>
                    </a:p>
                  </a:txBody>
                  <a:tcPr marL="54426" marR="54426" marT="0" marB="0">
                    <a:solidFill>
                      <a:schemeClr val="bg1">
                        <a:lumMod val="75000"/>
                      </a:schemeClr>
                    </a:solidFill>
                  </a:tcPr>
                </a:tc>
                <a:tc>
                  <a:txBody>
                    <a:bodyPr/>
                    <a:lstStyle/>
                    <a:p>
                      <a:pPr algn="ctr">
                        <a:lnSpc>
                          <a:spcPct val="115000"/>
                        </a:lnSpc>
                        <a:spcAft>
                          <a:spcPts val="0"/>
                        </a:spcAft>
                      </a:pPr>
                      <a:r>
                        <a:rPr lang="pt-BR" sz="2000" b="1" dirty="0">
                          <a:solidFill>
                            <a:schemeClr val="tx1"/>
                          </a:solidFill>
                        </a:rPr>
                        <a:t>LEI 13.467/2017</a:t>
                      </a:r>
                      <a:endParaRPr lang="pt-BR" sz="2000" b="1" dirty="0">
                        <a:solidFill>
                          <a:schemeClr val="tx1"/>
                        </a:solidFill>
                        <a:latin typeface="+mn-lt"/>
                        <a:ea typeface="Calibri"/>
                        <a:cs typeface="Times New Roman"/>
                      </a:endParaRPr>
                    </a:p>
                  </a:txBody>
                  <a:tcPr marL="54426" marR="54426" marT="0" marB="0">
                    <a:solidFill>
                      <a:schemeClr val="bg1">
                        <a:lumMod val="75000"/>
                      </a:schemeClr>
                    </a:solidFill>
                  </a:tcPr>
                </a:tc>
                <a:extLst>
                  <a:ext uri="{0D108BD9-81ED-4DB2-BD59-A6C34878D82A}">
                    <a16:rowId xmlns:a16="http://schemas.microsoft.com/office/drawing/2014/main" xmlns="" val="10001"/>
                  </a:ext>
                </a:extLst>
              </a:tr>
              <a:tr h="3052442">
                <a:tc>
                  <a:txBody>
                    <a:bodyPr/>
                    <a:lstStyle/>
                    <a:p>
                      <a:pPr algn="just"/>
                      <a:r>
                        <a:rPr kumimoji="0" lang="pt-BR" sz="2000" b="1" u="sng" kern="1200" dirty="0">
                          <a:solidFill>
                            <a:srgbClr val="C00000"/>
                          </a:solidFill>
                        </a:rPr>
                        <a:t>Art. 587. </a:t>
                      </a:r>
                      <a:r>
                        <a:rPr kumimoji="0" lang="pt-BR" sz="2000" kern="1200" dirty="0"/>
                        <a:t>O recolhimento da contribuição sindical dos empregadores efetuar-se-á no mês de janeiro de cada ano, ou, para os que venham a estabelecer-se após aquele mês, na ocasião em que requeiram às repartições o registro ou a licença para o exercício da respectiva atividade. </a:t>
                      </a:r>
                      <a:endParaRPr kumimoji="0" lang="pt-BR" sz="2000" b="0" i="0" kern="1200" dirty="0">
                        <a:solidFill>
                          <a:schemeClr val="dk1"/>
                        </a:solidFill>
                        <a:latin typeface="+mn-lt"/>
                        <a:ea typeface="+mn-ea"/>
                        <a:cs typeface="+mn-cs"/>
                      </a:endParaRPr>
                    </a:p>
                  </a:txBody>
                  <a:tcPr marL="54426" marR="54426" marT="0" marB="0">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2000" b="1" u="sng" dirty="0">
                          <a:solidFill>
                            <a:srgbClr val="C00000"/>
                          </a:solidFill>
                        </a:rPr>
                        <a:t>Art. 587.</a:t>
                      </a:r>
                      <a:r>
                        <a:rPr lang="pt-BR" sz="2000" u="sng" dirty="0">
                          <a:solidFill>
                            <a:srgbClr val="C00000"/>
                          </a:solidFill>
                        </a:rPr>
                        <a:t> </a:t>
                      </a:r>
                      <a:r>
                        <a:rPr lang="pt-BR" sz="2000" b="0" u="none" dirty="0">
                          <a:solidFill>
                            <a:srgbClr val="800000"/>
                          </a:solidFill>
                        </a:rPr>
                        <a:t>Os empregadores que optarem pelo recolhimento da contribuição sindical </a:t>
                      </a:r>
                      <a:r>
                        <a:rPr lang="pt-BR" sz="2000" dirty="0"/>
                        <a:t>deverão fazê-lo no mês de janeiro de cada ano, ou, para os que venham a se estabelecer após o referido mês, na ocasião em que requererem às repartições o registro ou a licença para o exercício da respectiva atividade.</a:t>
                      </a:r>
                      <a:endParaRPr kumimoji="0" lang="pt-BR" sz="2000" b="0" i="0" kern="1200" dirty="0">
                        <a:solidFill>
                          <a:schemeClr val="dk1"/>
                        </a:solidFill>
                        <a:latin typeface="+mn-lt"/>
                        <a:ea typeface="+mn-ea"/>
                        <a:cs typeface="+mn-cs"/>
                      </a:endParaRPr>
                    </a:p>
                  </a:txBody>
                  <a:tcPr marL="54426" marR="54426" marT="0" marB="0">
                    <a:solidFill>
                      <a:schemeClr val="bg1">
                        <a:lumMod val="95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6801321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841671" y="901428"/>
          <a:ext cx="7933038" cy="4076315"/>
        </p:xfrm>
        <a:graphic>
          <a:graphicData uri="http://schemas.openxmlformats.org/drawingml/2006/table">
            <a:tbl>
              <a:tblPr firstRow="1" bandRow="1">
                <a:tableStyleId>{073A0DAA-6AF3-43AB-8588-CEC1D06C72B9}</a:tableStyleId>
              </a:tblPr>
              <a:tblGrid>
                <a:gridCol w="3966519">
                  <a:extLst>
                    <a:ext uri="{9D8B030D-6E8A-4147-A177-3AD203B41FA5}">
                      <a16:colId xmlns:a16="http://schemas.microsoft.com/office/drawing/2014/main" xmlns="" val="20000"/>
                    </a:ext>
                  </a:extLst>
                </a:gridCol>
                <a:gridCol w="3966519">
                  <a:extLst>
                    <a:ext uri="{9D8B030D-6E8A-4147-A177-3AD203B41FA5}">
                      <a16:colId xmlns:a16="http://schemas.microsoft.com/office/drawing/2014/main" xmlns="" val="20001"/>
                    </a:ext>
                  </a:extLst>
                </a:gridCol>
              </a:tblGrid>
              <a:tr h="322998">
                <a:tc gridSpan="2">
                  <a:txBody>
                    <a:bodyPr/>
                    <a:lstStyle/>
                    <a:p>
                      <a:pPr algn="ctr">
                        <a:lnSpc>
                          <a:spcPct val="115000"/>
                        </a:lnSpc>
                        <a:spcAft>
                          <a:spcPts val="0"/>
                        </a:spcAft>
                      </a:pPr>
                      <a:r>
                        <a:rPr lang="pt-BR" sz="2000" dirty="0">
                          <a:solidFill>
                            <a:schemeClr val="bg1"/>
                          </a:solidFill>
                          <a:latin typeface="Arial" panose="020B0604020202020204" pitchFamily="34" charset="0"/>
                          <a:ea typeface="Calibri"/>
                          <a:cs typeface="Arial" panose="020B0604020202020204" pitchFamily="34" charset="0"/>
                        </a:rPr>
                        <a:t>MÊS DO RECOLHIMENTO DA CONTRIBUIÇÃO DOS DESEMPREGADOS</a:t>
                      </a:r>
                    </a:p>
                  </a:txBody>
                  <a:tcPr marL="54426" marR="54426" marT="0" marB="0">
                    <a:solidFill>
                      <a:schemeClr val="tx1"/>
                    </a:solidFill>
                  </a:tcPr>
                </a:tc>
                <a:tc hMerge="1">
                  <a:txBody>
                    <a:bodyPr/>
                    <a:lstStyle/>
                    <a:p>
                      <a:pPr algn="ctr">
                        <a:lnSpc>
                          <a:spcPct val="115000"/>
                        </a:lnSpc>
                        <a:spcAft>
                          <a:spcPts val="0"/>
                        </a:spcAft>
                      </a:pPr>
                      <a:endParaRPr lang="pt-BR" sz="2000" dirty="0">
                        <a:solidFill>
                          <a:schemeClr val="tx1"/>
                        </a:solidFill>
                        <a:latin typeface="+mn-lt"/>
                        <a:ea typeface="Calibri"/>
                        <a:cs typeface="Times New Roman"/>
                      </a:endParaRPr>
                    </a:p>
                  </a:txBody>
                  <a:tcPr marL="54426" marR="54426" marT="0" marB="0"/>
                </a:tc>
                <a:extLst>
                  <a:ext uri="{0D108BD9-81ED-4DB2-BD59-A6C34878D82A}">
                    <a16:rowId xmlns:a16="http://schemas.microsoft.com/office/drawing/2014/main" xmlns="" val="10000"/>
                  </a:ext>
                </a:extLst>
              </a:tr>
              <a:tr h="322998">
                <a:tc>
                  <a:txBody>
                    <a:bodyPr/>
                    <a:lstStyle/>
                    <a:p>
                      <a:pPr algn="ctr">
                        <a:lnSpc>
                          <a:spcPct val="115000"/>
                        </a:lnSpc>
                        <a:spcAft>
                          <a:spcPts val="0"/>
                        </a:spcAft>
                      </a:pPr>
                      <a:r>
                        <a:rPr lang="pt-BR" sz="2000" b="1" dirty="0">
                          <a:solidFill>
                            <a:schemeClr val="tx1"/>
                          </a:solidFill>
                        </a:rPr>
                        <a:t>CLT</a:t>
                      </a:r>
                      <a:endParaRPr lang="pt-BR" sz="2000" b="1" dirty="0">
                        <a:solidFill>
                          <a:schemeClr val="tx1"/>
                        </a:solidFill>
                        <a:latin typeface="+mn-lt"/>
                        <a:ea typeface="Calibri"/>
                        <a:cs typeface="Times New Roman"/>
                      </a:endParaRPr>
                    </a:p>
                  </a:txBody>
                  <a:tcPr marL="54426" marR="54426" marT="0" marB="0">
                    <a:solidFill>
                      <a:schemeClr val="bg1">
                        <a:lumMod val="75000"/>
                      </a:schemeClr>
                    </a:solidFill>
                  </a:tcPr>
                </a:tc>
                <a:tc>
                  <a:txBody>
                    <a:bodyPr/>
                    <a:lstStyle/>
                    <a:p>
                      <a:pPr algn="ctr">
                        <a:lnSpc>
                          <a:spcPct val="115000"/>
                        </a:lnSpc>
                        <a:spcAft>
                          <a:spcPts val="0"/>
                        </a:spcAft>
                      </a:pPr>
                      <a:r>
                        <a:rPr lang="pt-BR" sz="2000" b="1" dirty="0">
                          <a:solidFill>
                            <a:schemeClr val="tx1"/>
                          </a:solidFill>
                        </a:rPr>
                        <a:t>LEI 13.467/2017</a:t>
                      </a:r>
                      <a:endParaRPr lang="pt-BR" sz="2000" b="1" dirty="0">
                        <a:solidFill>
                          <a:schemeClr val="tx1"/>
                        </a:solidFill>
                        <a:latin typeface="+mn-lt"/>
                        <a:ea typeface="Calibri"/>
                        <a:cs typeface="Times New Roman"/>
                      </a:endParaRPr>
                    </a:p>
                  </a:txBody>
                  <a:tcPr marL="54426" marR="54426" marT="0" marB="0">
                    <a:solidFill>
                      <a:schemeClr val="bg1">
                        <a:lumMod val="75000"/>
                      </a:schemeClr>
                    </a:solidFill>
                  </a:tcPr>
                </a:tc>
                <a:extLst>
                  <a:ext uri="{0D108BD9-81ED-4DB2-BD59-A6C34878D82A}">
                    <a16:rowId xmlns:a16="http://schemas.microsoft.com/office/drawing/2014/main" xmlns="" val="10001"/>
                  </a:ext>
                </a:extLst>
              </a:tr>
              <a:tr h="3075110">
                <a:tc>
                  <a:txBody>
                    <a:bodyPr/>
                    <a:lstStyle/>
                    <a:p>
                      <a:pPr algn="just"/>
                      <a:r>
                        <a:rPr kumimoji="0" lang="pt-BR" sz="2000" b="1" u="sng" kern="1200" dirty="0">
                          <a:solidFill>
                            <a:srgbClr val="C00000"/>
                          </a:solidFill>
                        </a:rPr>
                        <a:t>Art. 602 </a:t>
                      </a:r>
                      <a:r>
                        <a:rPr kumimoji="0" lang="pt-BR" sz="2000" kern="1200" dirty="0"/>
                        <a:t>- Os empregados que não estiverem trabalhando no mês destinado ao desconto da imposto sindical serão descontados no primeiro mês subseqüente ao do reinício do trabalho.  </a:t>
                      </a:r>
                      <a:endParaRPr kumimoji="0" lang="pt-BR" sz="2000" b="0" i="0" kern="1200" dirty="0">
                        <a:solidFill>
                          <a:schemeClr val="dk1"/>
                        </a:solidFill>
                        <a:latin typeface="+mn-lt"/>
                        <a:ea typeface="+mn-ea"/>
                        <a:cs typeface="+mn-cs"/>
                      </a:endParaRPr>
                    </a:p>
                  </a:txBody>
                  <a:tcPr marL="54426" marR="54426" marT="0" marB="0">
                    <a:solidFill>
                      <a:schemeClr val="bg1">
                        <a:lumMod val="95000"/>
                      </a:schemeClr>
                    </a:solidFill>
                  </a:tcPr>
                </a:tc>
                <a:tc>
                  <a:txBody>
                    <a:bodyPr/>
                    <a:lstStyle/>
                    <a:p>
                      <a:pPr algn="just">
                        <a:spcAft>
                          <a:spcPts val="0"/>
                        </a:spcAft>
                      </a:pPr>
                      <a:r>
                        <a:rPr lang="pt-BR" sz="2000" b="1" u="sng" dirty="0">
                          <a:solidFill>
                            <a:srgbClr val="C00000"/>
                          </a:solidFill>
                        </a:rPr>
                        <a:t>Art. 602. </a:t>
                      </a:r>
                      <a:r>
                        <a:rPr lang="pt-BR" sz="2000" b="0" dirty="0">
                          <a:solidFill>
                            <a:schemeClr val="tx1"/>
                          </a:solidFill>
                        </a:rPr>
                        <a:t>Os empregados que não estiverem trabalhando no mês destinado ao desconto da contribuição sindical e que venham a </a:t>
                      </a:r>
                      <a:r>
                        <a:rPr lang="pt-BR" sz="2000" b="0" dirty="0">
                          <a:solidFill>
                            <a:srgbClr val="800000"/>
                          </a:solidFill>
                        </a:rPr>
                        <a:t>autorizar prévia e expressamente </a:t>
                      </a:r>
                      <a:r>
                        <a:rPr lang="pt-BR" sz="2000" b="0" dirty="0">
                          <a:solidFill>
                            <a:schemeClr val="tx1"/>
                          </a:solidFill>
                        </a:rPr>
                        <a:t>o recolhimento serão descontados no primeiro mês </a:t>
                      </a:r>
                      <a:r>
                        <a:rPr lang="pt-BR" sz="2000" b="0" dirty="0" err="1">
                          <a:solidFill>
                            <a:schemeClr val="tx1"/>
                          </a:solidFill>
                        </a:rPr>
                        <a:t>subsequente</a:t>
                      </a:r>
                      <a:r>
                        <a:rPr lang="pt-BR" sz="2000" b="0" dirty="0">
                          <a:solidFill>
                            <a:schemeClr val="tx1"/>
                          </a:solidFill>
                        </a:rPr>
                        <a:t> ao do reinício do trabalho. </a:t>
                      </a:r>
                      <a:endParaRPr lang="pt-BR" sz="2000" b="0" dirty="0">
                        <a:solidFill>
                          <a:schemeClr val="tx1"/>
                        </a:solidFill>
                        <a:latin typeface="+mn-lt"/>
                        <a:ea typeface="Calibri"/>
                        <a:cs typeface="Times New Roman"/>
                      </a:endParaRPr>
                    </a:p>
                  </a:txBody>
                  <a:tcPr marL="54426" marR="54426" marT="0" marB="0">
                    <a:solidFill>
                      <a:schemeClr val="bg1">
                        <a:lumMod val="95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386646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983066" y="462987"/>
            <a:ext cx="7772057" cy="4803493"/>
          </a:xfrm>
          <a:solidFill>
            <a:schemeClr val="accent3">
              <a:lumMod val="20000"/>
              <a:lumOff val="80000"/>
            </a:schemeClr>
          </a:solidFill>
        </p:spPr>
        <p:txBody>
          <a:bodyPr>
            <a:normAutofit fontScale="77500" lnSpcReduction="20000"/>
          </a:bodyPr>
          <a:lstStyle/>
          <a:p>
            <a:pPr marL="0" indent="0" algn="ctr">
              <a:buNone/>
            </a:pPr>
            <a:endParaRPr lang="pt-BR" sz="3900" b="1" dirty="0">
              <a:solidFill>
                <a:srgbClr val="800000"/>
              </a:solidFill>
            </a:endParaRPr>
          </a:p>
          <a:p>
            <a:pPr marL="0" indent="0" algn="ctr">
              <a:buNone/>
            </a:pPr>
            <a:r>
              <a:rPr lang="pt-BR" sz="3900" b="1" dirty="0">
                <a:solidFill>
                  <a:srgbClr val="800000"/>
                </a:solidFill>
              </a:rPr>
              <a:t>FORMA DE AUTORIZAR O DESCONTO DA CONTRIBUIÇÃO SINDICAL</a:t>
            </a:r>
          </a:p>
          <a:p>
            <a:pPr marL="0" indent="0" algn="ctr">
              <a:buNone/>
            </a:pPr>
            <a:endParaRPr lang="pt-BR" sz="3900" b="1" dirty="0">
              <a:solidFill>
                <a:srgbClr val="800000"/>
              </a:solidFill>
            </a:endParaRPr>
          </a:p>
          <a:p>
            <a:pPr marL="0" indent="0" algn="ctr">
              <a:buNone/>
            </a:pPr>
            <a:endParaRPr lang="pt-BR" sz="800" b="1" dirty="0"/>
          </a:p>
          <a:p>
            <a:pPr marL="0" indent="0" algn="ctr">
              <a:buNone/>
            </a:pPr>
            <a:r>
              <a:rPr lang="pt-BR" sz="6000" b="1" dirty="0"/>
              <a:t>ASSEMBLEIA GERAL</a:t>
            </a:r>
          </a:p>
          <a:p>
            <a:pPr marL="0" indent="0" algn="ctr">
              <a:buNone/>
            </a:pPr>
            <a:r>
              <a:rPr lang="pt-BR" sz="6000" b="1" dirty="0"/>
              <a:t>(órgão soberano – democracia e transparência)</a:t>
            </a:r>
          </a:p>
          <a:p>
            <a:pPr marL="0" indent="0" algn="ctr">
              <a:buNone/>
            </a:pPr>
            <a:endParaRPr lang="pt-BR" sz="6000" b="1" dirty="0"/>
          </a:p>
          <a:p>
            <a:pPr marL="0" indent="0" algn="ctr">
              <a:buNone/>
            </a:pPr>
            <a:r>
              <a:rPr lang="pt-BR" sz="3900" b="1" dirty="0">
                <a:solidFill>
                  <a:srgbClr val="0070C0"/>
                </a:solidFill>
              </a:rPr>
              <a:t>AUTONOMIA DA VONTADE COLETIVA </a:t>
            </a:r>
          </a:p>
          <a:p>
            <a:pPr algn="just">
              <a:buFont typeface="Wingdings" pitchFamily="2" charset="2"/>
              <a:buChar char="ü"/>
            </a:pPr>
            <a:endParaRPr lang="pt-BR" dirty="0"/>
          </a:p>
          <a:p>
            <a:pPr algn="just">
              <a:buNone/>
            </a:pPr>
            <a:endParaRPr lang="pt-BR" dirty="0"/>
          </a:p>
        </p:txBody>
      </p:sp>
      <p:sp>
        <p:nvSpPr>
          <p:cNvPr id="4" name="Seta para a direita 3"/>
          <p:cNvSpPr/>
          <p:nvPr/>
        </p:nvSpPr>
        <p:spPr>
          <a:xfrm rot="5400000">
            <a:off x="4469559" y="1691272"/>
            <a:ext cx="415401" cy="399111"/>
          </a:xfrm>
          <a:prstGeom prst="rightArrow">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p:cNvSpPr/>
          <p:nvPr/>
        </p:nvSpPr>
        <p:spPr>
          <a:xfrm rot="5400000">
            <a:off x="4461835" y="4157614"/>
            <a:ext cx="415401" cy="399111"/>
          </a:xfrm>
          <a:prstGeom prst="rightArrow">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8811778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6526" y="525870"/>
            <a:ext cx="7986531" cy="5016758"/>
          </a:xfrm>
          <a:prstGeom prst="rect">
            <a:avLst/>
          </a:prstGeom>
          <a:solidFill>
            <a:schemeClr val="accent3">
              <a:lumMod val="20000"/>
              <a:lumOff val="80000"/>
            </a:schemeClr>
          </a:solidFill>
        </p:spPr>
        <p:txBody>
          <a:bodyPr wrap="square">
            <a:spAutoFit/>
          </a:bodyPr>
          <a:lstStyle/>
          <a:p>
            <a:pPr algn="ctr"/>
            <a:r>
              <a:rPr lang="pt-BR" sz="3200" b="1" dirty="0"/>
              <a:t>EDITAL CONVOCANDO TODA A CATEGORIA</a:t>
            </a:r>
          </a:p>
          <a:p>
            <a:pPr algn="ctr"/>
            <a:endParaRPr lang="pt-BR" sz="3200" b="1" dirty="0"/>
          </a:p>
          <a:p>
            <a:pPr algn="ctr"/>
            <a:r>
              <a:rPr lang="pt-BR" sz="3200" b="1" dirty="0"/>
              <a:t>ASSEMBELIA GERAL DE AUTORIZAÇÃO DO DESCONTO DA CONTRIBUIÇÃO SINDICAL</a:t>
            </a:r>
          </a:p>
          <a:p>
            <a:pPr algn="ctr"/>
            <a:endParaRPr lang="pt-BR" sz="3200" b="1" dirty="0"/>
          </a:p>
          <a:p>
            <a:pPr algn="ctr"/>
            <a:r>
              <a:rPr lang="pt-BR" sz="3200" b="1" dirty="0"/>
              <a:t>NOTIFICAÇÃO</a:t>
            </a:r>
          </a:p>
          <a:p>
            <a:pPr algn="ctr"/>
            <a:r>
              <a:rPr lang="pt-BR" sz="3200" dirty="0"/>
              <a:t>O sindicato irá notificar o  empregador acerca do resultado da Assembleia (registrado em cartório) para que seja efetuado o devido desconto dos seus empregados.</a:t>
            </a:r>
          </a:p>
        </p:txBody>
      </p:sp>
      <p:sp>
        <p:nvSpPr>
          <p:cNvPr id="3" name="Seta para a direita 2"/>
          <p:cNvSpPr/>
          <p:nvPr/>
        </p:nvSpPr>
        <p:spPr>
          <a:xfrm rot="5400000">
            <a:off x="4392746" y="1210127"/>
            <a:ext cx="347351" cy="318090"/>
          </a:xfrm>
          <a:prstGeom prst="rightArrow">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eta para a direita 3"/>
          <p:cNvSpPr/>
          <p:nvPr/>
        </p:nvSpPr>
        <p:spPr>
          <a:xfrm rot="5400000">
            <a:off x="4392747" y="2574456"/>
            <a:ext cx="347351" cy="318090"/>
          </a:xfrm>
          <a:prstGeom prst="rightArrow">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80009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stretch>
            <a:fillRect/>
          </a:stretch>
        </p:blipFill>
        <p:spPr>
          <a:xfrm>
            <a:off x="641561" y="1331940"/>
            <a:ext cx="8317244" cy="4085896"/>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651" y="1331940"/>
            <a:ext cx="934154" cy="980862"/>
          </a:xfrm>
          <a:prstGeom prst="rect">
            <a:avLst/>
          </a:prstGeom>
          <a:noFill/>
          <a:extLst>
            <a:ext uri="{909E8E84-426E-40DD-AFC4-6F175D3DCCD1}">
              <a14:hiddenFill xmlns:a14="http://schemas.microsoft.com/office/drawing/2010/main">
                <a:solidFill>
                  <a:srgbClr val="FFFFFF"/>
                </a:solidFill>
              </a14:hiddenFill>
            </a:ext>
          </a:extLst>
        </p:spPr>
      </p:pic>
      <p:pic>
        <p:nvPicPr>
          <p:cNvPr id="5" name="Gráfico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1433" y="1435261"/>
            <a:ext cx="1114773" cy="575630"/>
          </a:xfrm>
          <a:prstGeom prst="rect">
            <a:avLst/>
          </a:prstGeom>
        </p:spPr>
      </p:pic>
    </p:spTree>
    <p:extLst>
      <p:ext uri="{BB962C8B-B14F-4D97-AF65-F5344CB8AC3E}">
        <p14:creationId xmlns:p14="http://schemas.microsoft.com/office/powerpoint/2010/main" val="2442637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896798" y="3306260"/>
            <a:ext cx="5916631" cy="2115886"/>
          </a:xfrm>
        </p:spPr>
        <p:txBody>
          <a:bodyPr>
            <a:noAutofit/>
          </a:bodyPr>
          <a:lstStyle/>
          <a:p>
            <a:pPr algn="just"/>
            <a:r>
              <a:rPr lang="pt-BR" sz="2400" b="1" dirty="0">
                <a:solidFill>
                  <a:srgbClr val="C00000"/>
                </a:solidFill>
              </a:rPr>
              <a:t>Greve </a:t>
            </a:r>
            <a:r>
              <a:rPr lang="pt-BR" sz="2400" dirty="0"/>
              <a:t>(RE 693456): reconheceu a existência de</a:t>
            </a:r>
            <a:r>
              <a:rPr lang="pt-BR" sz="2400" b="1" dirty="0"/>
              <a:t> </a:t>
            </a:r>
            <a:r>
              <a:rPr lang="pt-BR" sz="2400" dirty="0"/>
              <a:t>repercussão geral, decidindo </a:t>
            </a:r>
            <a:r>
              <a:rPr lang="pt-BR" sz="2400" dirty="0" smtClean="0"/>
              <a:t>que os dias </a:t>
            </a:r>
            <a:r>
              <a:rPr lang="pt-BR" sz="2400" dirty="0"/>
              <a:t>parados por greve de servidor devem ser descontados, exceto se houver acordo de compensação</a:t>
            </a:r>
            <a:r>
              <a:rPr lang="pt-BR" sz="2400" dirty="0" smtClean="0"/>
              <a:t>.</a:t>
            </a:r>
          </a:p>
          <a:p>
            <a:pPr algn="just"/>
            <a:r>
              <a:rPr lang="pt-BR" sz="2400" b="1" dirty="0" smtClean="0"/>
              <a:t>Data da decisão: OUTUBRO/2016</a:t>
            </a:r>
            <a:endParaRPr lang="pt-BR" sz="2400" b="1" dirty="0"/>
          </a:p>
          <a:p>
            <a:pPr algn="just"/>
            <a:endParaRPr lang="pt-BR" sz="2400" dirty="0"/>
          </a:p>
          <a:p>
            <a:pPr algn="just">
              <a:buNone/>
            </a:pPr>
            <a:endParaRPr lang="pt-BR" sz="2400" dirty="0"/>
          </a:p>
        </p:txBody>
      </p:sp>
      <p:sp>
        <p:nvSpPr>
          <p:cNvPr id="2" name="Retângulo 1"/>
          <p:cNvSpPr/>
          <p:nvPr/>
        </p:nvSpPr>
        <p:spPr>
          <a:xfrm>
            <a:off x="587789" y="3337350"/>
            <a:ext cx="2141164" cy="830997"/>
          </a:xfrm>
          <a:prstGeom prst="rect">
            <a:avLst/>
          </a:prstGeom>
        </p:spPr>
        <p:txBody>
          <a:bodyPr wrap="non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Relatoria Min. </a:t>
            </a:r>
          </a:p>
          <a:p>
            <a:pPr algn="ctr"/>
            <a:r>
              <a:rPr lang="pt-BR" sz="2400" dirty="0">
                <a:latin typeface="Tahoma" panose="020B0604030504040204" pitchFamily="34" charset="0"/>
                <a:ea typeface="Tahoma" panose="020B0604030504040204" pitchFamily="34" charset="0"/>
                <a:cs typeface="Tahoma" panose="020B0604030504040204" pitchFamily="34" charset="0"/>
              </a:rPr>
              <a:t>Dias </a:t>
            </a:r>
            <a:r>
              <a:rPr lang="pt-BR" sz="2400" dirty="0" err="1">
                <a:latin typeface="Tahoma" panose="020B0604030504040204" pitchFamily="34" charset="0"/>
                <a:ea typeface="Tahoma" panose="020B0604030504040204" pitchFamily="34" charset="0"/>
                <a:cs typeface="Tahoma" panose="020B0604030504040204" pitchFamily="34" charset="0"/>
              </a:rPr>
              <a:t>Toffoli</a:t>
            </a:r>
            <a:r>
              <a:rPr lang="pt-BR" sz="2400" dirty="0">
                <a:latin typeface="Tahoma" panose="020B0604030504040204" pitchFamily="34" charset="0"/>
                <a:ea typeface="Tahoma" panose="020B0604030504040204" pitchFamily="34" charset="0"/>
                <a:cs typeface="Tahoma" panose="020B0604030504040204" pitchFamily="34" charset="0"/>
              </a:rPr>
              <a:t> </a:t>
            </a:r>
          </a:p>
        </p:txBody>
      </p:sp>
      <p:sp>
        <p:nvSpPr>
          <p:cNvPr id="4" name="Chave esquerda 3"/>
          <p:cNvSpPr/>
          <p:nvPr/>
        </p:nvSpPr>
        <p:spPr>
          <a:xfrm>
            <a:off x="2531244" y="3242721"/>
            <a:ext cx="533400" cy="224296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2050" name="Picture 2" descr="http://www.stf.jus.br/arquivo/cms/sobreStfComposicaoComposicaoPlenariaApresentacao/imagem/dias_toffo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594" y="4168347"/>
            <a:ext cx="1061845" cy="1411967"/>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3"/>
          <p:cNvSpPr>
            <a:spLocks noGrp="1"/>
          </p:cNvSpPr>
          <p:nvPr>
            <p:ph type="title"/>
          </p:nvPr>
        </p:nvSpPr>
        <p:spPr>
          <a:xfrm>
            <a:off x="548671" y="582749"/>
            <a:ext cx="2298700" cy="597877"/>
          </a:xfrm>
        </p:spPr>
        <p:txBody>
          <a:bodyPr>
            <a:no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Relatoria Min. Gilmar Mendes </a:t>
            </a:r>
          </a:p>
        </p:txBody>
      </p:sp>
      <p:pic>
        <p:nvPicPr>
          <p:cNvPr id="12" name="Picture 2" descr="http://www.stf.jus.br/arquivo/cms/sobreStfComposicaoComposicaoPlenariaApresentacao/imagem/gilmar_mend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153" y="1374946"/>
            <a:ext cx="1150776" cy="1573764"/>
          </a:xfrm>
          <a:prstGeom prst="rect">
            <a:avLst/>
          </a:prstGeom>
          <a:noFill/>
          <a:extLst>
            <a:ext uri="{909E8E84-426E-40DD-AFC4-6F175D3DCCD1}">
              <a14:hiddenFill xmlns:a14="http://schemas.microsoft.com/office/drawing/2010/main">
                <a:solidFill>
                  <a:srgbClr val="FFFFFF"/>
                </a:solidFill>
              </a14:hiddenFill>
            </a:ext>
          </a:extLst>
        </p:spPr>
      </p:pic>
      <p:sp>
        <p:nvSpPr>
          <p:cNvPr id="13" name="Espaço Reservado para Conteúdo 2"/>
          <p:cNvSpPr txBox="1">
            <a:spLocks/>
          </p:cNvSpPr>
          <p:nvPr/>
        </p:nvSpPr>
        <p:spPr>
          <a:xfrm>
            <a:off x="2847371" y="697037"/>
            <a:ext cx="5966059" cy="2020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b="1" dirty="0" err="1" smtClean="0">
                <a:solidFill>
                  <a:srgbClr val="C00000"/>
                </a:solidFill>
              </a:rPr>
              <a:t>Ultratividade</a:t>
            </a:r>
            <a:r>
              <a:rPr lang="pt-BR" sz="2400" b="1" dirty="0" smtClean="0">
                <a:solidFill>
                  <a:srgbClr val="C00000"/>
                </a:solidFill>
              </a:rPr>
              <a:t> das Normas Coletivas de Trabalho </a:t>
            </a:r>
            <a:r>
              <a:rPr lang="pt-BR" sz="2400" dirty="0" smtClean="0"/>
              <a:t>(ADPF 323):</a:t>
            </a:r>
            <a:r>
              <a:rPr lang="pt-BR" sz="2400" b="1" dirty="0" smtClean="0"/>
              <a:t> </a:t>
            </a:r>
            <a:r>
              <a:rPr lang="pt-BR" sz="2400" dirty="0" smtClean="0"/>
              <a:t>suspendeu todos os processos e efeitos de decisões que discutam a aplicação da </a:t>
            </a:r>
            <a:r>
              <a:rPr lang="pt-BR" sz="2400" dirty="0" err="1" smtClean="0"/>
              <a:t>ultratividade</a:t>
            </a:r>
            <a:r>
              <a:rPr lang="pt-BR" sz="2400" dirty="0" smtClean="0"/>
              <a:t>.</a:t>
            </a:r>
          </a:p>
          <a:p>
            <a:pPr algn="just"/>
            <a:r>
              <a:rPr lang="pt-BR" sz="2400" b="1" dirty="0" smtClean="0"/>
              <a:t>Data da decisão: OUTUBRO/2016</a:t>
            </a:r>
          </a:p>
          <a:p>
            <a:pPr algn="just"/>
            <a:endParaRPr lang="pt-BR" sz="2400" dirty="0" smtClean="0"/>
          </a:p>
          <a:p>
            <a:pPr algn="just"/>
            <a:endParaRPr lang="pt-BR" sz="2400" b="1" dirty="0" smtClean="0"/>
          </a:p>
          <a:p>
            <a:pPr algn="just">
              <a:buFont typeface="Arial" panose="020B0604020202020204" pitchFamily="34" charset="0"/>
              <a:buNone/>
            </a:pPr>
            <a:endParaRPr lang="pt-BR" sz="2400" dirty="0"/>
          </a:p>
        </p:txBody>
      </p:sp>
      <p:sp>
        <p:nvSpPr>
          <p:cNvPr id="14" name="Chave esquerda 13"/>
          <p:cNvSpPr/>
          <p:nvPr/>
        </p:nvSpPr>
        <p:spPr>
          <a:xfrm>
            <a:off x="2580671" y="550529"/>
            <a:ext cx="533400" cy="231334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54718859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7952" y="1308382"/>
            <a:ext cx="8128807" cy="3600986"/>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spcAft>
                <a:spcPts val="0"/>
              </a:spcAft>
            </a:pPr>
            <a:r>
              <a:rPr lang="pt-BR" sz="6000" b="1" dirty="0">
                <a:solidFill>
                  <a:srgbClr val="C00000"/>
                </a:solidFill>
              </a:rPr>
              <a:t>ATENÇÃO !!!</a:t>
            </a:r>
          </a:p>
          <a:p>
            <a:pPr algn="ctr">
              <a:spcAft>
                <a:spcPts val="0"/>
              </a:spcAft>
            </a:pPr>
            <a:r>
              <a:rPr lang="pt-BR" sz="3200" b="1" dirty="0">
                <a:solidFill>
                  <a:srgbClr val="C00000"/>
                </a:solidFill>
                <a:effectLst>
                  <a:outerShdw blurRad="38100" dist="38100" dir="2700000" algn="tl">
                    <a:srgbClr val="000000">
                      <a:alpha val="43137"/>
                    </a:srgbClr>
                  </a:outerShdw>
                </a:effectLst>
              </a:rPr>
              <a:t>PARA O DISPOSTO NO Art. 611-B XXVI da CLT</a:t>
            </a:r>
          </a:p>
          <a:p>
            <a:pPr algn="ctr">
              <a:spcAft>
                <a:spcPts val="0"/>
              </a:spcAft>
            </a:pPr>
            <a:endParaRPr lang="pt-BR" sz="3200" b="1" dirty="0">
              <a:solidFill>
                <a:srgbClr val="C00000"/>
              </a:solidFill>
              <a:effectLst>
                <a:outerShdw blurRad="38100" dist="38100" dir="2700000" algn="tl">
                  <a:srgbClr val="000000">
                    <a:alpha val="43137"/>
                  </a:srgbClr>
                </a:outerShdw>
              </a:effectLst>
            </a:endParaRPr>
          </a:p>
          <a:p>
            <a:pPr algn="ctr">
              <a:spcAft>
                <a:spcPts val="0"/>
              </a:spcAft>
            </a:pPr>
            <a:r>
              <a:rPr lang="pt-BR" sz="3200" b="1" dirty="0">
                <a:solidFill>
                  <a:srgbClr val="C00000"/>
                </a:solidFill>
                <a:effectLst>
                  <a:outerShdw blurRad="38100" dist="38100" dir="2700000" algn="tl">
                    <a:srgbClr val="000000">
                      <a:alpha val="43137"/>
                    </a:srgbClr>
                  </a:outerShdw>
                </a:effectLst>
              </a:rPr>
              <a:t> </a:t>
            </a:r>
            <a:r>
              <a:rPr lang="pt-BR" sz="3200" b="1" dirty="0">
                <a:solidFill>
                  <a:srgbClr val="800000"/>
                </a:solidFill>
                <a:effectLst>
                  <a:outerShdw blurRad="38100" dist="38100" dir="2700000" algn="tl">
                    <a:srgbClr val="000000">
                      <a:alpha val="43137"/>
                    </a:srgbClr>
                  </a:outerShdw>
                </a:effectLst>
              </a:rPr>
              <a:t>EXIGE </a:t>
            </a:r>
            <a:r>
              <a:rPr lang="pt-BR" sz="4000" b="1" dirty="0">
                <a:solidFill>
                  <a:schemeClr val="tx1"/>
                </a:solidFill>
                <a:effectLst>
                  <a:outerShdw blurRad="38100" dist="38100" dir="2700000" algn="tl">
                    <a:srgbClr val="000000">
                      <a:alpha val="43137"/>
                    </a:srgbClr>
                  </a:outerShdw>
                </a:effectLst>
              </a:rPr>
              <a:t>NOTIFICAÇÃO</a:t>
            </a:r>
            <a:r>
              <a:rPr lang="pt-BR" sz="3200" b="1" dirty="0">
                <a:solidFill>
                  <a:srgbClr val="800000"/>
                </a:solidFill>
                <a:effectLst>
                  <a:outerShdw blurRad="38100" dist="38100" dir="2700000" algn="tl">
                    <a:srgbClr val="000000">
                      <a:alpha val="43137"/>
                    </a:srgbClr>
                  </a:outerShdw>
                </a:effectLst>
              </a:rPr>
              <a:t> </a:t>
            </a:r>
          </a:p>
          <a:p>
            <a:pPr algn="ctr">
              <a:spcAft>
                <a:spcPts val="0"/>
              </a:spcAft>
            </a:pPr>
            <a:r>
              <a:rPr lang="pt-BR" sz="3200" b="1" dirty="0">
                <a:solidFill>
                  <a:srgbClr val="800000"/>
                </a:solidFill>
                <a:effectLst>
                  <a:outerShdw blurRad="38100" dist="38100" dir="2700000" algn="tl">
                    <a:srgbClr val="000000">
                      <a:alpha val="43137"/>
                    </a:srgbClr>
                  </a:outerShdw>
                </a:effectLst>
              </a:rPr>
              <a:t>E </a:t>
            </a:r>
          </a:p>
          <a:p>
            <a:pPr algn="ctr">
              <a:spcAft>
                <a:spcPts val="0"/>
              </a:spcAft>
            </a:pPr>
            <a:r>
              <a:rPr lang="pt-BR" sz="3200" b="1" dirty="0">
                <a:solidFill>
                  <a:srgbClr val="800000"/>
                </a:solidFill>
                <a:effectLst>
                  <a:outerShdw blurRad="38100" dist="38100" dir="2700000" algn="tl">
                    <a:srgbClr val="000000">
                      <a:alpha val="43137"/>
                    </a:srgbClr>
                  </a:outerShdw>
                </a:effectLst>
              </a:rPr>
              <a:t>NÃO </a:t>
            </a:r>
            <a:r>
              <a:rPr lang="pt-BR" sz="3200" b="1" dirty="0">
                <a:solidFill>
                  <a:schemeClr val="tx1"/>
                </a:solidFill>
                <a:effectLst>
                  <a:outerShdw blurRad="38100" dist="38100" dir="2700000" algn="tl">
                    <a:srgbClr val="000000">
                      <a:alpha val="43137"/>
                    </a:srgbClr>
                  </a:outerShdw>
                </a:effectLst>
              </a:rPr>
              <a:t>INCLUSÃO EM INSTRUMENTO COLETIVO</a:t>
            </a:r>
            <a:endParaRPr lang="pt-BR" sz="2800" b="1" dirty="0">
              <a:solidFill>
                <a:srgbClr val="C00000"/>
              </a:solidFill>
              <a:ea typeface="Calibri"/>
              <a:cs typeface="Times New Roman"/>
            </a:endParaRPr>
          </a:p>
        </p:txBody>
      </p:sp>
      <p:sp>
        <p:nvSpPr>
          <p:cNvPr id="5" name="Seta em curva para a direita 4"/>
          <p:cNvSpPr/>
          <p:nvPr/>
        </p:nvSpPr>
        <p:spPr>
          <a:xfrm rot="1377507">
            <a:off x="1230121" y="2928659"/>
            <a:ext cx="887506" cy="1174953"/>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7" name="Imagem 6"/>
          <p:cNvPicPr/>
          <p:nvPr/>
        </p:nvPicPr>
        <p:blipFill>
          <a:blip r:embed="rId3" cstate="print">
            <a:extLst>
              <a:ext uri="{28A0092B-C50C-407E-A947-70E740481C1C}">
                <a14:useLocalDpi xmlns:a14="http://schemas.microsoft.com/office/drawing/2010/main" val="0"/>
              </a:ext>
            </a:extLst>
          </a:blip>
          <a:stretch>
            <a:fillRect/>
          </a:stretch>
        </p:blipFill>
        <p:spPr>
          <a:xfrm>
            <a:off x="7249317" y="109392"/>
            <a:ext cx="1652955" cy="1019908"/>
          </a:xfrm>
          <a:prstGeom prst="rect">
            <a:avLst/>
          </a:prstGeom>
        </p:spPr>
      </p:pic>
    </p:spTree>
    <p:extLst>
      <p:ext uri="{BB962C8B-B14F-4D97-AF65-F5344CB8AC3E}">
        <p14:creationId xmlns:p14="http://schemas.microsoft.com/office/powerpoint/2010/main" val="266012817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86149" y="800450"/>
            <a:ext cx="8201025" cy="4247317"/>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pt-BR" sz="2700" b="1" dirty="0"/>
              <a:t>Art. 611-B </a:t>
            </a:r>
            <a:r>
              <a:rPr lang="pt-BR" sz="2700" dirty="0"/>
              <a:t>Constituem objeto ilícito de convenção coletiva ou de acordo coletivo de trabalho, exclusivamente, a supressão ou a redução dos seguintes direitos:</a:t>
            </a:r>
          </a:p>
          <a:p>
            <a:pPr algn="just"/>
            <a:r>
              <a:rPr lang="pt-BR" sz="2700" dirty="0"/>
              <a:t>[...]</a:t>
            </a:r>
          </a:p>
          <a:p>
            <a:pPr algn="just"/>
            <a:r>
              <a:rPr lang="pt-BR" sz="2700" dirty="0"/>
              <a:t>XXVI – liberdade de associação profissional ou sindical do trabalhador, </a:t>
            </a:r>
            <a:r>
              <a:rPr lang="pt-BR" sz="2700" b="1" dirty="0"/>
              <a:t>inclusive o direito de não sofrer, sem sua expressa e prévia anuência, qualquer cobrança ou desconto salarial estabelecidos em </a:t>
            </a:r>
            <a:r>
              <a:rPr lang="pt-BR" sz="2700" b="1" u="sng" dirty="0"/>
              <a:t>convenção coletiva ou acordo coletivo de trabalho</a:t>
            </a:r>
            <a:r>
              <a:rPr lang="pt-BR" sz="2700" b="1" dirty="0"/>
              <a:t>; </a:t>
            </a:r>
          </a:p>
        </p:txBody>
      </p:sp>
    </p:spTree>
    <p:extLst>
      <p:ext uri="{BB962C8B-B14F-4D97-AF65-F5344CB8AC3E}">
        <p14:creationId xmlns:p14="http://schemas.microsoft.com/office/powerpoint/2010/main" val="33563925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67010"/>
            <a:ext cx="7207411" cy="1325563"/>
          </a:xfrm>
        </p:spPr>
        <p:txBody>
          <a:bodyPr>
            <a:noAutofit/>
          </a:bodyPr>
          <a:lstStyle/>
          <a:p>
            <a:pPr algn="ctr"/>
            <a:r>
              <a:rPr lang="pt-BR" sz="3600" b="1" dirty="0">
                <a:solidFill>
                  <a:schemeClr val="accent1">
                    <a:lumMod val="50000"/>
                  </a:schemeClr>
                </a:solidFill>
              </a:rPr>
              <a:t>ADI </a:t>
            </a:r>
            <a:r>
              <a:rPr lang="pt-BR" sz="3600" b="1" dirty="0" smtClean="0">
                <a:solidFill>
                  <a:schemeClr val="accent1">
                    <a:lumMod val="50000"/>
                  </a:schemeClr>
                </a:solidFill>
              </a:rPr>
              <a:t>- CONTRIBUIÇÃO SINDICAL</a:t>
            </a:r>
            <a:br>
              <a:rPr lang="pt-BR" sz="3600" b="1" dirty="0" smtClean="0">
                <a:solidFill>
                  <a:schemeClr val="accent1">
                    <a:lumMod val="50000"/>
                  </a:schemeClr>
                </a:solidFill>
              </a:rPr>
            </a:br>
            <a:r>
              <a:rPr lang="pt-BR" sz="3600" b="1" dirty="0" smtClean="0">
                <a:solidFill>
                  <a:schemeClr val="accent1">
                    <a:lumMod val="50000"/>
                  </a:schemeClr>
                </a:solidFill>
              </a:rPr>
              <a:t>Relatoria Min. Edson </a:t>
            </a:r>
            <a:r>
              <a:rPr lang="pt-BR" sz="3600" b="1" dirty="0" err="1" smtClean="0">
                <a:solidFill>
                  <a:schemeClr val="accent1">
                    <a:lumMod val="50000"/>
                  </a:schemeClr>
                </a:solidFill>
              </a:rPr>
              <a:t>Fachin</a:t>
            </a:r>
            <a:r>
              <a:rPr lang="pt-BR" sz="3600" b="1" dirty="0">
                <a:solidFill>
                  <a:schemeClr val="accent1">
                    <a:lumMod val="50000"/>
                  </a:schemeClr>
                </a:solidFill>
              </a:rPr>
              <a:t/>
            </a:r>
            <a:br>
              <a:rPr lang="pt-BR" sz="3600" b="1" dirty="0">
                <a:solidFill>
                  <a:schemeClr val="accent1">
                    <a:lumMod val="50000"/>
                  </a:schemeClr>
                </a:solidFill>
              </a:rPr>
            </a:br>
            <a:endParaRPr lang="pt-BR" sz="3600" dirty="0">
              <a:solidFill>
                <a:schemeClr val="accent1">
                  <a:lumMod val="50000"/>
                </a:schemeClr>
              </a:solidFill>
            </a:endParaRPr>
          </a:p>
        </p:txBody>
      </p:sp>
      <p:sp>
        <p:nvSpPr>
          <p:cNvPr id="3" name="Espaço Reservado para Conteúdo 2"/>
          <p:cNvSpPr>
            <a:spLocks noGrp="1"/>
          </p:cNvSpPr>
          <p:nvPr>
            <p:ph idx="1"/>
          </p:nvPr>
        </p:nvSpPr>
        <p:spPr>
          <a:xfrm>
            <a:off x="841335" y="2292573"/>
            <a:ext cx="7647249" cy="2850547"/>
          </a:xfrm>
        </p:spPr>
        <p:txBody>
          <a:bodyPr>
            <a:normAutofit lnSpcReduction="10000"/>
          </a:bodyPr>
          <a:lstStyle/>
          <a:p>
            <a:pPr algn="just">
              <a:buFont typeface="Wingdings" panose="05000000000000000000" pitchFamily="2" charset="2"/>
              <a:buChar char="§"/>
            </a:pPr>
            <a:r>
              <a:rPr lang="pt-BR" sz="3200" b="1" dirty="0">
                <a:solidFill>
                  <a:srgbClr val="C00000"/>
                </a:solidFill>
              </a:rPr>
              <a:t> </a:t>
            </a:r>
            <a:r>
              <a:rPr lang="pt-BR" sz="3200" b="1" dirty="0" smtClean="0"/>
              <a:t>ADI 5794 - CONTMAFF: </a:t>
            </a:r>
            <a:r>
              <a:rPr lang="pt-BR" sz="3200" dirty="0" smtClean="0"/>
              <a:t>artigos </a:t>
            </a:r>
            <a:r>
              <a:rPr lang="pt-BR" sz="3200" dirty="0"/>
              <a:t>545, 578, 579, 582, 583, 587 e 602 da </a:t>
            </a:r>
            <a:r>
              <a:rPr lang="pt-BR" sz="3200" dirty="0" smtClean="0"/>
              <a:t>CLT.</a:t>
            </a:r>
          </a:p>
          <a:p>
            <a:pPr algn="just">
              <a:buFont typeface="Wingdings" panose="05000000000000000000" pitchFamily="2" charset="2"/>
              <a:buChar char="§"/>
            </a:pPr>
            <a:endParaRPr lang="pt-BR" sz="3200" dirty="0" smtClean="0"/>
          </a:p>
          <a:p>
            <a:pPr algn="just">
              <a:buFont typeface="Wingdings" panose="05000000000000000000" pitchFamily="2" charset="2"/>
              <a:buChar char="§"/>
            </a:pPr>
            <a:r>
              <a:rPr lang="pt-BR" sz="3200" b="1" dirty="0" smtClean="0"/>
              <a:t> ADI 5806 – CONTRASP: </a:t>
            </a:r>
            <a:r>
              <a:rPr lang="pt-BR" sz="3200" dirty="0"/>
              <a:t>artigos 545, 578, 579, 582, 583, 587 e 602 da </a:t>
            </a:r>
            <a:r>
              <a:rPr lang="pt-BR" sz="3200" dirty="0" smtClean="0"/>
              <a:t>CLT (e trabalho intermitente).</a:t>
            </a:r>
            <a:endParaRPr lang="pt-BR" sz="3200" dirty="0"/>
          </a:p>
          <a:p>
            <a:pPr algn="just">
              <a:buFont typeface="Wingdings" panose="05000000000000000000" pitchFamily="2" charset="2"/>
              <a:buChar char="q"/>
            </a:pPr>
            <a:endParaRPr lang="pt-BR" sz="3200" b="1" dirty="0"/>
          </a:p>
          <a:p>
            <a:endParaRPr lang="pt-BR" dirty="0"/>
          </a:p>
        </p:txBody>
      </p:sp>
      <p:pic>
        <p:nvPicPr>
          <p:cNvPr id="4" name="Picture 2" descr="http://www.stf.jus.br/arquivo/cms/sobreStfComposicaoComposicaoPlenariaApresentacao/imagem/edson_fach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484" y="589006"/>
            <a:ext cx="1054100" cy="143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89424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58400" y="422670"/>
            <a:ext cx="8210256" cy="1015663"/>
          </a:xfrm>
          <a:prstGeom prst="rect">
            <a:avLst/>
          </a:prstGeom>
          <a:noFill/>
        </p:spPr>
        <p:txBody>
          <a:bodyPr wrap="square" rtlCol="0">
            <a:spAutoFit/>
          </a:bodyPr>
          <a:lstStyle/>
          <a:p>
            <a:pPr algn="ctr"/>
            <a:r>
              <a:rPr lang="pt-BR" sz="6000" b="1" dirty="0">
                <a:solidFill>
                  <a:srgbClr val="00B050"/>
                </a:solidFill>
                <a:ea typeface="+mj-ea"/>
                <a:cs typeface="+mj-cs"/>
              </a:rPr>
              <a:t>O QUE </a:t>
            </a:r>
            <a:r>
              <a:rPr lang="pt-BR" sz="6000" b="1" dirty="0" smtClean="0">
                <a:solidFill>
                  <a:srgbClr val="00B050"/>
                </a:solidFill>
                <a:ea typeface="+mj-ea"/>
                <a:cs typeface="+mj-cs"/>
              </a:rPr>
              <a:t>AINDA PODE </a:t>
            </a:r>
            <a:r>
              <a:rPr lang="pt-BR" sz="6000" b="1" dirty="0">
                <a:solidFill>
                  <a:srgbClr val="00B050"/>
                </a:solidFill>
                <a:ea typeface="+mj-ea"/>
                <a:cs typeface="+mj-cs"/>
              </a:rPr>
              <a:t>VIR?</a:t>
            </a:r>
          </a:p>
        </p:txBody>
      </p:sp>
      <p:sp>
        <p:nvSpPr>
          <p:cNvPr id="2" name="CaixaDeTexto 1"/>
          <p:cNvSpPr txBox="1"/>
          <p:nvPr/>
        </p:nvSpPr>
        <p:spPr>
          <a:xfrm>
            <a:off x="741404" y="2174790"/>
            <a:ext cx="8044248" cy="2123658"/>
          </a:xfrm>
          <a:prstGeom prst="rect">
            <a:avLst/>
          </a:prstGeom>
          <a:noFill/>
        </p:spPr>
        <p:txBody>
          <a:bodyPr wrap="square" rtlCol="0">
            <a:spAutoFit/>
          </a:bodyPr>
          <a:lstStyle/>
          <a:p>
            <a:pPr algn="ctr"/>
            <a:r>
              <a:rPr lang="pt-BR" sz="4400" dirty="0" smtClean="0"/>
              <a:t>A </a:t>
            </a:r>
            <a:r>
              <a:rPr lang="pt-BR" sz="4400" b="1" dirty="0" smtClean="0"/>
              <a:t>MP 808/2017</a:t>
            </a:r>
            <a:r>
              <a:rPr lang="pt-BR" sz="4400" dirty="0" smtClean="0"/>
              <a:t>, PUBLICADA NO DIA 14/11 NÃO TRATOU SOBRE O CUSTEIO DAS ENTIDADES</a:t>
            </a:r>
            <a:endParaRPr lang="pt-BR" sz="4400" dirty="0"/>
          </a:p>
        </p:txBody>
      </p:sp>
    </p:spTree>
    <p:extLst>
      <p:ext uri="{BB962C8B-B14F-4D97-AF65-F5344CB8AC3E}">
        <p14:creationId xmlns:p14="http://schemas.microsoft.com/office/powerpoint/2010/main" val="347146593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stretch>
            <a:fillRect/>
          </a:stretch>
        </p:blipFill>
        <p:spPr>
          <a:xfrm>
            <a:off x="660700" y="2248931"/>
            <a:ext cx="8351014" cy="2116094"/>
          </a:xfrm>
          <a:prstGeom prst="rect">
            <a:avLst/>
          </a:prstGeom>
        </p:spPr>
      </p:pic>
      <p:sp>
        <p:nvSpPr>
          <p:cNvPr id="4" name="CaixaDeTexto 3"/>
          <p:cNvSpPr txBox="1"/>
          <p:nvPr/>
        </p:nvSpPr>
        <p:spPr>
          <a:xfrm>
            <a:off x="660700" y="729049"/>
            <a:ext cx="8038457" cy="1323439"/>
          </a:xfrm>
          <a:prstGeom prst="rect">
            <a:avLst/>
          </a:prstGeom>
          <a:noFill/>
        </p:spPr>
        <p:txBody>
          <a:bodyPr wrap="square" rtlCol="0">
            <a:spAutoFit/>
          </a:bodyPr>
          <a:lstStyle/>
          <a:p>
            <a:pPr algn="ctr"/>
            <a:r>
              <a:rPr lang="pt-BR" sz="4000" b="1" dirty="0" smtClean="0"/>
              <a:t>PONTOS ACORDADOS PELOS SENADORES</a:t>
            </a:r>
            <a:endParaRPr lang="pt-BR" sz="4000" b="1" dirty="0"/>
          </a:p>
        </p:txBody>
      </p:sp>
    </p:spTree>
    <p:extLst>
      <p:ext uri="{BB962C8B-B14F-4D97-AF65-F5344CB8AC3E}">
        <p14:creationId xmlns:p14="http://schemas.microsoft.com/office/powerpoint/2010/main" val="312362514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40492" y="271851"/>
            <a:ext cx="8099061" cy="1062680"/>
          </a:xfrm>
        </p:spPr>
        <p:txBody>
          <a:bodyPr>
            <a:noAutofit/>
          </a:bodyPr>
          <a:lstStyle/>
          <a:p>
            <a:pPr marL="571500" indent="-571500">
              <a:buFont typeface="Wingdings" panose="05000000000000000000" pitchFamily="2" charset="2"/>
              <a:buChar char="q"/>
            </a:pPr>
            <a:r>
              <a:rPr lang="pt-BR" sz="3600" b="1" dirty="0" smtClean="0">
                <a:latin typeface="+mn-lt"/>
              </a:rPr>
              <a:t>Propostas apresentadas:</a:t>
            </a:r>
            <a:endParaRPr lang="pt-BR" sz="3600" b="1" dirty="0">
              <a:solidFill>
                <a:srgbClr val="800000"/>
              </a:solidFill>
              <a:latin typeface="+mn-lt"/>
            </a:endParaRPr>
          </a:p>
        </p:txBody>
      </p:sp>
      <p:sp>
        <p:nvSpPr>
          <p:cNvPr id="6" name="CaixaDeTexto 5"/>
          <p:cNvSpPr txBox="1"/>
          <p:nvPr/>
        </p:nvSpPr>
        <p:spPr>
          <a:xfrm>
            <a:off x="778476" y="1334531"/>
            <a:ext cx="8093674" cy="3816429"/>
          </a:xfrm>
          <a:prstGeom prst="rect">
            <a:avLst/>
          </a:prstGeom>
          <a:noFill/>
        </p:spPr>
        <p:txBody>
          <a:bodyPr wrap="square" rtlCol="0">
            <a:spAutoFit/>
          </a:bodyPr>
          <a:lstStyle/>
          <a:p>
            <a:pPr algn="just">
              <a:buFont typeface="Wingdings" pitchFamily="2" charset="2"/>
              <a:buChar char="§"/>
            </a:pPr>
            <a:r>
              <a:rPr lang="pt-BR" sz="2600" dirty="0" smtClean="0"/>
              <a:t> </a:t>
            </a:r>
            <a:r>
              <a:rPr lang="pt-BR" sz="2600" b="1" dirty="0" smtClean="0"/>
              <a:t>TIPO DE CONTRIBUIÇÃO: </a:t>
            </a:r>
            <a:r>
              <a:rPr lang="pt-BR" sz="2600" dirty="0" smtClean="0"/>
              <a:t>“Contribuição de Assistência e de Negociação Coletiva”, decorrente do processo de negociação coletiva de trabalho;</a:t>
            </a:r>
          </a:p>
          <a:p>
            <a:pPr algn="just">
              <a:buFont typeface="Wingdings" pitchFamily="2" charset="2"/>
              <a:buChar char="§"/>
            </a:pPr>
            <a:endParaRPr lang="pt-BR" sz="2600" dirty="0" smtClean="0"/>
          </a:p>
          <a:p>
            <a:pPr algn="just">
              <a:buFont typeface="Wingdings" pitchFamily="2" charset="2"/>
              <a:buChar char="§"/>
            </a:pPr>
            <a:endParaRPr lang="pt-BR" sz="800" dirty="0" smtClean="0"/>
          </a:p>
          <a:p>
            <a:pPr algn="just">
              <a:buFont typeface="Wingdings" pitchFamily="2" charset="2"/>
              <a:buChar char="§"/>
            </a:pPr>
            <a:r>
              <a:rPr lang="pt-BR" sz="2600" dirty="0" smtClean="0"/>
              <a:t> </a:t>
            </a:r>
            <a:r>
              <a:rPr lang="pt-BR" sz="2600" b="1" dirty="0" smtClean="0"/>
              <a:t>FINALIDADE:</a:t>
            </a:r>
            <a:r>
              <a:rPr lang="pt-BR" sz="2600" dirty="0" smtClean="0"/>
              <a:t> Devida para financiar despesas envolvidas na negociação coletiva por todos os integrantes da categoria econômica ou profissional abrangidos pela Convenção ou Acordo Coletivo de Trabalho, filiados ou não à entidade sindical.</a:t>
            </a:r>
            <a:endParaRPr lang="pt-BR" sz="2600" dirty="0"/>
          </a:p>
        </p:txBody>
      </p:sp>
    </p:spTree>
    <p:extLst>
      <p:ext uri="{BB962C8B-B14F-4D97-AF65-F5344CB8AC3E}">
        <p14:creationId xmlns:p14="http://schemas.microsoft.com/office/powerpoint/2010/main" val="30350958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41405" y="606929"/>
            <a:ext cx="7910523" cy="4616648"/>
          </a:xfrm>
          <a:prstGeom prst="rect">
            <a:avLst/>
          </a:prstGeom>
          <a:noFill/>
        </p:spPr>
        <p:txBody>
          <a:bodyPr wrap="square" rtlCol="0">
            <a:spAutoFit/>
          </a:bodyPr>
          <a:lstStyle/>
          <a:p>
            <a:pPr algn="just">
              <a:buFont typeface="Wingdings" pitchFamily="2" charset="2"/>
              <a:buChar char="§"/>
            </a:pPr>
            <a:r>
              <a:rPr lang="pt-BR" sz="2600" dirty="0" smtClean="0"/>
              <a:t> </a:t>
            </a:r>
            <a:r>
              <a:rPr lang="pt-BR" sz="2600" b="1" dirty="0" smtClean="0"/>
              <a:t>VALOR:</a:t>
            </a:r>
            <a:r>
              <a:rPr lang="pt-BR" sz="2600" dirty="0" smtClean="0"/>
              <a:t> será fixado pela assembleia geral da categoria que autorizar a entidade sindical a celebrar Convenção ou Acordo Coletivo de Trabalho, observados o princípio da razoabilidade e as normas estatutárias da entidade sindical;</a:t>
            </a:r>
          </a:p>
          <a:p>
            <a:pPr algn="just">
              <a:buFont typeface="Wingdings" pitchFamily="2" charset="2"/>
              <a:buChar char="§"/>
            </a:pPr>
            <a:endParaRPr lang="pt-BR" sz="2600" dirty="0" smtClean="0"/>
          </a:p>
          <a:p>
            <a:pPr algn="just">
              <a:buFont typeface="Wingdings" pitchFamily="2" charset="2"/>
              <a:buChar char="§"/>
            </a:pPr>
            <a:endParaRPr lang="pt-BR" sz="800" dirty="0" smtClean="0"/>
          </a:p>
          <a:p>
            <a:pPr algn="just">
              <a:buFont typeface="Wingdings" pitchFamily="2" charset="2"/>
              <a:buChar char="§"/>
            </a:pPr>
            <a:r>
              <a:rPr lang="pt-BR" sz="2600" dirty="0" smtClean="0"/>
              <a:t> </a:t>
            </a:r>
            <a:r>
              <a:rPr lang="pt-BR" sz="2600" b="1" dirty="0" smtClean="0"/>
              <a:t>DISTRIBUIÇÃO:</a:t>
            </a:r>
            <a:r>
              <a:rPr lang="pt-BR" sz="2600" dirty="0" smtClean="0"/>
              <a:t> O Ministério do Trabalho fará, por intermédio do agente financeiro centralizador da arrecadação, a distribuição do valor arrecadado da Contribuição de Assistência e de Negociação Coletiva relativo à categoria profissional;</a:t>
            </a:r>
          </a:p>
        </p:txBody>
      </p:sp>
    </p:spTree>
    <p:extLst>
      <p:ext uri="{BB962C8B-B14F-4D97-AF65-F5344CB8AC3E}">
        <p14:creationId xmlns:p14="http://schemas.microsoft.com/office/powerpoint/2010/main" val="204426332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822832" y="855785"/>
            <a:ext cx="7888681" cy="3939540"/>
          </a:xfrm>
          <a:prstGeom prst="rect">
            <a:avLst/>
          </a:prstGeom>
          <a:noFill/>
        </p:spPr>
        <p:txBody>
          <a:bodyPr wrap="square" rtlCol="0">
            <a:spAutoFit/>
          </a:bodyPr>
          <a:lstStyle/>
          <a:p>
            <a:pPr algn="just">
              <a:buFont typeface="Wingdings" pitchFamily="2" charset="2"/>
              <a:buChar char="§"/>
            </a:pPr>
            <a:r>
              <a:rPr lang="pt-BR" sz="2600" dirty="0" smtClean="0"/>
              <a:t> </a:t>
            </a:r>
            <a:r>
              <a:rPr lang="pt-BR" sz="2600" b="1" dirty="0" smtClean="0"/>
              <a:t>FORMA DE DESCONTO: </a:t>
            </a:r>
            <a:r>
              <a:rPr lang="pt-BR" sz="2800" dirty="0" smtClean="0"/>
              <a:t>será descontada na folha de pagamento da empresa no mês em que for registrada a Convenção ou o Acordo Coletivo de Trabalho no Ministério do Trabalho, e recolhida pela empresa, em até cinco dias após o seu desconto, à Conta Especial Emprego e Salário, do Ministério do Trabalho, aberta na Caixa Econômica Federal especificamente para essa finalidade.</a:t>
            </a:r>
          </a:p>
          <a:p>
            <a:pPr algn="just">
              <a:buFont typeface="Wingdings" pitchFamily="2" charset="2"/>
              <a:buChar char="§"/>
            </a:pPr>
            <a:endParaRPr lang="pt-BR" sz="2600" dirty="0" smtClean="0"/>
          </a:p>
        </p:txBody>
      </p:sp>
    </p:spTree>
    <p:extLst>
      <p:ext uri="{BB962C8B-B14F-4D97-AF65-F5344CB8AC3E}">
        <p14:creationId xmlns:p14="http://schemas.microsoft.com/office/powerpoint/2010/main" val="388517616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031334" y="664802"/>
            <a:ext cx="7666892" cy="4524315"/>
          </a:xfrm>
          <a:prstGeom prst="rect">
            <a:avLst/>
          </a:prstGeom>
          <a:noFill/>
        </p:spPr>
        <p:txBody>
          <a:bodyPr wrap="square" rtlCol="0">
            <a:spAutoFit/>
          </a:bodyPr>
          <a:lstStyle/>
          <a:p>
            <a:pPr algn="just">
              <a:buFont typeface="Wingdings" pitchFamily="2" charset="2"/>
              <a:buChar char="§"/>
            </a:pPr>
            <a:r>
              <a:rPr lang="pt-BR" sz="2800" dirty="0" smtClean="0"/>
              <a:t> </a:t>
            </a:r>
            <a:r>
              <a:rPr lang="pt-BR" sz="2800" b="1" dirty="0" smtClean="0"/>
              <a:t>QUÓRUM DA ASSEMBLEIA: </a:t>
            </a:r>
            <a:r>
              <a:rPr lang="pt-BR" sz="2800" dirty="0" smtClean="0"/>
              <a:t>comparecimento e votação, em primeira convocação, de 50% +1 dos membros da categoria e, em segunda convocação, com no mínimo 10% (um quinto) dos membros da categoria representada, registrado individualmente.</a:t>
            </a:r>
          </a:p>
          <a:p>
            <a:pPr algn="just">
              <a:buFont typeface="Wingdings" pitchFamily="2" charset="2"/>
              <a:buChar char="§"/>
            </a:pPr>
            <a:endParaRPr lang="pt-BR" sz="2800" dirty="0" smtClean="0"/>
          </a:p>
          <a:p>
            <a:pPr algn="just">
              <a:buFont typeface="Wingdings" pitchFamily="2" charset="2"/>
              <a:buChar char="§"/>
            </a:pPr>
            <a:endParaRPr lang="pt-BR" sz="800" dirty="0" smtClean="0"/>
          </a:p>
          <a:p>
            <a:pPr algn="just">
              <a:buFont typeface="Wingdings" pitchFamily="2" charset="2"/>
              <a:buChar char="§"/>
            </a:pPr>
            <a:r>
              <a:rPr lang="pt-BR" sz="2800" b="1" dirty="0" smtClean="0"/>
              <a:t> VALIDADE PELO MINISTÉRIO DO TRABALHO: </a:t>
            </a:r>
            <a:r>
              <a:rPr lang="pt-BR" sz="2800" dirty="0" smtClean="0"/>
              <a:t>os meios de validação do registro e identificação individual serão regulamentados pelo </a:t>
            </a:r>
            <a:r>
              <a:rPr lang="pt-BR" sz="2800" dirty="0" err="1" smtClean="0"/>
              <a:t>MTb</a:t>
            </a:r>
            <a:endParaRPr lang="pt-BR" sz="2800" dirty="0" smtClean="0"/>
          </a:p>
          <a:p>
            <a:r>
              <a:rPr lang="pt-BR" sz="2800" dirty="0" smtClean="0"/>
              <a:t> </a:t>
            </a:r>
          </a:p>
        </p:txBody>
      </p:sp>
    </p:spTree>
    <p:extLst>
      <p:ext uri="{BB962C8B-B14F-4D97-AF65-F5344CB8AC3E}">
        <p14:creationId xmlns:p14="http://schemas.microsoft.com/office/powerpoint/2010/main" val="16682120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950312" y="583779"/>
            <a:ext cx="7666892" cy="4647426"/>
          </a:xfrm>
          <a:prstGeom prst="rect">
            <a:avLst/>
          </a:prstGeom>
          <a:noFill/>
        </p:spPr>
        <p:txBody>
          <a:bodyPr wrap="square" rtlCol="0">
            <a:spAutoFit/>
          </a:bodyPr>
          <a:lstStyle/>
          <a:p>
            <a:pPr algn="just">
              <a:buFont typeface="Wingdings" pitchFamily="2" charset="2"/>
              <a:buChar char="§"/>
            </a:pPr>
            <a:r>
              <a:rPr lang="pt-BR" sz="2800" b="1" dirty="0" smtClean="0"/>
              <a:t> SUSPENSÃO DO REGISTRO: </a:t>
            </a:r>
            <a:r>
              <a:rPr lang="pt-BR" sz="2800" dirty="0" smtClean="0"/>
              <a:t>fraudes na identificação suspende o registro da entidade por 2 anos.</a:t>
            </a:r>
          </a:p>
          <a:p>
            <a:pPr algn="just">
              <a:buFont typeface="Wingdings" pitchFamily="2" charset="2"/>
              <a:buChar char="§"/>
            </a:pPr>
            <a:endParaRPr lang="pt-BR" sz="800" b="1" u="sng" dirty="0" smtClean="0"/>
          </a:p>
          <a:p>
            <a:pPr algn="just">
              <a:buFont typeface="Wingdings" pitchFamily="2" charset="2"/>
              <a:buChar char="§"/>
            </a:pPr>
            <a:r>
              <a:rPr lang="pt-BR" sz="2800" b="1" dirty="0" smtClean="0"/>
              <a:t> DIREITO DE OPOSIÇÃO:</a:t>
            </a:r>
            <a:r>
              <a:rPr lang="pt-BR" sz="2800" dirty="0" smtClean="0"/>
              <a:t> na forma a ser regulamentada pelo Ministério do Trabalho.</a:t>
            </a:r>
          </a:p>
          <a:p>
            <a:pPr algn="just">
              <a:buFont typeface="Wingdings" pitchFamily="2" charset="2"/>
              <a:buChar char="§"/>
            </a:pPr>
            <a:endParaRPr lang="pt-BR" sz="800" dirty="0" smtClean="0"/>
          </a:p>
          <a:p>
            <a:pPr algn="just">
              <a:buFont typeface="Wingdings" pitchFamily="2" charset="2"/>
              <a:buChar char="§"/>
            </a:pPr>
            <a:r>
              <a:rPr lang="pt-BR" sz="2800" dirty="0" smtClean="0"/>
              <a:t> </a:t>
            </a:r>
            <a:r>
              <a:rPr lang="pt-BR" sz="2800" b="1" dirty="0" smtClean="0"/>
              <a:t>PRÁTICA ANTISSINDICAL: </a:t>
            </a:r>
            <a:r>
              <a:rPr lang="pt-BR" sz="2800" dirty="0" smtClean="0"/>
              <a:t>na forma a ser regulamentada pelo Ministério do Trabalho, e no caso do</a:t>
            </a:r>
            <a:r>
              <a:rPr lang="pt-BR" sz="2800" b="1" dirty="0" smtClean="0"/>
              <a:t> </a:t>
            </a:r>
            <a:r>
              <a:rPr lang="pt-BR" sz="2800" dirty="0" smtClean="0"/>
              <a:t>empregador constranger seu empregado para manifestação de oposição, gerará punição de 10 vezes o piso da categoria.</a:t>
            </a:r>
            <a:endParaRPr lang="pt-BR" sz="2600" dirty="0" smtClean="0"/>
          </a:p>
        </p:txBody>
      </p:sp>
    </p:spTree>
    <p:extLst>
      <p:ext uri="{BB962C8B-B14F-4D97-AF65-F5344CB8AC3E}">
        <p14:creationId xmlns:p14="http://schemas.microsoft.com/office/powerpoint/2010/main" val="2828781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117594" y="2993609"/>
            <a:ext cx="5816341" cy="2431257"/>
          </a:xfrm>
        </p:spPr>
        <p:txBody>
          <a:bodyPr>
            <a:noAutofit/>
          </a:bodyPr>
          <a:lstStyle/>
          <a:p>
            <a:pPr algn="just"/>
            <a:r>
              <a:rPr lang="pt-BR" sz="2400" b="1" dirty="0">
                <a:solidFill>
                  <a:srgbClr val="C00000"/>
                </a:solidFill>
              </a:rPr>
              <a:t>Terceirização - Responsabilidade subsidiária da união </a:t>
            </a:r>
            <a:r>
              <a:rPr lang="pt-BR" sz="2400" dirty="0"/>
              <a:t>(RE 760.931): por seis votos a cinco, decidiu que a administração pública não deve ser responsável pelos referidos débitos trabalhistas gerados pelo inadimplemento de empresa terceirizada</a:t>
            </a:r>
            <a:r>
              <a:rPr lang="pt-BR" sz="2400" dirty="0" smtClean="0"/>
              <a:t>.</a:t>
            </a:r>
          </a:p>
          <a:p>
            <a:pPr algn="just"/>
            <a:r>
              <a:rPr lang="pt-BR" sz="2400" b="1" dirty="0" smtClean="0"/>
              <a:t>Decisão: ABRIL/2017</a:t>
            </a:r>
            <a:endParaRPr lang="pt-BR" sz="2400" b="1" dirty="0"/>
          </a:p>
          <a:p>
            <a:pPr algn="just"/>
            <a:endParaRPr lang="pt-BR" sz="2400" dirty="0"/>
          </a:p>
          <a:p>
            <a:pPr algn="just">
              <a:buNone/>
            </a:pPr>
            <a:endParaRPr lang="pt-BR" sz="2400" dirty="0"/>
          </a:p>
        </p:txBody>
      </p:sp>
      <p:sp>
        <p:nvSpPr>
          <p:cNvPr id="4" name="Retângulo 3"/>
          <p:cNvSpPr/>
          <p:nvPr/>
        </p:nvSpPr>
        <p:spPr>
          <a:xfrm>
            <a:off x="509378" y="3081095"/>
            <a:ext cx="2350098" cy="830997"/>
          </a:xfrm>
          <a:prstGeom prst="rect">
            <a:avLst/>
          </a:prstGeom>
        </p:spPr>
        <p:txBody>
          <a:bodyPr wrap="square">
            <a:spAutoFit/>
          </a:bodyPr>
          <a:lstStyle/>
          <a:p>
            <a:pPr algn="ctr"/>
            <a:r>
              <a:rPr lang="pt-BR" sz="2400" dirty="0">
                <a:latin typeface="tahoma" panose="020B0604030504040204" pitchFamily="34" charset="0"/>
              </a:rPr>
              <a:t>Relatoria Min. Rosa Weber</a:t>
            </a:r>
            <a:endParaRPr lang="pt-BR" sz="2400" dirty="0"/>
          </a:p>
        </p:txBody>
      </p:sp>
      <p:sp>
        <p:nvSpPr>
          <p:cNvPr id="5" name="Chave esquerda 4"/>
          <p:cNvSpPr/>
          <p:nvPr/>
        </p:nvSpPr>
        <p:spPr>
          <a:xfrm>
            <a:off x="2859476" y="2993609"/>
            <a:ext cx="516236" cy="246013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7170" name="Picture 2" descr="http://www.stf.jus.br/arquivo/cms/sobreStfComposicaoComposicaoPlenariaApresentacao/imagem/foto_r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393" y="3912092"/>
            <a:ext cx="1092068" cy="165286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3"/>
          <p:cNvSpPr>
            <a:spLocks noGrp="1"/>
          </p:cNvSpPr>
          <p:nvPr>
            <p:ph type="title"/>
          </p:nvPr>
        </p:nvSpPr>
        <p:spPr>
          <a:xfrm>
            <a:off x="560776" y="675415"/>
            <a:ext cx="2298700" cy="597877"/>
          </a:xfrm>
        </p:spPr>
        <p:txBody>
          <a:bodyPr>
            <a:no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Relatoria Min. Gilmar Mendes </a:t>
            </a:r>
          </a:p>
        </p:txBody>
      </p:sp>
      <p:pic>
        <p:nvPicPr>
          <p:cNvPr id="7" name="Picture 2" descr="http://www.stf.jus.br/arquivo/cms/sobreStfComposicaoComposicaoPlenariaApresentacao/imagem/gilmar_mend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490" y="1373034"/>
            <a:ext cx="1185005" cy="1620575"/>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Conteúdo 2"/>
          <p:cNvSpPr txBox="1">
            <a:spLocks/>
          </p:cNvSpPr>
          <p:nvPr/>
        </p:nvSpPr>
        <p:spPr>
          <a:xfrm>
            <a:off x="3117594" y="371605"/>
            <a:ext cx="5864264" cy="25222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b="1" dirty="0" smtClean="0">
                <a:solidFill>
                  <a:srgbClr val="C00000"/>
                </a:solidFill>
              </a:rPr>
              <a:t>Contribuição Assistencial </a:t>
            </a:r>
            <a:r>
              <a:rPr lang="pt-BR" sz="2400" dirty="0" smtClean="0"/>
              <a:t>(ARE 1018459):</a:t>
            </a:r>
            <a:r>
              <a:rPr lang="pt-BR" sz="2400" b="1" dirty="0" smtClean="0"/>
              <a:t> </a:t>
            </a:r>
            <a:r>
              <a:rPr lang="pt-BR" sz="2400" dirty="0" smtClean="0"/>
              <a:t>reconheceu a existência de repercussão geral de que é inconstitucional a instituição, por acordo, convenção coletiva ou sentença normativa, de contribuições exigidas de empregados não sindicalizados (tema 935).</a:t>
            </a:r>
          </a:p>
          <a:p>
            <a:pPr algn="just"/>
            <a:r>
              <a:rPr lang="pt-BR" sz="2400" b="1" dirty="0" smtClean="0"/>
              <a:t>Data da decisão: MARÇO/2017</a:t>
            </a:r>
          </a:p>
          <a:p>
            <a:pPr algn="just">
              <a:buFont typeface="Arial" panose="020B0604020202020204" pitchFamily="34" charset="0"/>
              <a:buNone/>
            </a:pPr>
            <a:endParaRPr lang="pt-BR" sz="2400" dirty="0"/>
          </a:p>
        </p:txBody>
      </p:sp>
      <p:sp>
        <p:nvSpPr>
          <p:cNvPr id="9" name="Chave esquerda 8"/>
          <p:cNvSpPr/>
          <p:nvPr/>
        </p:nvSpPr>
        <p:spPr>
          <a:xfrm>
            <a:off x="2788505" y="371605"/>
            <a:ext cx="533400" cy="252226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29342702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72111" y="549948"/>
            <a:ext cx="7974450" cy="3970674"/>
          </a:xfrm>
        </p:spPr>
        <p:txBody>
          <a:bodyPr>
            <a:normAutofit/>
          </a:bodyPr>
          <a:lstStyle/>
          <a:p>
            <a:pPr algn="just">
              <a:buFont typeface="Wingdings" pitchFamily="2" charset="2"/>
              <a:buChar char="§"/>
            </a:pPr>
            <a:r>
              <a:rPr lang="pt-BR" sz="3200" dirty="0"/>
              <a:t> A </a:t>
            </a:r>
            <a:r>
              <a:rPr lang="pt-BR" sz="3200" b="1" dirty="0">
                <a:solidFill>
                  <a:srgbClr val="C00000"/>
                </a:solidFill>
              </a:rPr>
              <a:t>LEI DAS CENTRAIS </a:t>
            </a:r>
            <a:r>
              <a:rPr lang="pt-BR" sz="3200" dirty="0"/>
              <a:t>(nº 11.648/2008) estabelece que a contribuição sindical somente poderá ser </a:t>
            </a:r>
            <a:r>
              <a:rPr lang="pt-BR" sz="3200" b="1" dirty="0"/>
              <a:t>EXTINTA</a:t>
            </a:r>
            <a:r>
              <a:rPr lang="pt-BR" sz="3200" dirty="0"/>
              <a:t> até que seja </a:t>
            </a:r>
            <a:r>
              <a:rPr lang="pt-BR" sz="3200" b="1" dirty="0"/>
              <a:t>regulamentada a contribuição </a:t>
            </a:r>
            <a:r>
              <a:rPr lang="pt-BR" sz="3200" b="1" dirty="0" err="1"/>
              <a:t>negocial</a:t>
            </a:r>
            <a:r>
              <a:rPr lang="pt-BR" sz="3200" dirty="0"/>
              <a:t>.</a:t>
            </a:r>
          </a:p>
        </p:txBody>
      </p:sp>
      <p:sp>
        <p:nvSpPr>
          <p:cNvPr id="5" name="CaixaDeTexto 4"/>
          <p:cNvSpPr txBox="1"/>
          <p:nvPr/>
        </p:nvSpPr>
        <p:spPr>
          <a:xfrm>
            <a:off x="876872" y="2680868"/>
            <a:ext cx="7859356" cy="2308324"/>
          </a:xfrm>
          <a:prstGeom prst="rect">
            <a:avLst/>
          </a:prstGeom>
          <a:solidFill>
            <a:schemeClr val="bg1">
              <a:lumMod val="95000"/>
            </a:schemeClr>
          </a:solidFill>
          <a:ln>
            <a:solidFill>
              <a:srgbClr val="00FF0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pt-BR" sz="2400" b="1" dirty="0">
                <a:solidFill>
                  <a:srgbClr val="C00000"/>
                </a:solidFill>
              </a:rPr>
              <a:t>Art. 7</a:t>
            </a:r>
            <a:r>
              <a:rPr lang="pt-BR" sz="2400" b="1" u="sng" baseline="30000" dirty="0">
                <a:solidFill>
                  <a:srgbClr val="C00000"/>
                </a:solidFill>
              </a:rPr>
              <a:t>o</a:t>
            </a:r>
            <a:r>
              <a:rPr lang="pt-BR" sz="2400" dirty="0"/>
              <a:t>  Os </a:t>
            </a:r>
            <a:r>
              <a:rPr lang="pt-BR" sz="2400" b="1" dirty="0">
                <a:solidFill>
                  <a:srgbClr val="C00000"/>
                </a:solidFill>
                <a:effectLst>
                  <a:outerShdw blurRad="38100" dist="38100" dir="2700000" algn="tl">
                    <a:srgbClr val="000000">
                      <a:alpha val="43137"/>
                    </a:srgbClr>
                  </a:outerShdw>
                </a:effectLst>
              </a:rPr>
              <a:t>artigos 578 a 610 </a:t>
            </a:r>
            <a:r>
              <a:rPr lang="pt-BR" sz="2400" dirty="0"/>
              <a:t>da Consolidação das Leis do Trabalho - CLT, aprovada pelo Decreto-Lei n</a:t>
            </a:r>
            <a:r>
              <a:rPr lang="pt-BR" sz="2400" u="sng" baseline="30000" dirty="0"/>
              <a:t>o</a:t>
            </a:r>
            <a:r>
              <a:rPr lang="pt-BR" sz="2400" dirty="0"/>
              <a:t> 5.452, de 1</a:t>
            </a:r>
            <a:r>
              <a:rPr lang="pt-BR" sz="2400" u="sng" baseline="30000" dirty="0"/>
              <a:t>o</a:t>
            </a:r>
            <a:r>
              <a:rPr lang="pt-BR" sz="2400" dirty="0"/>
              <a:t> de maio de 1943, vigorarão até que a </a:t>
            </a:r>
            <a:r>
              <a:rPr lang="pt-BR" sz="2400" b="1" dirty="0"/>
              <a:t>lei venha a disciplinar a contribuição </a:t>
            </a:r>
            <a:r>
              <a:rPr lang="pt-BR" sz="2400" b="1" dirty="0" err="1"/>
              <a:t>negocial</a:t>
            </a:r>
            <a:r>
              <a:rPr lang="pt-BR" sz="2400" b="1" dirty="0"/>
              <a:t>, vinculada ao exercício efetivo da negociação coletiva e à aprovação em assembléia geral da categoria. </a:t>
            </a:r>
          </a:p>
        </p:txBody>
      </p:sp>
    </p:spTree>
    <p:extLst>
      <p:ext uri="{BB962C8B-B14F-4D97-AF65-F5344CB8AC3E}">
        <p14:creationId xmlns:p14="http://schemas.microsoft.com/office/powerpoint/2010/main" val="252839286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122363"/>
            <a:ext cx="7772400" cy="1571410"/>
          </a:xfrm>
        </p:spPr>
        <p:txBody>
          <a:bodyPr>
            <a:normAutofit/>
          </a:bodyPr>
          <a:lstStyle/>
          <a:p>
            <a:r>
              <a:rPr lang="pt-BR" sz="6600" b="1" dirty="0" smtClean="0"/>
              <a:t>PL 5795/2017</a:t>
            </a:r>
            <a:endParaRPr lang="pt-BR" sz="6600" b="1" dirty="0"/>
          </a:p>
        </p:txBody>
      </p:sp>
      <p:sp>
        <p:nvSpPr>
          <p:cNvPr id="3" name="Subtítulo 2"/>
          <p:cNvSpPr>
            <a:spLocks noGrp="1"/>
          </p:cNvSpPr>
          <p:nvPr>
            <p:ph type="subTitle" idx="1"/>
          </p:nvPr>
        </p:nvSpPr>
        <p:spPr>
          <a:xfrm>
            <a:off x="1143000" y="2693773"/>
            <a:ext cx="6858000" cy="1655762"/>
          </a:xfrm>
        </p:spPr>
        <p:txBody>
          <a:bodyPr/>
          <a:lstStyle/>
          <a:p>
            <a:r>
              <a:rPr lang="pt-BR" dirty="0" smtClean="0"/>
              <a:t>Deputados Paulo Pereira da Silva e Bebeto</a:t>
            </a:r>
            <a:endParaRPr lang="pt-BR" dirty="0"/>
          </a:p>
        </p:txBody>
      </p:sp>
    </p:spTree>
    <p:extLst>
      <p:ext uri="{BB962C8B-B14F-4D97-AF65-F5344CB8AC3E}">
        <p14:creationId xmlns:p14="http://schemas.microsoft.com/office/powerpoint/2010/main" val="32886703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610373" y="0"/>
            <a:ext cx="3912200" cy="5498227"/>
          </a:xfrm>
          <a:prstGeom prst="rect">
            <a:avLst/>
          </a:prstGeom>
        </p:spPr>
      </p:pic>
      <p:pic>
        <p:nvPicPr>
          <p:cNvPr id="3" name="Imagem 2"/>
          <p:cNvPicPr>
            <a:picLocks noChangeAspect="1"/>
          </p:cNvPicPr>
          <p:nvPr/>
        </p:nvPicPr>
        <p:blipFill>
          <a:blip r:embed="rId3" cstate="print"/>
          <a:stretch>
            <a:fillRect/>
          </a:stretch>
        </p:blipFill>
        <p:spPr>
          <a:xfrm>
            <a:off x="4522573" y="252155"/>
            <a:ext cx="4506870" cy="4987110"/>
          </a:xfrm>
          <a:prstGeom prst="rect">
            <a:avLst/>
          </a:prstGeom>
        </p:spPr>
      </p:pic>
    </p:spTree>
    <p:extLst>
      <p:ext uri="{BB962C8B-B14F-4D97-AF65-F5344CB8AC3E}">
        <p14:creationId xmlns:p14="http://schemas.microsoft.com/office/powerpoint/2010/main" val="18244375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551615" y="366712"/>
            <a:ext cx="4356743" cy="3412782"/>
          </a:xfrm>
          <a:prstGeom prst="rect">
            <a:avLst/>
          </a:prstGeom>
        </p:spPr>
      </p:pic>
      <p:pic>
        <p:nvPicPr>
          <p:cNvPr id="4" name="Imagem 3"/>
          <p:cNvPicPr>
            <a:picLocks noChangeAspect="1"/>
          </p:cNvPicPr>
          <p:nvPr/>
        </p:nvPicPr>
        <p:blipFill>
          <a:blip r:embed="rId3" cstate="print"/>
          <a:stretch>
            <a:fillRect/>
          </a:stretch>
        </p:blipFill>
        <p:spPr>
          <a:xfrm>
            <a:off x="620925" y="3779494"/>
            <a:ext cx="4218122" cy="450249"/>
          </a:xfrm>
          <a:prstGeom prst="rect">
            <a:avLst/>
          </a:prstGeom>
        </p:spPr>
      </p:pic>
      <p:pic>
        <p:nvPicPr>
          <p:cNvPr id="5" name="Imagem 4"/>
          <p:cNvPicPr>
            <a:picLocks noChangeAspect="1"/>
          </p:cNvPicPr>
          <p:nvPr/>
        </p:nvPicPr>
        <p:blipFill>
          <a:blip r:embed="rId4" cstate="print"/>
          <a:stretch>
            <a:fillRect/>
          </a:stretch>
        </p:blipFill>
        <p:spPr>
          <a:xfrm>
            <a:off x="4977668" y="366712"/>
            <a:ext cx="4005211" cy="3959826"/>
          </a:xfrm>
          <a:prstGeom prst="rect">
            <a:avLst/>
          </a:prstGeom>
        </p:spPr>
      </p:pic>
    </p:spTree>
    <p:extLst>
      <p:ext uri="{BB962C8B-B14F-4D97-AF65-F5344CB8AC3E}">
        <p14:creationId xmlns:p14="http://schemas.microsoft.com/office/powerpoint/2010/main" val="298702135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588619" y="234135"/>
            <a:ext cx="4596823" cy="3905379"/>
          </a:xfrm>
          <a:prstGeom prst="rect">
            <a:avLst/>
          </a:prstGeom>
        </p:spPr>
      </p:pic>
      <p:pic>
        <p:nvPicPr>
          <p:cNvPr id="3" name="Imagem 2"/>
          <p:cNvPicPr>
            <a:picLocks noChangeAspect="1"/>
          </p:cNvPicPr>
          <p:nvPr/>
        </p:nvPicPr>
        <p:blipFill>
          <a:blip r:embed="rId3" cstate="print"/>
          <a:stretch>
            <a:fillRect/>
          </a:stretch>
        </p:blipFill>
        <p:spPr>
          <a:xfrm>
            <a:off x="588619" y="4139514"/>
            <a:ext cx="4631892" cy="1099751"/>
          </a:xfrm>
          <a:prstGeom prst="rect">
            <a:avLst/>
          </a:prstGeom>
        </p:spPr>
      </p:pic>
    </p:spTree>
    <p:extLst>
      <p:ext uri="{BB962C8B-B14F-4D97-AF65-F5344CB8AC3E}">
        <p14:creationId xmlns:p14="http://schemas.microsoft.com/office/powerpoint/2010/main" val="394434430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122363"/>
            <a:ext cx="7772400" cy="1571410"/>
          </a:xfrm>
        </p:spPr>
        <p:txBody>
          <a:bodyPr/>
          <a:lstStyle/>
          <a:p>
            <a:r>
              <a:rPr lang="pt-BR" b="1" dirty="0" smtClean="0"/>
              <a:t>Minuta - Projeto de lei</a:t>
            </a:r>
            <a:endParaRPr lang="pt-BR" b="1" dirty="0"/>
          </a:p>
        </p:txBody>
      </p:sp>
      <p:sp>
        <p:nvSpPr>
          <p:cNvPr id="3" name="Subtítulo 2"/>
          <p:cNvSpPr>
            <a:spLocks noGrp="1"/>
          </p:cNvSpPr>
          <p:nvPr>
            <p:ph type="subTitle" idx="1"/>
          </p:nvPr>
        </p:nvSpPr>
        <p:spPr>
          <a:xfrm>
            <a:off x="1143000" y="2959487"/>
            <a:ext cx="6858000" cy="1655762"/>
          </a:xfrm>
        </p:spPr>
        <p:txBody>
          <a:bodyPr/>
          <a:lstStyle/>
          <a:p>
            <a:r>
              <a:rPr lang="pt-BR" dirty="0" smtClean="0"/>
              <a:t>Deputado Paulinho</a:t>
            </a:r>
            <a:endParaRPr lang="pt-BR" dirty="0"/>
          </a:p>
        </p:txBody>
      </p:sp>
    </p:spTree>
    <p:extLst>
      <p:ext uri="{BB962C8B-B14F-4D97-AF65-F5344CB8AC3E}">
        <p14:creationId xmlns:p14="http://schemas.microsoft.com/office/powerpoint/2010/main" val="174343657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27504" y="355171"/>
            <a:ext cx="7886700" cy="4351338"/>
          </a:xfrm>
        </p:spPr>
        <p:txBody>
          <a:bodyPr>
            <a:noAutofit/>
          </a:bodyPr>
          <a:lstStyle/>
          <a:p>
            <a:pPr marL="0" indent="0" algn="just">
              <a:buNone/>
            </a:pPr>
            <a:r>
              <a:rPr lang="pt-BR" sz="2200" b="1" dirty="0" smtClean="0"/>
              <a:t>Art</a:t>
            </a:r>
            <a:r>
              <a:rPr lang="pt-BR" sz="2200" b="1" dirty="0"/>
              <a:t>. 612-A.</a:t>
            </a:r>
            <a:r>
              <a:rPr lang="pt-BR" sz="2200" dirty="0"/>
              <a:t> A Contribuição de Negociação Coletiva, decorrente do processo de negociação coletiva de trabalho, para financiar despesas envolvidas na negociação coletiva, será devida exclusivamente pelos integrantes da categoria econômica ou profissional abrangidos pela Convenção ou Acordo Coletivo de Trabalho.</a:t>
            </a:r>
          </a:p>
          <a:p>
            <a:pPr marL="0" indent="0" algn="just">
              <a:buNone/>
            </a:pPr>
            <a:r>
              <a:rPr lang="pt-BR" sz="2200" dirty="0"/>
              <a:t>§ 1º O valor da contribuição de negociação coletiva será fixado:</a:t>
            </a:r>
          </a:p>
          <a:p>
            <a:pPr marL="0" indent="0" algn="just">
              <a:buNone/>
            </a:pPr>
            <a:r>
              <a:rPr lang="pt-BR" sz="2200" dirty="0"/>
              <a:t>I – pela assembleia geral da categoria profissional que autorizar a entidade sindical a celebrar Convenção ou Acordo Coletivo de Trabalho, observados o princípio da razoabilidade e as normas estatutárias da entidade sindical;</a:t>
            </a:r>
          </a:p>
          <a:p>
            <a:pPr marL="0" indent="0" algn="just">
              <a:buNone/>
            </a:pPr>
            <a:r>
              <a:rPr lang="pt-BR" sz="2200" dirty="0"/>
              <a:t>II – pela assembleia geral da categoria econômica da entidade sindical que promover a Celebração da Convenção ou do Acordo Coletivo de Trabalho, observados o princípio da razoabilidade e as normas estatutárias da entidade sindical;</a:t>
            </a:r>
          </a:p>
          <a:p>
            <a:pPr marL="0" indent="0" algn="just">
              <a:buNone/>
            </a:pPr>
            <a:endParaRPr lang="pt-BR" sz="2200" dirty="0"/>
          </a:p>
        </p:txBody>
      </p:sp>
    </p:spTree>
    <p:extLst>
      <p:ext uri="{BB962C8B-B14F-4D97-AF65-F5344CB8AC3E}">
        <p14:creationId xmlns:p14="http://schemas.microsoft.com/office/powerpoint/2010/main" val="36499050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8076" y="157462"/>
            <a:ext cx="8231145" cy="5427791"/>
          </a:xfrm>
        </p:spPr>
        <p:txBody>
          <a:bodyPr>
            <a:normAutofit lnSpcReduction="10000"/>
          </a:bodyPr>
          <a:lstStyle/>
          <a:p>
            <a:pPr marL="0" indent="0" algn="just">
              <a:buNone/>
            </a:pPr>
            <a:r>
              <a:rPr lang="pt-BR" sz="2000" dirty="0"/>
              <a:t>§ 2º A Contribuição de Negociação Coletiva referente à categoria profissional, devida por negociação coletiva realizada, será descontada na folha de pagamento da empresa no mês em que for registrada a convenção ou acordo coletivo de trabalho no Ministério do Trabalho, e recolhida pela empresa, em até cinco dias após o seu desconto, na forma da guia fornecida pela respectiva entidade sindical. </a:t>
            </a:r>
            <a:endParaRPr lang="pt-BR" sz="2000" dirty="0" smtClean="0"/>
          </a:p>
          <a:p>
            <a:pPr marL="0" indent="0" algn="just">
              <a:buNone/>
            </a:pPr>
            <a:endParaRPr lang="pt-BR" sz="800" dirty="0"/>
          </a:p>
          <a:p>
            <a:pPr marL="0" indent="0" algn="just">
              <a:buNone/>
            </a:pPr>
            <a:r>
              <a:rPr lang="pt-BR" sz="2000" dirty="0"/>
              <a:t>§ 3º O procedimento de arrecadação da Contribuição Negociação Coletiva dos trabalhadores de categorias profissionais, bem como a definição do agente financeiro centralizador da arrecadação e distribuição dos recursos da contribuição ficará a cargo de deliberação unânime do conjunto das centrais sindicais, consideradas para tanto aquelas que atendam anualmente a aferição, pelo Ministério do Trabalho, dos requisitos do artigo 2º da Lei nº 11.648, de 31 de março de 2008</a:t>
            </a:r>
            <a:r>
              <a:rPr lang="pt-BR" sz="2000" dirty="0" smtClean="0"/>
              <a:t>.</a:t>
            </a:r>
          </a:p>
          <a:p>
            <a:pPr marL="0" indent="0" algn="just">
              <a:buNone/>
            </a:pPr>
            <a:endParaRPr lang="pt-BR" sz="800" dirty="0" smtClean="0"/>
          </a:p>
          <a:p>
            <a:pPr marL="0" indent="0" algn="just">
              <a:buNone/>
            </a:pPr>
            <a:r>
              <a:rPr lang="pt-BR" sz="2000" dirty="0"/>
              <a:t>§ 4º A contribuição de negociação coletiva referente à categoria econômica, devida por negociação coletiva realizada, será recolhida pela empresa, em até cinco dias úteis após celebrar convenção ou acordo coletivo de trabalho na conta especial emprego e salário, do Ministério do Trabalho, aberta em agente financeiro especificamente para esta finalidade.</a:t>
            </a:r>
          </a:p>
          <a:p>
            <a:pPr marL="0" indent="0" algn="just">
              <a:buNone/>
            </a:pPr>
            <a:endParaRPr lang="pt-BR" sz="2000" dirty="0"/>
          </a:p>
          <a:p>
            <a:pPr marL="0" indent="0" algn="just">
              <a:buNone/>
            </a:pPr>
            <a:endParaRPr lang="pt-BR" sz="2200" dirty="0"/>
          </a:p>
          <a:p>
            <a:pPr marL="0" indent="0" algn="just">
              <a:buNone/>
            </a:pPr>
            <a:endParaRPr lang="pt-BR" sz="2200" dirty="0"/>
          </a:p>
        </p:txBody>
      </p:sp>
    </p:spTree>
    <p:extLst>
      <p:ext uri="{BB962C8B-B14F-4D97-AF65-F5344CB8AC3E}">
        <p14:creationId xmlns:p14="http://schemas.microsoft.com/office/powerpoint/2010/main" val="226219673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65720" y="345989"/>
            <a:ext cx="8243502" cy="5152768"/>
          </a:xfrm>
        </p:spPr>
        <p:txBody>
          <a:bodyPr>
            <a:normAutofit/>
          </a:bodyPr>
          <a:lstStyle/>
          <a:p>
            <a:pPr marL="0" indent="0" algn="just">
              <a:buNone/>
            </a:pPr>
            <a:r>
              <a:rPr lang="pt-BR" sz="2000" dirty="0"/>
              <a:t>§ 5º O agente financeiro centralizador da arrecadação, definido no § 3º deste artigo, realizará a distribuição do valor arrecadado da Contribuição de Negociação Coletiva relativo à categoria profissional, nos seguintes percentuais:</a:t>
            </a:r>
          </a:p>
          <a:p>
            <a:pPr marL="0" indent="0" algn="just">
              <a:buNone/>
            </a:pPr>
            <a:r>
              <a:rPr lang="pt-BR" sz="2000" dirty="0"/>
              <a:t>I – 65% (sessenta e cinco por cento) para o sindicato da categoria que realizou a negociação coletiva;</a:t>
            </a:r>
          </a:p>
          <a:p>
            <a:pPr marL="0" indent="0" algn="just">
              <a:buNone/>
            </a:pPr>
            <a:r>
              <a:rPr lang="pt-BR" sz="2000" dirty="0"/>
              <a:t>II – 15% (quinze por cento) para a federação da categoria correspondente à qual está filiado o sindicato que realizou a negociação coletiva;</a:t>
            </a:r>
          </a:p>
          <a:p>
            <a:pPr marL="0" indent="0" algn="just">
              <a:buNone/>
            </a:pPr>
            <a:r>
              <a:rPr lang="pt-BR" sz="2000" dirty="0" smtClean="0"/>
              <a:t>III </a:t>
            </a:r>
            <a:r>
              <a:rPr lang="pt-BR" sz="2000" dirty="0"/>
              <a:t>– 5% (cinco por cento) para a confederação da categoria correspondente à qual está filiado o sindicato que realizou a negociação coletiva;</a:t>
            </a:r>
          </a:p>
          <a:p>
            <a:pPr marL="0" indent="0" algn="just">
              <a:buNone/>
            </a:pPr>
            <a:r>
              <a:rPr lang="pt-BR" sz="2000" dirty="0"/>
              <a:t>IV – 10% (dez por cento) para a central sindical à qual está filiado o sindicato que realizou a negociação coletiva, desde que ela cumpra os requisitos no art. 2º da Lei nº 11.648, de 31 de março de 2008; e</a:t>
            </a:r>
          </a:p>
          <a:p>
            <a:pPr marL="0" indent="0" algn="just">
              <a:buNone/>
            </a:pPr>
            <a:r>
              <a:rPr lang="pt-BR" sz="2000" dirty="0"/>
              <a:t>V - 5% (cinco por cento) para a Conta Especial Emprego e Salário, do Ministério do Trabalho</a:t>
            </a:r>
            <a:r>
              <a:rPr lang="pt-BR" sz="2000" dirty="0" smtClean="0"/>
              <a:t>.</a:t>
            </a:r>
          </a:p>
        </p:txBody>
      </p:sp>
    </p:spTree>
    <p:extLst>
      <p:ext uri="{BB962C8B-B14F-4D97-AF65-F5344CB8AC3E}">
        <p14:creationId xmlns:p14="http://schemas.microsoft.com/office/powerpoint/2010/main" val="428474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65719" y="383060"/>
            <a:ext cx="8206431" cy="4706509"/>
          </a:xfrm>
        </p:spPr>
        <p:txBody>
          <a:bodyPr>
            <a:noAutofit/>
          </a:bodyPr>
          <a:lstStyle/>
          <a:p>
            <a:pPr marL="0" indent="0" algn="just">
              <a:buNone/>
            </a:pPr>
            <a:r>
              <a:rPr lang="pt-BR" sz="2200" dirty="0"/>
              <a:t>§ 6º A distribuição pelo Ministério do Trabalho do valor arrecadado da Contribuição de Negociação Coletiva relativa à categoria econômica será feita, por intermédio do agente financeiro centralizador da arrecadação, nos seguintes percentuais:</a:t>
            </a:r>
          </a:p>
          <a:p>
            <a:pPr marL="0" indent="0" algn="just">
              <a:buNone/>
            </a:pPr>
            <a:r>
              <a:rPr lang="pt-BR" sz="2200" dirty="0" smtClean="0"/>
              <a:t>I </a:t>
            </a:r>
            <a:r>
              <a:rPr lang="pt-BR" sz="2200" dirty="0"/>
              <a:t>– 60% (sessenta por cento) para o sindicato da categoria que realizou a negociação coletiva;</a:t>
            </a:r>
          </a:p>
          <a:p>
            <a:pPr marL="0" indent="0" algn="just">
              <a:buNone/>
            </a:pPr>
            <a:r>
              <a:rPr lang="pt-BR" sz="2200" dirty="0"/>
              <a:t>II – 15% (quinze por cento) para a federação da categoria correspondente à qual está filiado o sindicato que realizou a negociação coletiva;</a:t>
            </a:r>
          </a:p>
          <a:p>
            <a:pPr marL="0" indent="0" algn="just">
              <a:buNone/>
            </a:pPr>
            <a:r>
              <a:rPr lang="pt-BR" sz="2200" dirty="0"/>
              <a:t>III – 5% (cinco por cento) para a confederação da categoria correspondente à qual está filiado o sindicato que realizou a negociação coletiva; e</a:t>
            </a:r>
          </a:p>
          <a:p>
            <a:pPr marL="0" indent="0" algn="just">
              <a:buNone/>
            </a:pPr>
            <a:r>
              <a:rPr lang="pt-BR" sz="2200" dirty="0"/>
              <a:t>IV - 20% (vinte por cento) para a Conta Especial Emprego e Salário, do Ministério do Trabalho.</a:t>
            </a:r>
          </a:p>
          <a:p>
            <a:pPr marL="0" indent="0" algn="just">
              <a:buNone/>
            </a:pPr>
            <a:endParaRPr lang="pt-BR" sz="2200" dirty="0"/>
          </a:p>
        </p:txBody>
      </p:sp>
    </p:spTree>
    <p:extLst>
      <p:ext uri="{BB962C8B-B14F-4D97-AF65-F5344CB8AC3E}">
        <p14:creationId xmlns:p14="http://schemas.microsoft.com/office/powerpoint/2010/main" val="9492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6627" y="239285"/>
            <a:ext cx="8521400" cy="1910791"/>
          </a:xfrm>
        </p:spPr>
        <p:txBody>
          <a:bodyPr>
            <a:normAutofit/>
          </a:bodyPr>
          <a:lstStyle/>
          <a:p>
            <a:pPr algn="ctr"/>
            <a:r>
              <a:rPr lang="pt-BR" sz="4000" b="1" dirty="0" smtClean="0">
                <a:latin typeface="Euphemia" panose="020B0503040102020104" pitchFamily="34" charset="0"/>
              </a:rPr>
              <a:t>CONSTITUCIONALIDADE OU INCONSTITUCIONALIDADE DA LEI</a:t>
            </a:r>
            <a:endParaRPr lang="pt-BR" sz="4000" b="1" dirty="0">
              <a:latin typeface="Euphemia" panose="020B0503040102020104" pitchFamily="34" charset="0"/>
            </a:endParaRPr>
          </a:p>
        </p:txBody>
      </p:sp>
      <p:pic>
        <p:nvPicPr>
          <p:cNvPr id="3074"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9791" y="2422354"/>
            <a:ext cx="435292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44503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1006" y="503452"/>
            <a:ext cx="8268215" cy="4785239"/>
          </a:xfrm>
        </p:spPr>
        <p:txBody>
          <a:bodyPr>
            <a:noAutofit/>
          </a:bodyPr>
          <a:lstStyle/>
          <a:p>
            <a:pPr marL="0" indent="0" algn="just">
              <a:buNone/>
            </a:pPr>
            <a:r>
              <a:rPr lang="pt-BR" sz="2000" dirty="0"/>
              <a:t>§ 7º Caso o sindicato não esteja filiado a federação, confederação ou central sindical, o percentual que seria devido a essas entidades terá a seguinte destinação:</a:t>
            </a:r>
          </a:p>
          <a:p>
            <a:pPr marL="0" indent="0" algn="just">
              <a:buNone/>
            </a:pPr>
            <a:r>
              <a:rPr lang="pt-BR" sz="2000" dirty="0"/>
              <a:t>I – se o sindicato não estiver filiado à federação, o percentual que a ela caberia, destinar-se-á à confederação a que o sindicato for filiado;</a:t>
            </a:r>
          </a:p>
          <a:p>
            <a:pPr marL="0" indent="0" algn="just">
              <a:buNone/>
            </a:pPr>
            <a:r>
              <a:rPr lang="pt-BR" sz="2000" dirty="0"/>
              <a:t>II – se o sindicato não estiver filiado à confederação, o percentual que a ela caberia, destinar-se-á à federação a que o sindicato for filiado;</a:t>
            </a:r>
          </a:p>
          <a:p>
            <a:pPr marL="0" indent="0" algn="just">
              <a:buNone/>
            </a:pPr>
            <a:r>
              <a:rPr lang="pt-BR" sz="2000" dirty="0"/>
              <a:t>III - se o sindicato não estiver filiado à federação nem à confederação, os percentuais que a elas caberiam, destinar-se-ão à Central Sindical; e</a:t>
            </a:r>
          </a:p>
          <a:p>
            <a:pPr marL="0" indent="0" algn="just">
              <a:buNone/>
            </a:pPr>
            <a:r>
              <a:rPr lang="pt-BR" sz="2000" dirty="0"/>
              <a:t>IV – quando se tratar de categoria profissional, se o sindicato não estiver filiado à federação, confederação ou central sindical, os percentuais que a elas caberiam destinar-se-ão à Conta Especial Emprego e Salário.</a:t>
            </a:r>
          </a:p>
          <a:p>
            <a:pPr marL="0" indent="0" algn="just">
              <a:buNone/>
            </a:pPr>
            <a:endParaRPr lang="pt-BR" sz="2000" dirty="0"/>
          </a:p>
        </p:txBody>
      </p:sp>
    </p:spTree>
    <p:extLst>
      <p:ext uri="{BB962C8B-B14F-4D97-AF65-F5344CB8AC3E}">
        <p14:creationId xmlns:p14="http://schemas.microsoft.com/office/powerpoint/2010/main" val="207709239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8077" y="293386"/>
            <a:ext cx="7886700" cy="5390721"/>
          </a:xfrm>
        </p:spPr>
        <p:txBody>
          <a:bodyPr>
            <a:normAutofit/>
          </a:bodyPr>
          <a:lstStyle/>
          <a:p>
            <a:pPr marL="0" indent="0" algn="just">
              <a:buNone/>
            </a:pPr>
            <a:r>
              <a:rPr lang="pt-BR" sz="2000" dirty="0"/>
              <a:t>§ 8º As entidades sindicais somente poderão fixar a contribuição tratada no § 1º deste artigo, por deliberação da assembleia geral da categoria, consoante o disposto nos respectivos estatutos, dependendo para a validade desta do comparecimento e votação, em primeira convocação, de 50% (cinquenta por cento) mais um dos membros da categoria e, em segunda convocação, de no mínimo 10% (dez por cento) dos membros da categoria do município onde se realiza a assembleia geral</a:t>
            </a:r>
            <a:r>
              <a:rPr lang="pt-BR" sz="2000" dirty="0" smtClean="0"/>
              <a:t>.</a:t>
            </a:r>
          </a:p>
          <a:p>
            <a:pPr marL="0" indent="0" algn="just">
              <a:buNone/>
            </a:pPr>
            <a:endParaRPr lang="pt-BR" sz="2000" dirty="0"/>
          </a:p>
          <a:p>
            <a:pPr marL="0" indent="0" algn="just">
              <a:buNone/>
            </a:pPr>
            <a:r>
              <a:rPr lang="pt-BR" sz="2000" dirty="0"/>
              <a:t>§ 9º As entidades sindicais das categorias econômicas e profissionais utilizarão, além de edital, outros meios de comunicação eficazes para a convocação da categoria</a:t>
            </a:r>
            <a:r>
              <a:rPr lang="pt-BR" sz="2000" dirty="0" smtClean="0"/>
              <a:t>.</a:t>
            </a:r>
          </a:p>
          <a:p>
            <a:pPr marL="0" indent="0" algn="just">
              <a:buNone/>
            </a:pPr>
            <a:endParaRPr lang="pt-BR" sz="2000" dirty="0" smtClean="0"/>
          </a:p>
          <a:p>
            <a:pPr marL="0" indent="0" algn="just">
              <a:buNone/>
            </a:pPr>
            <a:r>
              <a:rPr lang="pt-BR" sz="2000" dirty="0"/>
              <a:t>§ 10. Compete exclusivamente ao Conselho Nacional do Trabalho regulamentar e aferir, por decisão unânime de seus membros, a concessão de registro de entidades sindicais, sem prejuízo dos registros concedidos anteriormente à vigência desta Lei.</a:t>
            </a:r>
          </a:p>
          <a:p>
            <a:pPr marL="0" indent="0" algn="just">
              <a:buNone/>
            </a:pPr>
            <a:endParaRPr lang="pt-BR" sz="2000" dirty="0"/>
          </a:p>
          <a:p>
            <a:pPr marL="0" indent="0" algn="just">
              <a:buNone/>
            </a:pPr>
            <a:endParaRPr lang="pt-BR" sz="2000" dirty="0"/>
          </a:p>
        </p:txBody>
      </p:sp>
    </p:spTree>
    <p:extLst>
      <p:ext uri="{BB962C8B-B14F-4D97-AF65-F5344CB8AC3E}">
        <p14:creationId xmlns:p14="http://schemas.microsoft.com/office/powerpoint/2010/main" val="206043019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296562"/>
            <a:ext cx="7886700" cy="5880401"/>
          </a:xfrm>
        </p:spPr>
        <p:txBody>
          <a:bodyPr>
            <a:normAutofit/>
          </a:bodyPr>
          <a:lstStyle/>
          <a:p>
            <a:pPr marL="0" indent="0" algn="just">
              <a:buNone/>
            </a:pPr>
            <a:r>
              <a:rPr lang="pt-BR" sz="2200" dirty="0"/>
              <a:t>§ 11. O pagamento das contribuições de negociações coletivas devidas pelos participantes das categorias econômicas e profissionais poderá ser diferido em até seis parcelas mensais, de acordo com a decisão da assembleia geral da categoria que fixar o seu valor</a:t>
            </a:r>
            <a:r>
              <a:rPr lang="pt-BR" sz="2200" dirty="0" smtClean="0"/>
              <a:t>.</a:t>
            </a:r>
          </a:p>
          <a:p>
            <a:pPr marL="0" indent="0" algn="just">
              <a:buNone/>
            </a:pPr>
            <a:endParaRPr lang="pt-BR" sz="2200" dirty="0"/>
          </a:p>
          <a:p>
            <a:pPr marL="0" indent="0" algn="just">
              <a:buNone/>
            </a:pPr>
            <a:r>
              <a:rPr lang="pt-BR" sz="2200" dirty="0"/>
              <a:t>§ 12. A quota-parte dos recursos arrecadados a título de Contribuição de Negociação Coletiva destinados à Conta Especial Emprego e Salário, e os rendimentos da sua aplicação, serão utilizados pelo Ministério do Trabalho na realização de despesas com o reaparelhamento das Superintendências Regionais do Trabalho, de despesas de custeio e de investimento na fiscalização do trabalho e, por recomendação do Conselho Nacional do Trabalho, para a realização de despesas com pesquisa e consultoria de interesses dos trabalhadores e empregadores.</a:t>
            </a:r>
          </a:p>
          <a:p>
            <a:pPr marL="0" indent="0" algn="just">
              <a:buNone/>
            </a:pPr>
            <a:endParaRPr lang="pt-BR" sz="2200" dirty="0"/>
          </a:p>
        </p:txBody>
      </p:sp>
    </p:spTree>
    <p:extLst>
      <p:ext uri="{BB962C8B-B14F-4D97-AF65-F5344CB8AC3E}">
        <p14:creationId xmlns:p14="http://schemas.microsoft.com/office/powerpoint/2010/main" val="12993661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679622"/>
            <a:ext cx="7886700" cy="5497341"/>
          </a:xfrm>
        </p:spPr>
        <p:txBody>
          <a:bodyPr>
            <a:normAutofit/>
          </a:bodyPr>
          <a:lstStyle/>
          <a:p>
            <a:pPr marL="0" indent="0" algn="just">
              <a:buNone/>
            </a:pPr>
            <a:r>
              <a:rPr lang="pt-BR" sz="2200" dirty="0"/>
              <a:t>§ 13. A Contribuição de Negociação Coletiva também é devida por todos os integrantes das categorias de profissionais liberais, trabalhadores autônomos, servidores públicos, trabalhadores rurais e trabalhadores avulsos, aos respectivos sindicatos que prestem a seus representados serviços específicos, deliberados pela categoria em assembleia </a:t>
            </a:r>
            <a:r>
              <a:rPr lang="pt-BR" sz="2200"/>
              <a:t>geral</a:t>
            </a:r>
            <a:r>
              <a:rPr lang="pt-BR" sz="2200" smtClean="0"/>
              <a:t>.</a:t>
            </a:r>
          </a:p>
          <a:p>
            <a:pPr marL="0" indent="0" algn="just">
              <a:buNone/>
            </a:pPr>
            <a:endParaRPr lang="pt-BR" sz="2200" dirty="0"/>
          </a:p>
          <a:p>
            <a:pPr marL="0" indent="0" algn="just">
              <a:buNone/>
            </a:pPr>
            <a:r>
              <a:rPr lang="pt-BR" sz="2200" dirty="0"/>
              <a:t>§ 14. A entidade sindical poderá realizar mais de uma assembleia na sua base de representação, para fins de alcance dos percentuais mínimos estabelecidos no § 8º deste artigo.</a:t>
            </a:r>
          </a:p>
          <a:p>
            <a:pPr marL="0" indent="0" algn="just">
              <a:buNone/>
            </a:pPr>
            <a:endParaRPr lang="pt-BR" sz="2200" dirty="0"/>
          </a:p>
        </p:txBody>
      </p:sp>
    </p:spTree>
    <p:extLst>
      <p:ext uri="{BB962C8B-B14F-4D97-AF65-F5344CB8AC3E}">
        <p14:creationId xmlns:p14="http://schemas.microsoft.com/office/powerpoint/2010/main" val="169548601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317" y="1608089"/>
            <a:ext cx="7831015" cy="1932597"/>
          </a:xfrm>
        </p:spPr>
        <p:txBody>
          <a:bodyPr>
            <a:noAutofit/>
          </a:bodyPr>
          <a:lstStyle/>
          <a:p>
            <a:pPr algn="ctr"/>
            <a:r>
              <a:rPr lang="pt-BR" sz="4800" b="1" dirty="0" smtClean="0">
                <a:latin typeface="+mn-lt"/>
              </a:rPr>
              <a:t>GUIA DE RECOLHIMENTO DA CONTRIBUIÇÃO SINDICAL</a:t>
            </a:r>
            <a:endParaRPr lang="pt-BR" sz="4800" b="1" dirty="0">
              <a:solidFill>
                <a:srgbClr val="800000"/>
              </a:solidFill>
              <a:latin typeface="+mn-lt"/>
            </a:endParaRPr>
          </a:p>
        </p:txBody>
      </p:sp>
    </p:spTree>
    <p:extLst>
      <p:ext uri="{BB962C8B-B14F-4D97-AF65-F5344CB8AC3E}">
        <p14:creationId xmlns:p14="http://schemas.microsoft.com/office/powerpoint/2010/main" val="26940438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80103" y="163287"/>
            <a:ext cx="8563897"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5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t-BR" sz="1500" dirty="0" smtClean="0">
              <a:solidFill>
                <a:srgbClr val="000000"/>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5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t-BR" sz="1500" dirty="0" smtClean="0">
              <a:solidFill>
                <a:srgbClr val="000000"/>
              </a:solidFill>
              <a:latin typeface="Arial" pitchFamily="34" charset="0"/>
              <a:ea typeface="Calibri" pitchFamily="34" charset="0"/>
              <a:cs typeface="Times New Roman" pitchFamily="18" charset="0"/>
            </a:endParaRPr>
          </a:p>
          <a:p>
            <a:pPr lvl="0" fontAlgn="base">
              <a:spcBef>
                <a:spcPct val="0"/>
              </a:spcBef>
              <a:spcAft>
                <a:spcPct val="0"/>
              </a:spcAft>
            </a:pPr>
            <a:r>
              <a:rPr lang="pt-BR" sz="1700" dirty="0" smtClean="0">
                <a:solidFill>
                  <a:srgbClr val="000000"/>
                </a:solidFill>
                <a:latin typeface="Arial" pitchFamily="34" charset="0"/>
                <a:ea typeface="Calibri" pitchFamily="34" charset="0"/>
                <a:cs typeface="Times New Roman" pitchFamily="18" charset="0"/>
              </a:rPr>
              <a:t>Posição Caixa Econômica Federal </a:t>
            </a:r>
          </a:p>
          <a:p>
            <a:pPr lvl="0" fontAlgn="base">
              <a:spcBef>
                <a:spcPct val="0"/>
              </a:spcBef>
              <a:spcAft>
                <a:spcPct val="0"/>
              </a:spcAft>
            </a:pPr>
            <a:endParaRPr lang="pt-BR" sz="1700" dirty="0" smtClean="0">
              <a:solidFill>
                <a:srgbClr val="000000"/>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pt-BR" sz="17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Não exclusividad</a:t>
            </a:r>
            <a:r>
              <a:rPr lang="pt-BR" sz="1700" dirty="0" smtClean="0">
                <a:solidFill>
                  <a:srgbClr val="000000"/>
                </a:solidFill>
                <a:latin typeface="Arial" pitchFamily="34" charset="0"/>
                <a:ea typeface="Calibri" pitchFamily="34" charset="0"/>
                <a:cs typeface="Times New Roman" pitchFamily="18" charset="0"/>
              </a:rPr>
              <a:t>e da CEF</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pt-BR" sz="17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Mitigação</a:t>
            </a:r>
            <a:r>
              <a:rPr kumimoji="0" lang="pt-BR" sz="1700" b="0" i="0" u="none" strike="noStrike" cap="none" normalizeH="0" dirty="0" smtClean="0">
                <a:ln>
                  <a:noFill/>
                </a:ln>
                <a:solidFill>
                  <a:srgbClr val="000000"/>
                </a:solidFill>
                <a:effectLst/>
                <a:latin typeface="Arial" pitchFamily="34" charset="0"/>
                <a:ea typeface="Calibri" pitchFamily="34" charset="0"/>
                <a:cs typeface="Times New Roman" pitchFamily="18" charset="0"/>
              </a:rPr>
              <a:t> de Fraudes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BR" sz="1700" baseline="0" dirty="0" smtClean="0">
                <a:solidFill>
                  <a:srgbClr val="000000"/>
                </a:solidFill>
                <a:latin typeface="Arial" pitchFamily="34" charset="0"/>
                <a:ea typeface="Calibri" pitchFamily="34" charset="0"/>
                <a:cs typeface="Times New Roman" pitchFamily="18" charset="0"/>
              </a:rPr>
              <a:t>Controle</a:t>
            </a:r>
            <a:r>
              <a:rPr lang="pt-BR" sz="1700" dirty="0" smtClean="0">
                <a:solidFill>
                  <a:srgbClr val="000000"/>
                </a:solidFill>
                <a:latin typeface="Arial" pitchFamily="34" charset="0"/>
                <a:ea typeface="Calibri" pitchFamily="34" charset="0"/>
                <a:cs typeface="Times New Roman" pitchFamily="18" charset="0"/>
              </a:rPr>
              <a:t> do </a:t>
            </a:r>
            <a:r>
              <a:rPr lang="pt-BR" sz="1700" dirty="0" err="1" smtClean="0">
                <a:solidFill>
                  <a:srgbClr val="000000"/>
                </a:solidFill>
                <a:latin typeface="Arial" pitchFamily="34" charset="0"/>
                <a:ea typeface="Calibri" pitchFamily="34" charset="0"/>
                <a:cs typeface="Times New Roman" pitchFamily="18" charset="0"/>
              </a:rPr>
              <a:t>Mtb</a:t>
            </a:r>
            <a:r>
              <a:rPr lang="pt-BR" sz="1700" dirty="0" smtClean="0">
                <a:solidFill>
                  <a:srgbClr val="000000"/>
                </a:solidFill>
                <a:latin typeface="Arial" pitchFamily="34" charset="0"/>
                <a:ea typeface="Calibri" pitchFamily="34" charset="0"/>
                <a:cs typeface="Times New Roman" pitchFamily="18" charset="0"/>
              </a:rPr>
              <a:t> para atender exigências do TCU</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BR" sz="1700" dirty="0" smtClean="0">
                <a:solidFill>
                  <a:srgbClr val="000000"/>
                </a:solidFill>
                <a:latin typeface="Arial" pitchFamily="34" charset="0"/>
                <a:ea typeface="Calibri" pitchFamily="34" charset="0"/>
                <a:cs typeface="Times New Roman" pitchFamily="18" charset="0"/>
              </a:rPr>
              <a:t>A</a:t>
            </a:r>
            <a:r>
              <a:rPr kumimoji="0" lang="pt-BR" sz="17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lteração</a:t>
            </a:r>
            <a:r>
              <a:rPr kumimoji="0" lang="pt-BR" sz="1700" b="0" i="0" u="none" strike="noStrike" cap="none" normalizeH="0" dirty="0" smtClean="0">
                <a:ln>
                  <a:noFill/>
                </a:ln>
                <a:solidFill>
                  <a:srgbClr val="000000"/>
                </a:solidFill>
                <a:effectLst/>
                <a:latin typeface="Arial" pitchFamily="34" charset="0"/>
                <a:ea typeface="Calibri" pitchFamily="34" charset="0"/>
                <a:cs typeface="Times New Roman" pitchFamily="18" charset="0"/>
              </a:rPr>
              <a:t> do</a:t>
            </a:r>
            <a:r>
              <a:rPr kumimoji="0" lang="pt-BR" sz="17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Layout do procedimento ‘Y53” da Caixa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pt-BR" sz="1700" dirty="0" smtClean="0">
              <a:solidFill>
                <a:srgbClr val="000000"/>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lang="pt-BR" sz="1700" dirty="0" smtClean="0">
                <a:solidFill>
                  <a:srgbClr val="000000"/>
                </a:solidFill>
                <a:latin typeface="Arial" pitchFamily="34" charset="0"/>
                <a:ea typeface="Calibri" pitchFamily="34" charset="0"/>
                <a:cs typeface="Times New Roman" pitchFamily="18" charset="0"/>
              </a:rPr>
              <a:t>Soluções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pt-BR" sz="17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Ficou determinado que no CNAB (registro por trás do sistema) deve ser inserido o valor da guia em R$ 0,01 (um centavo), no entanto no código de barras e na numeração podem ficar inseridos os valores de R$ 0,00 (zero centavos), porém não se pode deixar o campo em branco. </a:t>
            </a:r>
            <a:endParaRPr lang="pt-BR" sz="1700" dirty="0" smtClean="0">
              <a:solidFill>
                <a:srgbClr val="000000"/>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pt-BR" sz="17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Problemas de boletos e códigos de barras devem ser feitas consultas às gerencias da CEF</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BR" sz="1700" dirty="0" smtClean="0">
                <a:solidFill>
                  <a:srgbClr val="000000"/>
                </a:solidFill>
                <a:latin typeface="Arial" pitchFamily="34" charset="0"/>
                <a:ea typeface="Calibri" pitchFamily="34" charset="0"/>
                <a:cs typeface="Times New Roman" pitchFamily="18" charset="0"/>
              </a:rPr>
              <a:t> T</a:t>
            </a:r>
            <a:r>
              <a:rPr kumimoji="0" lang="pt-BR" sz="17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reinamentos estão sendo realizados com os funcionários com o objetivo de atualizar quanto às mudanças.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pt-BR" sz="17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Orientou as entidades fazerem homologações prévias das guias de recolhimento</a:t>
            </a:r>
            <a:r>
              <a:rPr kumimoji="0" lang="pt-BR"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t>
            </a:r>
          </a:p>
        </p:txBody>
      </p:sp>
      <p:sp>
        <p:nvSpPr>
          <p:cNvPr id="4" name="Retângulo 3"/>
          <p:cNvSpPr/>
          <p:nvPr/>
        </p:nvSpPr>
        <p:spPr>
          <a:xfrm>
            <a:off x="658762" y="244648"/>
            <a:ext cx="8367252" cy="830997"/>
          </a:xfrm>
          <a:prstGeom prst="rect">
            <a:avLst/>
          </a:prstGeom>
        </p:spPr>
        <p:txBody>
          <a:bodyPr wrap="square">
            <a:spAutoFit/>
          </a:bodyPr>
          <a:lstStyle/>
          <a:p>
            <a:pPr algn="ctr"/>
            <a:r>
              <a:rPr lang="pt-BR" sz="2400" b="1" dirty="0" smtClean="0">
                <a:solidFill>
                  <a:srgbClr val="800000"/>
                </a:solidFill>
                <a:cs typeface="Arial" panose="020B0604020202020204" pitchFamily="34" charset="0"/>
              </a:rPr>
              <a:t>REUNIÃO DO CNT DIA 24/10 SOBRE GUIA DE RECOLHIMENTO COM A CEF (ALTERAÇÕES FEBRABAM)</a:t>
            </a:r>
          </a:p>
        </p:txBody>
      </p:sp>
    </p:spTree>
    <p:extLst>
      <p:ext uri="{BB962C8B-B14F-4D97-AF65-F5344CB8AC3E}">
        <p14:creationId xmlns:p14="http://schemas.microsoft.com/office/powerpoint/2010/main" val="150071702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48927" y="1052796"/>
            <a:ext cx="8209937" cy="44781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Arial" pitchFamily="34" charset="0"/>
              <a:buChar char="•"/>
            </a:pPr>
            <a:r>
              <a:rPr lang="pt-BR" sz="1900" dirty="0" smtClean="0">
                <a:solidFill>
                  <a:srgbClr val="000000"/>
                </a:solidFill>
                <a:latin typeface="Arial" pitchFamily="34" charset="0"/>
                <a:ea typeface="Calibri" pitchFamily="34" charset="0"/>
                <a:cs typeface="Times New Roman" pitchFamily="18" charset="0"/>
              </a:rPr>
              <a:t>Q</a:t>
            </a:r>
            <a:r>
              <a:rPr kumimoji="0" lang="pt-BR" sz="1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uanto às datas de vencimento do boleto, foi ressaltado que as datas podem ser inseridas em até 1 anos após a emissão (guias vencidas e a vencer). Quanto à guias vencidas é feito um cálculo de atualização dos valores. </a:t>
            </a:r>
          </a:p>
          <a:p>
            <a:pPr marL="0" marR="0" lvl="0" indent="0" algn="l" defTabSz="914400" rtl="0" eaLnBrk="0" fontAlgn="base" latinLnBrk="0" hangingPunct="0">
              <a:lnSpc>
                <a:spcPct val="100000"/>
              </a:lnSpc>
              <a:spcBef>
                <a:spcPct val="0"/>
              </a:spcBef>
              <a:spcAft>
                <a:spcPct val="0"/>
              </a:spcAft>
              <a:buClrTx/>
              <a:buSzTx/>
              <a:buFontTx/>
              <a:buNone/>
              <a:tabLst/>
            </a:pPr>
            <a:endParaRPr lang="pt-BR" sz="1900" dirty="0" smtClean="0">
              <a:solidFill>
                <a:srgbClr val="000000"/>
              </a:solidFill>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No tocante às tarifas, a CEF </a:t>
            </a:r>
            <a:r>
              <a:rPr lang="pt-BR" sz="1900" dirty="0" smtClean="0">
                <a:solidFill>
                  <a:srgbClr val="000000"/>
                </a:solidFill>
                <a:latin typeface="Arial" pitchFamily="34" charset="0"/>
                <a:ea typeface="Calibri" pitchFamily="34" charset="0"/>
                <a:cs typeface="Times New Roman" pitchFamily="18" charset="0"/>
              </a:rPr>
              <a:t>disse adotar </a:t>
            </a:r>
            <a:r>
              <a:rPr kumimoji="0" lang="pt-BR" sz="1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duas políticas (não</a:t>
            </a:r>
            <a:r>
              <a:rPr kumimoji="0" lang="pt-BR" sz="1900" b="0" i="0" u="none" strike="noStrike" cap="none" normalizeH="0" dirty="0" smtClean="0">
                <a:ln>
                  <a:noFill/>
                </a:ln>
                <a:solidFill>
                  <a:srgbClr val="000000"/>
                </a:solidFill>
                <a:effectLst/>
                <a:latin typeface="Arial" pitchFamily="34" charset="0"/>
                <a:ea typeface="Calibri" pitchFamily="34" charset="0"/>
                <a:cs typeface="Times New Roman" pitchFamily="18" charset="0"/>
              </a:rPr>
              <a:t> alterada, a principio pela reforma</a:t>
            </a:r>
            <a:endParaRPr kumimoji="0" lang="pt-BR" sz="1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1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Contribuição Sindical: Para cada guia é uma tarifa negociada e não há perspectiva de alteração de procedimento, até o momento.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1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Outras Contribuições: São consideradas cobranças bancárias. Não há tarifa de registro, apenas tarifa de baixa, manutenção, liquidação e alteração. Ressaltou que a cobrança em outros bancos são feitas a partir do registro e que este é um diferencial da CEF. </a:t>
            </a:r>
            <a:endParaRPr kumimoji="0" lang="pt-BR" sz="19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ângulo 4"/>
          <p:cNvSpPr/>
          <p:nvPr/>
        </p:nvSpPr>
        <p:spPr>
          <a:xfrm>
            <a:off x="658762" y="244648"/>
            <a:ext cx="8367252" cy="830997"/>
          </a:xfrm>
          <a:prstGeom prst="rect">
            <a:avLst/>
          </a:prstGeom>
        </p:spPr>
        <p:txBody>
          <a:bodyPr wrap="square">
            <a:spAutoFit/>
          </a:bodyPr>
          <a:lstStyle/>
          <a:p>
            <a:pPr algn="ctr"/>
            <a:r>
              <a:rPr lang="pt-BR" sz="2400" b="1" dirty="0" smtClean="0">
                <a:solidFill>
                  <a:srgbClr val="800000"/>
                </a:solidFill>
                <a:cs typeface="Arial" panose="020B0604020202020204" pitchFamily="34" charset="0"/>
              </a:rPr>
              <a:t>REUNIÃO DO CNT DIA 24/10 SOBRE GUIA DE RECOLHIMENTO COM A CEF (ALTERAÇÕES FEBRABAM)</a:t>
            </a:r>
          </a:p>
        </p:txBody>
      </p:sp>
    </p:spTree>
    <p:extLst>
      <p:ext uri="{BB962C8B-B14F-4D97-AF65-F5344CB8AC3E}">
        <p14:creationId xmlns:p14="http://schemas.microsoft.com/office/powerpoint/2010/main" val="56279889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4"/>
          <p:cNvGrpSpPr/>
          <p:nvPr/>
        </p:nvGrpSpPr>
        <p:grpSpPr>
          <a:xfrm>
            <a:off x="1423686" y="1395046"/>
            <a:ext cx="6852213" cy="1128236"/>
            <a:chOff x="349933" y="35132"/>
            <a:chExt cx="4899074" cy="1003680"/>
          </a:xfrm>
          <a:solidFill>
            <a:schemeClr val="accent2">
              <a:lumMod val="75000"/>
            </a:schemeClr>
          </a:solidFill>
        </p:grpSpPr>
        <p:sp>
          <p:nvSpPr>
            <p:cNvPr id="6" name="Retângulo de cantos arredondados 5"/>
            <p:cNvSpPr/>
            <p:nvPr/>
          </p:nvSpPr>
          <p:spPr>
            <a:xfrm>
              <a:off x="349933" y="35132"/>
              <a:ext cx="4899074" cy="1003680"/>
            </a:xfrm>
            <a:prstGeom prst="roundRect">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Retângulo 6"/>
            <p:cNvSpPr/>
            <p:nvPr/>
          </p:nvSpPr>
          <p:spPr>
            <a:xfrm>
              <a:off x="398929" y="84128"/>
              <a:ext cx="4801082" cy="9056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5173" tIns="0" rIns="185173" bIns="0" numCol="1" spcCol="1270" anchor="ctr" anchorCtr="0">
              <a:noAutofit/>
            </a:bodyPr>
            <a:lstStyle/>
            <a:p>
              <a:pPr lvl="0" algn="ctr" defTabSz="2133600">
                <a:lnSpc>
                  <a:spcPct val="90000"/>
                </a:lnSpc>
                <a:spcBef>
                  <a:spcPct val="0"/>
                </a:spcBef>
                <a:spcAft>
                  <a:spcPct val="35000"/>
                </a:spcAft>
              </a:pPr>
              <a:r>
                <a:rPr lang="pt-BR" sz="6600" kern="1200" dirty="0"/>
                <a:t>Atuação Sindical </a:t>
              </a:r>
            </a:p>
          </p:txBody>
        </p:sp>
      </p:grpSp>
      <p:pic>
        <p:nvPicPr>
          <p:cNvPr id="9" name="Picture 2" descr="Imagem relacionada"/>
          <p:cNvPicPr>
            <a:picLocks noChangeAspect="1" noChangeArrowheads="1"/>
          </p:cNvPicPr>
          <p:nvPr/>
        </p:nvPicPr>
        <p:blipFill>
          <a:blip r:embed="rId2" cstate="print"/>
          <a:srcRect/>
          <a:stretch>
            <a:fillRect/>
          </a:stretch>
        </p:blipFill>
        <p:spPr bwMode="auto">
          <a:xfrm>
            <a:off x="2961888" y="2916967"/>
            <a:ext cx="3103246" cy="2251471"/>
          </a:xfrm>
          <a:prstGeom prst="rect">
            <a:avLst/>
          </a:prstGeom>
          <a:noFill/>
        </p:spPr>
      </p:pic>
      <p:pic>
        <p:nvPicPr>
          <p:cNvPr id="10" name="Imagem 9" descr="BONECO COM INTERROGAÇAO.jpg"/>
          <p:cNvPicPr>
            <a:picLocks noChangeAspect="1"/>
          </p:cNvPicPr>
          <p:nvPr/>
        </p:nvPicPr>
        <p:blipFill>
          <a:blip r:embed="rId3" cstate="print"/>
          <a:stretch>
            <a:fillRect/>
          </a:stretch>
        </p:blipFill>
        <p:spPr>
          <a:xfrm>
            <a:off x="6065134" y="2702859"/>
            <a:ext cx="2204808" cy="2679689"/>
          </a:xfrm>
          <a:prstGeom prst="rect">
            <a:avLst/>
          </a:prstGeom>
        </p:spPr>
      </p:pic>
    </p:spTree>
    <p:extLst>
      <p:ext uri="{BB962C8B-B14F-4D97-AF65-F5344CB8AC3E}">
        <p14:creationId xmlns:p14="http://schemas.microsoft.com/office/powerpoint/2010/main" val="37920305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9049" y="328056"/>
            <a:ext cx="8007177" cy="1525458"/>
          </a:xfrm>
        </p:spPr>
        <p:txBody>
          <a:bodyPr>
            <a:noAutofit/>
          </a:bodyPr>
          <a:lstStyle/>
          <a:p>
            <a:pPr algn="ctr"/>
            <a:r>
              <a:rPr lang="pt-BR" sz="4800" b="1" dirty="0" smtClean="0">
                <a:solidFill>
                  <a:srgbClr val="800000"/>
                </a:solidFill>
              </a:rPr>
              <a:t>FONTES ALTERNATIVAS DE CUSTEIO</a:t>
            </a:r>
            <a:endParaRPr lang="pt-BR" sz="4800" b="1" dirty="0">
              <a:solidFill>
                <a:srgbClr val="800000"/>
              </a:solidFill>
            </a:endParaRPr>
          </a:p>
        </p:txBody>
      </p:sp>
      <p:pic>
        <p:nvPicPr>
          <p:cNvPr id="3" name="Picture 4" descr="Resultado de imagem para PLANEJAMENTO FINANCEIRO"/>
          <p:cNvPicPr>
            <a:picLocks noChangeAspect="1" noChangeArrowheads="1"/>
          </p:cNvPicPr>
          <p:nvPr/>
        </p:nvPicPr>
        <p:blipFill>
          <a:blip r:embed="rId2" cstate="print"/>
          <a:srcRect/>
          <a:stretch>
            <a:fillRect/>
          </a:stretch>
        </p:blipFill>
        <p:spPr bwMode="auto">
          <a:xfrm>
            <a:off x="2265151" y="1853514"/>
            <a:ext cx="4592850" cy="3455936"/>
          </a:xfrm>
          <a:prstGeom prst="rect">
            <a:avLst/>
          </a:prstGeom>
          <a:noFill/>
          <a:ln w="38100">
            <a:solidFill>
              <a:srgbClr val="C00000"/>
            </a:solidFill>
          </a:ln>
        </p:spPr>
      </p:pic>
    </p:spTree>
    <p:extLst>
      <p:ext uri="{BB962C8B-B14F-4D97-AF65-F5344CB8AC3E}">
        <p14:creationId xmlns:p14="http://schemas.microsoft.com/office/powerpoint/2010/main" val="83903963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667265" y="1122278"/>
            <a:ext cx="7900601"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pt-BR" sz="2400" b="1" dirty="0" smtClean="0"/>
              <a:t>Art. 477 [...]</a:t>
            </a:r>
          </a:p>
          <a:p>
            <a:pPr algn="just"/>
            <a:endParaRPr lang="pt-BR" sz="800" dirty="0" smtClean="0"/>
          </a:p>
          <a:p>
            <a:pPr algn="just"/>
            <a:r>
              <a:rPr lang="pt-BR" sz="2400" b="1" dirty="0" smtClean="0"/>
              <a:t>§ </a:t>
            </a:r>
            <a:r>
              <a:rPr lang="pt-BR" sz="2400" b="1" dirty="0"/>
              <a:t>1º </a:t>
            </a:r>
            <a:r>
              <a:rPr lang="pt-BR" sz="2400" dirty="0"/>
              <a:t>- O pedido de demissão ou recibo de quitação de rescisão, do contrato de trabalho, firmado por empregado com mais de 1 (um) ano de serviço, só será válido quando feito com a assistência do respectivo Sindicato ou perante a autoridade do Ministério do Trabalho e Previdência Social. </a:t>
            </a:r>
            <a:r>
              <a:rPr lang="pt-BR" sz="2400" dirty="0" smtClean="0">
                <a:solidFill>
                  <a:srgbClr val="C00000"/>
                </a:solidFill>
              </a:rPr>
              <a:t>(REVOGADO PELA LEI 13.467/17)</a:t>
            </a:r>
            <a:r>
              <a:rPr lang="pt-BR" sz="2400" dirty="0">
                <a:solidFill>
                  <a:srgbClr val="C00000"/>
                </a:solidFill>
              </a:rPr>
              <a:t>  </a:t>
            </a:r>
            <a:endParaRPr lang="pt-BR" sz="2400" dirty="0" smtClean="0">
              <a:solidFill>
                <a:srgbClr val="C00000"/>
              </a:solidFill>
            </a:endParaRPr>
          </a:p>
          <a:p>
            <a:pPr algn="just"/>
            <a:endParaRPr lang="pt-BR" sz="800" dirty="0"/>
          </a:p>
          <a:p>
            <a:pPr algn="just"/>
            <a:r>
              <a:rPr lang="pt-BR" sz="2400" b="1" dirty="0" smtClean="0"/>
              <a:t>§ </a:t>
            </a:r>
            <a:r>
              <a:rPr lang="pt-BR" sz="2400" b="1" dirty="0"/>
              <a:t>7º </a:t>
            </a:r>
            <a:r>
              <a:rPr lang="pt-BR" sz="2400" dirty="0"/>
              <a:t>- </a:t>
            </a:r>
            <a:r>
              <a:rPr lang="pt-BR" sz="2400" b="1" dirty="0"/>
              <a:t>O ato da assistência na rescisão contratual (§§ 1º e 2º) será sem ônus para o trabalhador e empregador</a:t>
            </a:r>
            <a:r>
              <a:rPr lang="pt-BR" sz="2400" dirty="0"/>
              <a:t>. </a:t>
            </a:r>
            <a:r>
              <a:rPr lang="pt-BR" sz="2400" dirty="0">
                <a:solidFill>
                  <a:srgbClr val="C00000"/>
                </a:solidFill>
              </a:rPr>
              <a:t>(REVOGADO PELA LEI 13.467/17)  </a:t>
            </a:r>
          </a:p>
        </p:txBody>
      </p:sp>
      <p:sp>
        <p:nvSpPr>
          <p:cNvPr id="11" name="CaixaDeTexto 10"/>
          <p:cNvSpPr txBox="1"/>
          <p:nvPr/>
        </p:nvSpPr>
        <p:spPr>
          <a:xfrm>
            <a:off x="840259" y="308919"/>
            <a:ext cx="8031892" cy="584775"/>
          </a:xfrm>
          <a:prstGeom prst="rect">
            <a:avLst/>
          </a:prstGeom>
          <a:noFill/>
        </p:spPr>
        <p:txBody>
          <a:bodyPr wrap="square" rtlCol="0">
            <a:spAutoFit/>
          </a:bodyPr>
          <a:lstStyle/>
          <a:p>
            <a:pPr algn="ctr"/>
            <a:r>
              <a:rPr lang="pt-BR" sz="3200" b="1" dirty="0" smtClean="0">
                <a:solidFill>
                  <a:srgbClr val="C00000"/>
                </a:solidFill>
              </a:rPr>
              <a:t>HOMOLOGAÇÃO DA RESCISÃO CONTRATUAL</a:t>
            </a:r>
            <a:endParaRPr lang="pt-BR" sz="3200" b="1" dirty="0">
              <a:solidFill>
                <a:srgbClr val="C00000"/>
              </a:solidFill>
            </a:endParaRPr>
          </a:p>
        </p:txBody>
      </p:sp>
    </p:spTree>
    <p:extLst>
      <p:ext uri="{BB962C8B-B14F-4D97-AF65-F5344CB8AC3E}">
        <p14:creationId xmlns:p14="http://schemas.microsoft.com/office/powerpoint/2010/main" val="217543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1865869" y="178361"/>
            <a:ext cx="5511113" cy="5301347"/>
          </a:xfrm>
          <a:prstGeom prst="rect">
            <a:avLst/>
          </a:prstGeom>
        </p:spPr>
      </p:pic>
    </p:spTree>
    <p:extLst>
      <p:ext uri="{BB962C8B-B14F-4D97-AF65-F5344CB8AC3E}">
        <p14:creationId xmlns:p14="http://schemas.microsoft.com/office/powerpoint/2010/main" val="3607784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nvPr>
        </p:nvGraphicFramePr>
        <p:xfrm>
          <a:off x="642552" y="876073"/>
          <a:ext cx="8340810" cy="4319014"/>
        </p:xfrm>
        <a:graphic>
          <a:graphicData uri="http://schemas.openxmlformats.org/drawingml/2006/table">
            <a:tbl>
              <a:tblPr firstRow="1" bandRow="1">
                <a:tableStyleId>{5DA37D80-6434-44D0-A028-1B22A696006F}</a:tableStyleId>
              </a:tblPr>
              <a:tblGrid>
                <a:gridCol w="1309816">
                  <a:extLst>
                    <a:ext uri="{9D8B030D-6E8A-4147-A177-3AD203B41FA5}">
                      <a16:colId xmlns:a16="http://schemas.microsoft.com/office/drawing/2014/main" xmlns="" val="20000"/>
                    </a:ext>
                  </a:extLst>
                </a:gridCol>
                <a:gridCol w="1717589">
                  <a:extLst>
                    <a:ext uri="{9D8B030D-6E8A-4147-A177-3AD203B41FA5}">
                      <a16:colId xmlns:a16="http://schemas.microsoft.com/office/drawing/2014/main" xmlns="" val="20001"/>
                    </a:ext>
                  </a:extLst>
                </a:gridCol>
                <a:gridCol w="2690282">
                  <a:extLst>
                    <a:ext uri="{9D8B030D-6E8A-4147-A177-3AD203B41FA5}">
                      <a16:colId xmlns:a16="http://schemas.microsoft.com/office/drawing/2014/main" xmlns="" val="20002"/>
                    </a:ext>
                  </a:extLst>
                </a:gridCol>
                <a:gridCol w="2623123">
                  <a:extLst>
                    <a:ext uri="{9D8B030D-6E8A-4147-A177-3AD203B41FA5}">
                      <a16:colId xmlns:a16="http://schemas.microsoft.com/office/drawing/2014/main" xmlns="" val="20003"/>
                    </a:ext>
                  </a:extLst>
                </a:gridCol>
              </a:tblGrid>
              <a:tr h="917413">
                <a:tc>
                  <a:txBody>
                    <a:bodyPr/>
                    <a:lstStyle/>
                    <a:p>
                      <a:pPr algn="ctr"/>
                      <a:r>
                        <a:rPr lang="pt-BR" sz="2400" dirty="0"/>
                        <a:t>N.º</a:t>
                      </a:r>
                    </a:p>
                  </a:txBody>
                  <a:tcPr/>
                </a:tc>
                <a:tc>
                  <a:txBody>
                    <a:bodyPr/>
                    <a:lstStyle/>
                    <a:p>
                      <a:pPr algn="ctr"/>
                      <a:r>
                        <a:rPr lang="pt-BR" sz="2400" dirty="0"/>
                        <a:t>REQ.</a:t>
                      </a:r>
                    </a:p>
                  </a:txBody>
                  <a:tcPr/>
                </a:tc>
                <a:tc>
                  <a:txBody>
                    <a:bodyPr/>
                    <a:lstStyle/>
                    <a:p>
                      <a:pPr algn="ctr"/>
                      <a:r>
                        <a:rPr lang="pt-BR" sz="2400" dirty="0"/>
                        <a:t>MATÉRIA</a:t>
                      </a:r>
                    </a:p>
                  </a:txBody>
                  <a:tcPr/>
                </a:tc>
                <a:tc>
                  <a:txBody>
                    <a:bodyPr/>
                    <a:lstStyle/>
                    <a:p>
                      <a:pPr algn="ctr"/>
                      <a:r>
                        <a:rPr lang="pt-BR" sz="2400" dirty="0"/>
                        <a:t>RELATOR</a:t>
                      </a:r>
                    </a:p>
                  </a:txBody>
                  <a:tcPr/>
                </a:tc>
                <a:extLst>
                  <a:ext uri="{0D108BD9-81ED-4DB2-BD59-A6C34878D82A}">
                    <a16:rowId xmlns:a16="http://schemas.microsoft.com/office/drawing/2014/main" xmlns="" val="10000"/>
                  </a:ext>
                </a:extLst>
              </a:tr>
              <a:tr h="1102359">
                <a:tc>
                  <a:txBody>
                    <a:bodyPr/>
                    <a:lstStyle/>
                    <a:p>
                      <a:r>
                        <a:rPr lang="pt-BR" sz="2400" dirty="0"/>
                        <a:t>ADI 5735</a:t>
                      </a:r>
                    </a:p>
                  </a:txBody>
                  <a:tcPr/>
                </a:tc>
                <a:tc>
                  <a:txBody>
                    <a:bodyPr/>
                    <a:lstStyle/>
                    <a:p>
                      <a:r>
                        <a:rPr lang="pt-BR" sz="2400" dirty="0"/>
                        <a:t>PGR</a:t>
                      </a:r>
                    </a:p>
                  </a:txBody>
                  <a:tcPr/>
                </a:tc>
                <a:tc>
                  <a:txBody>
                    <a:bodyPr/>
                    <a:lstStyle/>
                    <a:p>
                      <a:r>
                        <a:rPr lang="pt-BR" sz="2400" dirty="0" smtClean="0"/>
                        <a:t>Terceirização</a:t>
                      </a:r>
                    </a:p>
                    <a:p>
                      <a:r>
                        <a:rPr lang="pt-BR" sz="2400" baseline="0" dirty="0" smtClean="0"/>
                        <a:t>(</a:t>
                      </a:r>
                      <a:r>
                        <a:rPr lang="pt-BR" sz="2400" baseline="0" dirty="0"/>
                        <a:t>LEI 13.429/2017)</a:t>
                      </a:r>
                      <a:endParaRPr lang="pt-BR" sz="2400" dirty="0"/>
                    </a:p>
                  </a:txBody>
                  <a:tcPr/>
                </a:tc>
                <a:tc>
                  <a:txBody>
                    <a:bodyPr/>
                    <a:lstStyle/>
                    <a:p>
                      <a:r>
                        <a:rPr lang="pt-BR" sz="2400" dirty="0"/>
                        <a:t>Min.</a:t>
                      </a:r>
                      <a:r>
                        <a:rPr lang="pt-BR" sz="2400" baseline="0" dirty="0"/>
                        <a:t> Gilmar Mendes</a:t>
                      </a:r>
                      <a:endParaRPr lang="pt-BR" sz="2400" dirty="0"/>
                    </a:p>
                  </a:txBody>
                  <a:tcPr/>
                </a:tc>
                <a:extLst>
                  <a:ext uri="{0D108BD9-81ED-4DB2-BD59-A6C34878D82A}">
                    <a16:rowId xmlns:a16="http://schemas.microsoft.com/office/drawing/2014/main" xmlns="" val="10001"/>
                  </a:ext>
                </a:extLst>
              </a:tr>
              <a:tr h="1110522">
                <a:tc>
                  <a:txBody>
                    <a:bodyPr/>
                    <a:lstStyle/>
                    <a:p>
                      <a:r>
                        <a:rPr lang="pt-BR" sz="2400" dirty="0"/>
                        <a:t>ADI 5766</a:t>
                      </a:r>
                    </a:p>
                  </a:txBody>
                  <a:tcPr/>
                </a:tc>
                <a:tc>
                  <a:txBody>
                    <a:bodyPr/>
                    <a:lstStyle/>
                    <a:p>
                      <a:r>
                        <a:rPr lang="pt-BR" sz="2400" dirty="0"/>
                        <a:t>PGR</a:t>
                      </a:r>
                    </a:p>
                  </a:txBody>
                  <a:tcPr/>
                </a:tc>
                <a:tc>
                  <a:txBody>
                    <a:bodyPr/>
                    <a:lstStyle/>
                    <a:p>
                      <a:r>
                        <a:rPr lang="pt-BR" sz="2400" dirty="0" smtClean="0"/>
                        <a:t>Processual </a:t>
                      </a:r>
                    </a:p>
                    <a:p>
                      <a:r>
                        <a:rPr lang="pt-BR" sz="2400" dirty="0" smtClean="0"/>
                        <a:t>(</a:t>
                      </a:r>
                      <a:r>
                        <a:rPr lang="pt-BR" sz="2400" dirty="0"/>
                        <a:t>LEI 13.467/2017)</a:t>
                      </a:r>
                    </a:p>
                  </a:txBody>
                  <a:tcPr/>
                </a:tc>
                <a:tc>
                  <a:txBody>
                    <a:bodyPr/>
                    <a:lstStyle/>
                    <a:p>
                      <a:r>
                        <a:rPr lang="pt-BR" sz="2400" dirty="0"/>
                        <a:t>Min. Roberto Barroso</a:t>
                      </a:r>
                    </a:p>
                  </a:txBody>
                  <a:tcPr/>
                </a:tc>
                <a:extLst>
                  <a:ext uri="{0D108BD9-81ED-4DB2-BD59-A6C34878D82A}">
                    <a16:rowId xmlns:a16="http://schemas.microsoft.com/office/drawing/2014/main" xmlns="" val="10003"/>
                  </a:ext>
                </a:extLst>
              </a:tr>
              <a:tr h="1146402">
                <a:tc>
                  <a:txBody>
                    <a:bodyPr/>
                    <a:lstStyle/>
                    <a:p>
                      <a:r>
                        <a:rPr lang="pt-BR" sz="2400" dirty="0"/>
                        <a:t>ADI</a:t>
                      </a:r>
                      <a:r>
                        <a:rPr lang="pt-BR" sz="2400" baseline="0" dirty="0"/>
                        <a:t> 5794</a:t>
                      </a:r>
                      <a:endParaRPr lang="pt-BR" sz="2400" dirty="0"/>
                    </a:p>
                  </a:txBody>
                  <a:tcPr/>
                </a:tc>
                <a:tc>
                  <a:txBody>
                    <a:bodyPr/>
                    <a:lstStyle/>
                    <a:p>
                      <a:r>
                        <a:rPr lang="pt-BR" sz="2400" dirty="0"/>
                        <a:t>CONTTMAF</a:t>
                      </a:r>
                    </a:p>
                  </a:txBody>
                  <a:tcPr/>
                </a:tc>
                <a:tc>
                  <a:txBody>
                    <a:bodyPr/>
                    <a:lstStyle/>
                    <a:p>
                      <a:r>
                        <a:rPr lang="pt-BR" sz="2400" dirty="0" smtClean="0"/>
                        <a:t>Contribuição sindical </a:t>
                      </a:r>
                    </a:p>
                    <a:p>
                      <a:r>
                        <a:rPr lang="pt-BR" sz="2400" dirty="0" smtClean="0"/>
                        <a:t>(</a:t>
                      </a:r>
                      <a:r>
                        <a:rPr lang="pt-BR" sz="2400" dirty="0"/>
                        <a:t>LEI 13.467/2017)</a:t>
                      </a:r>
                    </a:p>
                  </a:txBody>
                  <a:tcPr/>
                </a:tc>
                <a:tc>
                  <a:txBody>
                    <a:bodyPr/>
                    <a:lstStyle/>
                    <a:p>
                      <a:r>
                        <a:rPr lang="pt-BR" sz="2400" dirty="0"/>
                        <a:t>Min. Edson </a:t>
                      </a:r>
                      <a:r>
                        <a:rPr lang="pt-BR" sz="2400" dirty="0" err="1" smtClean="0"/>
                        <a:t>Fachin</a:t>
                      </a:r>
                      <a:endParaRPr lang="pt-BR" sz="2400" dirty="0" smtClean="0"/>
                    </a:p>
                    <a:p>
                      <a:r>
                        <a:rPr lang="pt-BR" sz="2400" dirty="0" smtClean="0"/>
                        <a:t>*Conflito</a:t>
                      </a:r>
                      <a:r>
                        <a:rPr lang="pt-BR" sz="2400" baseline="0" dirty="0" smtClean="0"/>
                        <a:t> de prevenção</a:t>
                      </a:r>
                      <a:endParaRPr lang="pt-BR" sz="2400" dirty="0"/>
                    </a:p>
                  </a:txBody>
                  <a:tcPr/>
                </a:tc>
                <a:extLst>
                  <a:ext uri="{0D108BD9-81ED-4DB2-BD59-A6C34878D82A}">
                    <a16:rowId xmlns:a16="http://schemas.microsoft.com/office/drawing/2014/main" xmlns="" val="10005"/>
                  </a:ext>
                </a:extLst>
              </a:tr>
            </a:tbl>
          </a:graphicData>
        </a:graphic>
      </p:graphicFrame>
      <p:sp>
        <p:nvSpPr>
          <p:cNvPr id="3" name="Retângulo 2"/>
          <p:cNvSpPr/>
          <p:nvPr/>
        </p:nvSpPr>
        <p:spPr>
          <a:xfrm>
            <a:off x="1697909" y="216928"/>
            <a:ext cx="6584559" cy="523220"/>
          </a:xfrm>
          <a:prstGeom prst="rect">
            <a:avLst/>
          </a:prstGeom>
        </p:spPr>
        <p:txBody>
          <a:bodyPr wrap="none">
            <a:spAutoFit/>
          </a:bodyPr>
          <a:lstStyle/>
          <a:p>
            <a:r>
              <a:rPr lang="pt-BR" sz="2800" b="1" dirty="0"/>
              <a:t>AÇÕES DE INCONSTITUCIONALIDADE (ADI) </a:t>
            </a:r>
            <a:endParaRPr lang="pt-BR" sz="2800" dirty="0"/>
          </a:p>
        </p:txBody>
      </p:sp>
    </p:spTree>
    <p:extLst>
      <p:ext uri="{BB962C8B-B14F-4D97-AF65-F5344CB8AC3E}">
        <p14:creationId xmlns:p14="http://schemas.microsoft.com/office/powerpoint/2010/main" val="237980718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753762" y="257305"/>
            <a:ext cx="7900601" cy="509370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pt-BR" sz="2500" b="1" dirty="0">
                <a:solidFill>
                  <a:srgbClr val="000000"/>
                </a:solidFill>
                <a:ea typeface="Times New Roman" panose="02020603050405020304" pitchFamily="18" charset="0"/>
              </a:rPr>
              <a:t>Art. 548 - Constituem o patrimônio das associações </a:t>
            </a:r>
            <a:r>
              <a:rPr lang="pt-BR" sz="2500" b="1" dirty="0" smtClean="0">
                <a:solidFill>
                  <a:srgbClr val="000000"/>
                </a:solidFill>
                <a:ea typeface="Times New Roman" panose="02020603050405020304" pitchFamily="18" charset="0"/>
              </a:rPr>
              <a:t>sindicais </a:t>
            </a:r>
            <a:r>
              <a:rPr lang="pt-BR" sz="2500" dirty="0" smtClean="0">
                <a:solidFill>
                  <a:srgbClr val="C00000"/>
                </a:solidFill>
                <a:ea typeface="Times New Roman" panose="02020603050405020304" pitchFamily="18" charset="0"/>
              </a:rPr>
              <a:t>(NÃO ALTERADO PELA LEI 13.467/2017):</a:t>
            </a:r>
          </a:p>
          <a:p>
            <a:pPr algn="just"/>
            <a:r>
              <a:rPr lang="pt-BR" sz="2500" dirty="0" smtClean="0">
                <a:solidFill>
                  <a:srgbClr val="000000"/>
                </a:solidFill>
                <a:ea typeface="Times New Roman" panose="02020603050405020304" pitchFamily="18" charset="0"/>
              </a:rPr>
              <a:t>a) as </a:t>
            </a:r>
            <a:r>
              <a:rPr lang="pt-BR" sz="2500" dirty="0">
                <a:solidFill>
                  <a:srgbClr val="000000"/>
                </a:solidFill>
                <a:ea typeface="Times New Roman" panose="02020603050405020304" pitchFamily="18" charset="0"/>
              </a:rPr>
              <a:t>contribuições devidas aos Sindicatos pelos que participem das categorias econômicas ou profissionais ou das profissões liberais representadas pelas referidas entidades, sob a denominação de imposto sindical, pagas e arrecadadas na forma do Capítulo </a:t>
            </a:r>
            <a:r>
              <a:rPr lang="pt-BR" sz="2500" dirty="0" err="1">
                <a:solidFill>
                  <a:srgbClr val="000000"/>
                </a:solidFill>
                <a:ea typeface="Times New Roman" panose="02020603050405020304" pitchFamily="18" charset="0"/>
              </a:rPr>
              <a:t>lIl</a:t>
            </a:r>
            <a:r>
              <a:rPr lang="pt-BR" sz="2500" dirty="0">
                <a:solidFill>
                  <a:srgbClr val="000000"/>
                </a:solidFill>
                <a:ea typeface="Times New Roman" panose="02020603050405020304" pitchFamily="18" charset="0"/>
              </a:rPr>
              <a:t> deste </a:t>
            </a:r>
            <a:r>
              <a:rPr lang="pt-BR" sz="2500" dirty="0" smtClean="0">
                <a:solidFill>
                  <a:srgbClr val="000000"/>
                </a:solidFill>
                <a:ea typeface="Times New Roman" panose="02020603050405020304" pitchFamily="18" charset="0"/>
              </a:rPr>
              <a:t>Título;</a:t>
            </a:r>
            <a:endParaRPr lang="pt-BR" sz="2500" dirty="0" smtClean="0">
              <a:ea typeface="Times New Roman" panose="02020603050405020304" pitchFamily="18" charset="0"/>
            </a:endParaRPr>
          </a:p>
          <a:p>
            <a:pPr algn="just"/>
            <a:r>
              <a:rPr lang="pt-BR" sz="2500" dirty="0" smtClean="0">
                <a:solidFill>
                  <a:srgbClr val="000000"/>
                </a:solidFill>
                <a:ea typeface="Times New Roman" panose="02020603050405020304" pitchFamily="18" charset="0"/>
              </a:rPr>
              <a:t>b</a:t>
            </a:r>
            <a:r>
              <a:rPr lang="pt-BR" sz="2500" dirty="0">
                <a:solidFill>
                  <a:srgbClr val="000000"/>
                </a:solidFill>
                <a:ea typeface="Times New Roman" panose="02020603050405020304" pitchFamily="18" charset="0"/>
              </a:rPr>
              <a:t>) as contribuições dos associados, na forma estabelecida nos estatutos ou pelas </a:t>
            </a:r>
            <a:r>
              <a:rPr lang="pt-BR" sz="2500" dirty="0" err="1">
                <a:solidFill>
                  <a:srgbClr val="000000"/>
                </a:solidFill>
                <a:ea typeface="Times New Roman" panose="02020603050405020304" pitchFamily="18" charset="0"/>
              </a:rPr>
              <a:t>Assembléias</a:t>
            </a:r>
            <a:r>
              <a:rPr lang="pt-BR" sz="2500" dirty="0">
                <a:solidFill>
                  <a:srgbClr val="000000"/>
                </a:solidFill>
                <a:ea typeface="Times New Roman" panose="02020603050405020304" pitchFamily="18" charset="0"/>
              </a:rPr>
              <a:t> </a:t>
            </a:r>
            <a:r>
              <a:rPr lang="pt-BR" sz="2500" dirty="0" smtClean="0">
                <a:solidFill>
                  <a:srgbClr val="000000"/>
                </a:solidFill>
                <a:ea typeface="Times New Roman" panose="02020603050405020304" pitchFamily="18" charset="0"/>
              </a:rPr>
              <a:t>Gerais;</a:t>
            </a:r>
            <a:endParaRPr lang="pt-BR" sz="2500" dirty="0" smtClean="0">
              <a:ea typeface="Times New Roman" panose="02020603050405020304" pitchFamily="18" charset="0"/>
            </a:endParaRPr>
          </a:p>
          <a:p>
            <a:pPr algn="just"/>
            <a:r>
              <a:rPr lang="pt-BR" sz="2500" dirty="0" smtClean="0">
                <a:solidFill>
                  <a:srgbClr val="000000"/>
                </a:solidFill>
                <a:ea typeface="Times New Roman" panose="02020603050405020304" pitchFamily="18" charset="0"/>
              </a:rPr>
              <a:t>c</a:t>
            </a:r>
            <a:r>
              <a:rPr lang="pt-BR" sz="2500" dirty="0">
                <a:solidFill>
                  <a:srgbClr val="000000"/>
                </a:solidFill>
                <a:ea typeface="Times New Roman" panose="02020603050405020304" pitchFamily="18" charset="0"/>
              </a:rPr>
              <a:t>) os bens e valores adquiridos e as rendas produzidas pelos </a:t>
            </a:r>
            <a:r>
              <a:rPr lang="pt-BR" sz="2500" dirty="0" smtClean="0">
                <a:solidFill>
                  <a:srgbClr val="000000"/>
                </a:solidFill>
                <a:ea typeface="Times New Roman" panose="02020603050405020304" pitchFamily="18" charset="0"/>
              </a:rPr>
              <a:t>mesmos;</a:t>
            </a:r>
            <a:endParaRPr lang="pt-BR" sz="2500" dirty="0" smtClean="0">
              <a:ea typeface="Times New Roman" panose="02020603050405020304" pitchFamily="18" charset="0"/>
            </a:endParaRPr>
          </a:p>
          <a:p>
            <a:pPr algn="just"/>
            <a:r>
              <a:rPr lang="pt-BR" sz="2500" dirty="0" smtClean="0">
                <a:solidFill>
                  <a:srgbClr val="000000"/>
                </a:solidFill>
                <a:ea typeface="Times New Roman" panose="02020603050405020304" pitchFamily="18" charset="0"/>
              </a:rPr>
              <a:t>d</a:t>
            </a:r>
            <a:r>
              <a:rPr lang="pt-BR" sz="2500" dirty="0">
                <a:solidFill>
                  <a:srgbClr val="000000"/>
                </a:solidFill>
                <a:ea typeface="Times New Roman" panose="02020603050405020304" pitchFamily="18" charset="0"/>
              </a:rPr>
              <a:t>) as doações e </a:t>
            </a:r>
            <a:r>
              <a:rPr lang="pt-BR" sz="2500" dirty="0" smtClean="0">
                <a:solidFill>
                  <a:srgbClr val="000000"/>
                </a:solidFill>
                <a:ea typeface="Times New Roman" panose="02020603050405020304" pitchFamily="18" charset="0"/>
              </a:rPr>
              <a:t>legados;</a:t>
            </a:r>
            <a:endParaRPr lang="pt-BR" sz="2500" dirty="0" smtClean="0">
              <a:ea typeface="Times New Roman" panose="02020603050405020304" pitchFamily="18" charset="0"/>
            </a:endParaRPr>
          </a:p>
          <a:p>
            <a:pPr algn="just"/>
            <a:r>
              <a:rPr lang="pt-BR" sz="2500" dirty="0" smtClean="0">
                <a:solidFill>
                  <a:srgbClr val="000000"/>
                </a:solidFill>
                <a:ea typeface="Times New Roman" panose="02020603050405020304" pitchFamily="18" charset="0"/>
              </a:rPr>
              <a:t>e</a:t>
            </a:r>
            <a:r>
              <a:rPr lang="pt-BR" sz="2500" dirty="0">
                <a:solidFill>
                  <a:srgbClr val="000000"/>
                </a:solidFill>
                <a:ea typeface="Times New Roman" panose="02020603050405020304" pitchFamily="18" charset="0"/>
              </a:rPr>
              <a:t>) as multas e outras rendas eventuais.</a:t>
            </a:r>
            <a:endParaRPr lang="pt-BR" sz="2500" dirty="0">
              <a:effectLst/>
              <a:ea typeface="Times New Roman" panose="02020603050405020304" pitchFamily="18" charset="0"/>
            </a:endParaRPr>
          </a:p>
        </p:txBody>
      </p:sp>
    </p:spTree>
    <p:extLst>
      <p:ext uri="{BB962C8B-B14F-4D97-AF65-F5344CB8AC3E}">
        <p14:creationId xmlns:p14="http://schemas.microsoft.com/office/powerpoint/2010/main" val="242398499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704334" y="1134635"/>
            <a:ext cx="8044248"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pt-BR" sz="3200" b="1" dirty="0"/>
              <a:t>Art. 564 </a:t>
            </a:r>
            <a:r>
              <a:rPr lang="pt-BR" sz="3200" dirty="0"/>
              <a:t>- Às entidades sindicais, sendo-lhes peculiar e essencial a atribuição representativa e coordenadora das correspondentes categorias ou profissões, é vedado, direta ou indiretamente, o exercício de atividade econômica</a:t>
            </a:r>
            <a:r>
              <a:rPr lang="pt-BR" sz="3200" dirty="0" smtClean="0"/>
              <a:t>.</a:t>
            </a:r>
            <a:r>
              <a:rPr lang="pt-BR" sz="3200" dirty="0">
                <a:solidFill>
                  <a:srgbClr val="C00000"/>
                </a:solidFill>
                <a:ea typeface="Times New Roman" panose="02020603050405020304" pitchFamily="18" charset="0"/>
              </a:rPr>
              <a:t> (NÃO ALTERADO PELA LEI 13.467/2017</a:t>
            </a:r>
            <a:r>
              <a:rPr lang="pt-BR" sz="3200" dirty="0" smtClean="0">
                <a:solidFill>
                  <a:srgbClr val="C00000"/>
                </a:solidFill>
                <a:ea typeface="Times New Roman" panose="02020603050405020304" pitchFamily="18" charset="0"/>
              </a:rPr>
              <a:t>)</a:t>
            </a:r>
            <a:endParaRPr lang="pt-BR" sz="3200" dirty="0">
              <a:solidFill>
                <a:srgbClr val="C00000"/>
              </a:solidFill>
              <a:ea typeface="Times New Roman" panose="02020603050405020304" pitchFamily="18" charset="0"/>
            </a:endParaRPr>
          </a:p>
          <a:p>
            <a:pPr algn="just"/>
            <a:endParaRPr lang="pt-BR" sz="3200" dirty="0"/>
          </a:p>
        </p:txBody>
      </p:sp>
    </p:spTree>
    <p:extLst>
      <p:ext uri="{BB962C8B-B14F-4D97-AF65-F5344CB8AC3E}">
        <p14:creationId xmlns:p14="http://schemas.microsoft.com/office/powerpoint/2010/main" val="406291701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1326292" y="1865870"/>
          <a:ext cx="6928022" cy="3595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o explicativo retangular com cantos arredondados 3"/>
          <p:cNvSpPr/>
          <p:nvPr/>
        </p:nvSpPr>
        <p:spPr>
          <a:xfrm>
            <a:off x="902043" y="593125"/>
            <a:ext cx="2347784" cy="1433383"/>
          </a:xfrm>
          <a:prstGeom prst="wedgeRoundRect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smtClean="0"/>
              <a:t>TACS</a:t>
            </a:r>
            <a:endParaRPr lang="pt-BR" sz="4000" dirty="0"/>
          </a:p>
        </p:txBody>
      </p:sp>
      <p:sp>
        <p:nvSpPr>
          <p:cNvPr id="5" name="Texto explicativo retangular com cantos arredondados 4"/>
          <p:cNvSpPr/>
          <p:nvPr/>
        </p:nvSpPr>
        <p:spPr>
          <a:xfrm>
            <a:off x="4386649" y="593124"/>
            <a:ext cx="4291914" cy="1346887"/>
          </a:xfrm>
          <a:prstGeom prst="wedgeRoundRect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smtClean="0"/>
              <a:t>DECISÕES</a:t>
            </a:r>
          </a:p>
          <a:p>
            <a:pPr algn="ctr"/>
            <a:r>
              <a:rPr lang="pt-BR" sz="4000" dirty="0" smtClean="0"/>
              <a:t>JUDICIAIS</a:t>
            </a:r>
            <a:endParaRPr lang="pt-BR" sz="4000" dirty="0"/>
          </a:p>
        </p:txBody>
      </p:sp>
    </p:spTree>
    <p:extLst>
      <p:ext uri="{BB962C8B-B14F-4D97-AF65-F5344CB8AC3E}">
        <p14:creationId xmlns:p14="http://schemas.microsoft.com/office/powerpoint/2010/main" val="326222002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4"/>
          <p:cNvGrpSpPr/>
          <p:nvPr/>
        </p:nvGrpSpPr>
        <p:grpSpPr>
          <a:xfrm>
            <a:off x="1423686" y="1395046"/>
            <a:ext cx="6852213" cy="1128236"/>
            <a:chOff x="349933" y="35132"/>
            <a:chExt cx="4899074" cy="1003680"/>
          </a:xfrm>
          <a:solidFill>
            <a:schemeClr val="accent2">
              <a:lumMod val="75000"/>
            </a:schemeClr>
          </a:solidFill>
        </p:grpSpPr>
        <p:sp>
          <p:nvSpPr>
            <p:cNvPr id="6" name="Retângulo de cantos arredondados 5"/>
            <p:cNvSpPr/>
            <p:nvPr/>
          </p:nvSpPr>
          <p:spPr>
            <a:xfrm>
              <a:off x="349933" y="35132"/>
              <a:ext cx="4899074" cy="1003680"/>
            </a:xfrm>
            <a:prstGeom prst="roundRect">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Retângulo 6"/>
            <p:cNvSpPr/>
            <p:nvPr/>
          </p:nvSpPr>
          <p:spPr>
            <a:xfrm>
              <a:off x="398929" y="84128"/>
              <a:ext cx="4801082" cy="9056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5173" tIns="0" rIns="185173" bIns="0" numCol="1" spcCol="1270" anchor="ctr" anchorCtr="0">
              <a:noAutofit/>
            </a:bodyPr>
            <a:lstStyle/>
            <a:p>
              <a:pPr lvl="0" algn="ctr" defTabSz="2133600">
                <a:lnSpc>
                  <a:spcPct val="90000"/>
                </a:lnSpc>
                <a:spcBef>
                  <a:spcPct val="0"/>
                </a:spcBef>
                <a:spcAft>
                  <a:spcPct val="35000"/>
                </a:spcAft>
              </a:pPr>
              <a:r>
                <a:rPr lang="pt-BR" sz="6600" kern="1200" dirty="0"/>
                <a:t>Atuação Sindical </a:t>
              </a:r>
            </a:p>
          </p:txBody>
        </p:sp>
      </p:grpSp>
      <p:pic>
        <p:nvPicPr>
          <p:cNvPr id="9" name="Picture 2" descr="Imagem relacionada"/>
          <p:cNvPicPr>
            <a:picLocks noChangeAspect="1" noChangeArrowheads="1"/>
          </p:cNvPicPr>
          <p:nvPr/>
        </p:nvPicPr>
        <p:blipFill>
          <a:blip r:embed="rId2" cstate="print"/>
          <a:srcRect/>
          <a:stretch>
            <a:fillRect/>
          </a:stretch>
        </p:blipFill>
        <p:spPr bwMode="auto">
          <a:xfrm>
            <a:off x="2961888" y="2916967"/>
            <a:ext cx="3103246" cy="2251471"/>
          </a:xfrm>
          <a:prstGeom prst="rect">
            <a:avLst/>
          </a:prstGeom>
          <a:noFill/>
        </p:spPr>
      </p:pic>
      <p:pic>
        <p:nvPicPr>
          <p:cNvPr id="10" name="Imagem 9" descr="BONECO COM INTERROGAÇAO.jpg"/>
          <p:cNvPicPr>
            <a:picLocks noChangeAspect="1"/>
          </p:cNvPicPr>
          <p:nvPr/>
        </p:nvPicPr>
        <p:blipFill>
          <a:blip r:embed="rId3" cstate="print"/>
          <a:stretch>
            <a:fillRect/>
          </a:stretch>
        </p:blipFill>
        <p:spPr>
          <a:xfrm>
            <a:off x="6065134" y="2702859"/>
            <a:ext cx="2204808" cy="2679689"/>
          </a:xfrm>
          <a:prstGeom prst="rect">
            <a:avLst/>
          </a:prstGeom>
        </p:spPr>
      </p:pic>
    </p:spTree>
    <p:extLst>
      <p:ext uri="{BB962C8B-B14F-4D97-AF65-F5344CB8AC3E}">
        <p14:creationId xmlns:p14="http://schemas.microsoft.com/office/powerpoint/2010/main" val="316914719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308946" y="266654"/>
            <a:ext cx="7323277" cy="707886"/>
          </a:xfrm>
          <a:prstGeom prst="rect">
            <a:avLst/>
          </a:prstGeo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4000" b="1" dirty="0" smtClean="0"/>
              <a:t>Controle de Constitucionalidade</a:t>
            </a:r>
            <a:endParaRPr lang="pt-BR" sz="4000" b="1" dirty="0"/>
          </a:p>
        </p:txBody>
      </p:sp>
      <p:sp>
        <p:nvSpPr>
          <p:cNvPr id="6" name="Chave esquerda 5"/>
          <p:cNvSpPr/>
          <p:nvPr/>
        </p:nvSpPr>
        <p:spPr>
          <a:xfrm>
            <a:off x="1568677" y="2783709"/>
            <a:ext cx="832338" cy="2122027"/>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Retângulo 6"/>
          <p:cNvSpPr/>
          <p:nvPr/>
        </p:nvSpPr>
        <p:spPr>
          <a:xfrm>
            <a:off x="2060253" y="2824579"/>
            <a:ext cx="2836984" cy="2154436"/>
          </a:xfrm>
          <a:prstGeom prst="rect">
            <a:avLst/>
          </a:prstGeom>
        </p:spPr>
        <p:txBody>
          <a:bodyPr wrap="square">
            <a:spAutoFit/>
          </a:bodyPr>
          <a:lstStyle/>
          <a:p>
            <a:pPr marL="93663" lvl="1">
              <a:buFont typeface="Wingdings" pitchFamily="2" charset="2"/>
              <a:buChar char="§"/>
            </a:pPr>
            <a:r>
              <a:rPr lang="pt-BR" sz="3200" dirty="0" smtClean="0"/>
              <a:t> Difuso </a:t>
            </a:r>
          </a:p>
          <a:p>
            <a:pPr marL="93663" lvl="1"/>
            <a:r>
              <a:rPr lang="pt-BR" sz="2000" dirty="0" smtClean="0"/>
              <a:t>    (primeira instância)</a:t>
            </a:r>
          </a:p>
          <a:p>
            <a:pPr marL="93663" lvl="1"/>
            <a:endParaRPr lang="pt-BR" dirty="0" smtClean="0"/>
          </a:p>
          <a:p>
            <a:pPr marL="93663" lvl="1">
              <a:buFont typeface="Wingdings" pitchFamily="2" charset="2"/>
              <a:buChar char="§"/>
            </a:pPr>
            <a:r>
              <a:rPr lang="pt-BR" sz="3200" dirty="0" smtClean="0"/>
              <a:t> Concentrado</a:t>
            </a:r>
          </a:p>
          <a:p>
            <a:pPr marL="93663" lvl="1"/>
            <a:r>
              <a:rPr lang="pt-BR" sz="3200" dirty="0" smtClean="0"/>
              <a:t>        </a:t>
            </a:r>
            <a:r>
              <a:rPr lang="pt-BR" sz="2000" dirty="0" smtClean="0"/>
              <a:t>(STF)</a:t>
            </a:r>
            <a:endParaRPr lang="pt-BR" sz="2000" dirty="0"/>
          </a:p>
        </p:txBody>
      </p:sp>
      <p:sp>
        <p:nvSpPr>
          <p:cNvPr id="10" name="Seta para a direita 9"/>
          <p:cNvSpPr/>
          <p:nvPr/>
        </p:nvSpPr>
        <p:spPr>
          <a:xfrm>
            <a:off x="4829907" y="4079631"/>
            <a:ext cx="539261" cy="2930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have esquerda 10"/>
          <p:cNvSpPr/>
          <p:nvPr/>
        </p:nvSpPr>
        <p:spPr>
          <a:xfrm>
            <a:off x="5643155" y="3423063"/>
            <a:ext cx="515816" cy="1653103"/>
          </a:xfrm>
          <a:prstGeom prst="leftBrace">
            <a:avLst>
              <a:gd name="adj1" fmla="val 74242"/>
              <a:gd name="adj2"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 name="Retângulo 11"/>
          <p:cNvSpPr/>
          <p:nvPr/>
        </p:nvSpPr>
        <p:spPr>
          <a:xfrm>
            <a:off x="5967127" y="3441339"/>
            <a:ext cx="1606060" cy="1569660"/>
          </a:xfrm>
          <a:prstGeom prst="rect">
            <a:avLst/>
          </a:prstGeom>
        </p:spPr>
        <p:txBody>
          <a:bodyPr wrap="square">
            <a:spAutoFit/>
          </a:bodyPr>
          <a:lstStyle/>
          <a:p>
            <a:pPr marL="93663" lvl="1">
              <a:buFont typeface="Wingdings" pitchFamily="2" charset="2"/>
              <a:buChar char="§"/>
            </a:pPr>
            <a:r>
              <a:rPr lang="pt-BR" sz="3200" dirty="0" smtClean="0"/>
              <a:t> ADI</a:t>
            </a:r>
          </a:p>
          <a:p>
            <a:pPr marL="93663" lvl="1">
              <a:buFont typeface="Wingdings" pitchFamily="2" charset="2"/>
              <a:buChar char="§"/>
            </a:pPr>
            <a:r>
              <a:rPr lang="pt-BR" sz="3200" dirty="0" smtClean="0"/>
              <a:t> ADC</a:t>
            </a:r>
          </a:p>
          <a:p>
            <a:pPr marL="93663" lvl="1">
              <a:buFont typeface="Wingdings" pitchFamily="2" charset="2"/>
              <a:buChar char="§"/>
            </a:pPr>
            <a:r>
              <a:rPr lang="pt-BR" sz="3200" dirty="0" smtClean="0"/>
              <a:t> ADPF</a:t>
            </a:r>
            <a:endParaRPr lang="pt-BR" sz="3200" dirty="0"/>
          </a:p>
        </p:txBody>
      </p:sp>
      <p:sp>
        <p:nvSpPr>
          <p:cNvPr id="21" name="CaixaDeTexto 20"/>
          <p:cNvSpPr txBox="1"/>
          <p:nvPr/>
        </p:nvSpPr>
        <p:spPr>
          <a:xfrm>
            <a:off x="4824047" y="1382641"/>
            <a:ext cx="3458308" cy="523220"/>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800" dirty="0" smtClean="0"/>
              <a:t>Constitucionalidade</a:t>
            </a:r>
            <a:endParaRPr lang="pt-BR" sz="2800" dirty="0"/>
          </a:p>
        </p:txBody>
      </p:sp>
      <p:sp>
        <p:nvSpPr>
          <p:cNvPr id="23" name="CaixaDeTexto 22"/>
          <p:cNvSpPr txBox="1"/>
          <p:nvPr/>
        </p:nvSpPr>
        <p:spPr>
          <a:xfrm>
            <a:off x="996462" y="1382641"/>
            <a:ext cx="3458308" cy="523220"/>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800" dirty="0" err="1" smtClean="0"/>
              <a:t>Convencionalidade</a:t>
            </a:r>
            <a:endParaRPr lang="pt-BR" sz="2800" dirty="0"/>
          </a:p>
        </p:txBody>
      </p:sp>
      <p:sp>
        <p:nvSpPr>
          <p:cNvPr id="29" name="CaixaDeTexto 28"/>
          <p:cNvSpPr txBox="1"/>
          <p:nvPr/>
        </p:nvSpPr>
        <p:spPr>
          <a:xfrm>
            <a:off x="4191000" y="2185734"/>
            <a:ext cx="233289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000" dirty="0" smtClean="0"/>
              <a:t>Processo Legislativo</a:t>
            </a:r>
            <a:endParaRPr lang="pt-BR" sz="2000" dirty="0"/>
          </a:p>
        </p:txBody>
      </p:sp>
      <p:sp>
        <p:nvSpPr>
          <p:cNvPr id="30" name="CaixaDeTexto 29"/>
          <p:cNvSpPr txBox="1"/>
          <p:nvPr/>
        </p:nvSpPr>
        <p:spPr>
          <a:xfrm>
            <a:off x="6723184" y="2185734"/>
            <a:ext cx="1652953"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000" dirty="0" smtClean="0"/>
              <a:t>Mérito da Lei</a:t>
            </a:r>
            <a:endParaRPr lang="pt-BR" sz="2000" dirty="0"/>
          </a:p>
        </p:txBody>
      </p:sp>
      <p:cxnSp>
        <p:nvCxnSpPr>
          <p:cNvPr id="32" name="Conector de seta reta 31"/>
          <p:cNvCxnSpPr>
            <a:stCxn id="21" idx="2"/>
          </p:cNvCxnSpPr>
          <p:nvPr/>
        </p:nvCxnSpPr>
        <p:spPr>
          <a:xfrm rot="5400000">
            <a:off x="6296066" y="1899228"/>
            <a:ext cx="250503" cy="263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a:stCxn id="21" idx="2"/>
          </p:cNvCxnSpPr>
          <p:nvPr/>
        </p:nvCxnSpPr>
        <p:spPr>
          <a:xfrm rot="16200000" flipH="1">
            <a:off x="6589142" y="1869919"/>
            <a:ext cx="238780" cy="310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6397870" y="3508383"/>
            <a:ext cx="621324" cy="4572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flipV="1">
            <a:off x="6462979" y="3484936"/>
            <a:ext cx="550985" cy="48064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51177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939112" y="1472643"/>
            <a:ext cx="7807569" cy="3610391"/>
          </a:xfrm>
        </p:spPr>
        <p:txBody>
          <a:bodyPr>
            <a:noAutofit/>
          </a:bodyPr>
          <a:lstStyle/>
          <a:p>
            <a:pPr algn="just"/>
            <a:r>
              <a:rPr lang="pt-BR" sz="2600" b="1" dirty="0"/>
              <a:t>Convenção 87: </a:t>
            </a:r>
            <a:r>
              <a:rPr lang="pt-BR" sz="2600" dirty="0"/>
              <a:t>Liberdade Sindical e Proteção ao Direito de Sindicalização </a:t>
            </a:r>
            <a:r>
              <a:rPr lang="pt-BR" sz="2600" dirty="0">
                <a:solidFill>
                  <a:srgbClr val="C00000"/>
                </a:solidFill>
              </a:rPr>
              <a:t>(não ratificada pelo Brasil)</a:t>
            </a:r>
          </a:p>
          <a:p>
            <a:pPr algn="just"/>
            <a:r>
              <a:rPr lang="pt-BR" sz="2600" b="1" dirty="0"/>
              <a:t>Convenção 98: </a:t>
            </a:r>
            <a:r>
              <a:rPr lang="pt-BR" sz="2600" dirty="0"/>
              <a:t>Direito de Sindicalização e de Negociação Coletiva</a:t>
            </a:r>
          </a:p>
          <a:p>
            <a:pPr algn="just"/>
            <a:r>
              <a:rPr lang="pt-BR" sz="2600" b="1" dirty="0"/>
              <a:t>Convenção 111: </a:t>
            </a:r>
            <a:r>
              <a:rPr lang="pt-BR" sz="2600" dirty="0"/>
              <a:t>Discriminação em Matéria de Emprego e Ocupação</a:t>
            </a:r>
          </a:p>
          <a:p>
            <a:pPr algn="just"/>
            <a:r>
              <a:rPr lang="pt-BR" sz="2600" b="1" dirty="0"/>
              <a:t>Convenção 154: </a:t>
            </a:r>
            <a:r>
              <a:rPr lang="pt-BR" sz="2600" dirty="0"/>
              <a:t>Fomento à Negociação Coletiva </a:t>
            </a:r>
          </a:p>
          <a:p>
            <a:pPr algn="just"/>
            <a:r>
              <a:rPr lang="pt-BR" sz="2600" b="1" dirty="0"/>
              <a:t>Convenção 155: </a:t>
            </a:r>
            <a:r>
              <a:rPr lang="pt-BR" sz="2600" dirty="0"/>
              <a:t>Segurança e Saúde dos Trabalhadores.</a:t>
            </a:r>
          </a:p>
          <a:p>
            <a:endParaRPr lang="pt-BR" sz="2400" dirty="0"/>
          </a:p>
        </p:txBody>
      </p:sp>
      <p:sp>
        <p:nvSpPr>
          <p:cNvPr id="5" name="CaixaDeTexto 4"/>
          <p:cNvSpPr txBox="1"/>
          <p:nvPr/>
        </p:nvSpPr>
        <p:spPr>
          <a:xfrm>
            <a:off x="1181259" y="529966"/>
            <a:ext cx="7323277" cy="707886"/>
          </a:xfrm>
          <a:prstGeom prst="rect">
            <a:avLst/>
          </a:prstGeo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4000" b="1" dirty="0"/>
              <a:t>Controle de </a:t>
            </a:r>
            <a:r>
              <a:rPr lang="pt-BR" sz="4000" b="1" dirty="0" err="1"/>
              <a:t>Convencionalidade</a:t>
            </a:r>
            <a:endParaRPr lang="pt-BR" sz="4000" b="1" dirty="0"/>
          </a:p>
        </p:txBody>
      </p:sp>
    </p:spTree>
    <p:extLst>
      <p:ext uri="{BB962C8B-B14F-4D97-AF65-F5344CB8AC3E}">
        <p14:creationId xmlns:p14="http://schemas.microsoft.com/office/powerpoint/2010/main" val="100167519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833377" y="2581153"/>
            <a:ext cx="7900315" cy="2939971"/>
          </a:xfrm>
        </p:spPr>
        <p:txBody>
          <a:bodyPr>
            <a:normAutofit/>
          </a:bodyPr>
          <a:lstStyle/>
          <a:p>
            <a:pPr marL="0" indent="0" algn="just">
              <a:buNone/>
            </a:pPr>
            <a:r>
              <a:rPr lang="pt-BR" dirty="0" smtClean="0"/>
              <a:t>Restringe a atuação da Justiça do Trabalho ao estabelecer que o TST e </a:t>
            </a:r>
            <a:r>
              <a:rPr lang="pt-BR" dirty="0" err="1" smtClean="0"/>
              <a:t>TRT’s</a:t>
            </a:r>
            <a:r>
              <a:rPr lang="pt-BR" dirty="0" smtClean="0"/>
              <a:t> não poderão criar obrigações que não estejam previstas em lei, e ainda não poderá analisar o conteúdo das normas coletivas, devendo apenas observar se foram atendidos os requisitos para celebração do instrumento coletivo. </a:t>
            </a:r>
          </a:p>
        </p:txBody>
      </p:sp>
      <p:sp>
        <p:nvSpPr>
          <p:cNvPr id="4" name="Título 3"/>
          <p:cNvSpPr>
            <a:spLocks noGrp="1"/>
          </p:cNvSpPr>
          <p:nvPr>
            <p:ph type="title"/>
          </p:nvPr>
        </p:nvSpPr>
        <p:spPr>
          <a:xfrm>
            <a:off x="846992" y="1005144"/>
            <a:ext cx="7886700" cy="1022474"/>
          </a:xfrm>
        </p:spPr>
        <p:txBody>
          <a:bodyPr>
            <a:normAutofit/>
          </a:bodyPr>
          <a:lstStyle/>
          <a:p>
            <a:r>
              <a:rPr lang="pt-BR" sz="2700" b="1" dirty="0">
                <a:solidFill>
                  <a:srgbClr val="C00000"/>
                </a:solidFill>
              </a:rPr>
              <a:t>EIXO </a:t>
            </a:r>
            <a:r>
              <a:rPr lang="pt-BR" sz="2700" b="1" dirty="0" smtClean="0">
                <a:solidFill>
                  <a:srgbClr val="C00000"/>
                </a:solidFill>
              </a:rPr>
              <a:t>PROCESSUAL</a:t>
            </a:r>
            <a:r>
              <a:rPr lang="pt-BR" sz="4000" b="1" dirty="0" smtClean="0">
                <a:solidFill>
                  <a:srgbClr val="C00000"/>
                </a:solidFill>
              </a:rPr>
              <a:t/>
            </a:r>
            <a:br>
              <a:rPr lang="pt-BR" sz="4000" b="1" dirty="0" smtClean="0">
                <a:solidFill>
                  <a:srgbClr val="C00000"/>
                </a:solidFill>
              </a:rPr>
            </a:br>
            <a:r>
              <a:rPr lang="pt-BR" sz="4000" b="1" dirty="0"/>
              <a:t>A</a:t>
            </a:r>
            <a:r>
              <a:rPr lang="pt-BR" sz="4000" b="1" dirty="0" smtClean="0"/>
              <a:t>preciação da Justiça do Trabalho</a:t>
            </a:r>
            <a:endParaRPr lang="pt-BR" sz="4000" dirty="0"/>
          </a:p>
        </p:txBody>
      </p:sp>
      <p:pic>
        <p:nvPicPr>
          <p:cNvPr id="5" name="Imagem 4" descr="gdhfadha"/>
          <p:cNvPicPr>
            <a:picLocks noChangeAspect="1" noChangeArrowheads="1"/>
          </p:cNvPicPr>
          <p:nvPr/>
        </p:nvPicPr>
        <p:blipFill>
          <a:blip r:embed="rId2" cstate="print"/>
          <a:srcRect/>
          <a:stretch>
            <a:fillRect/>
          </a:stretch>
        </p:blipFill>
        <p:spPr bwMode="auto">
          <a:xfrm flipV="1">
            <a:off x="833377" y="1991434"/>
            <a:ext cx="7215720" cy="208634"/>
          </a:xfrm>
          <a:prstGeom prst="rect">
            <a:avLst/>
          </a:prstGeom>
          <a:noFill/>
        </p:spPr>
      </p:pic>
      <p:pic>
        <p:nvPicPr>
          <p:cNvPr id="6" name="Imagem 5"/>
          <p:cNvPicPr/>
          <p:nvPr/>
        </p:nvPicPr>
        <p:blipFill>
          <a:blip r:embed="rId3" cstate="print">
            <a:extLst>
              <a:ext uri="{28A0092B-C50C-407E-A947-70E740481C1C}">
                <a14:useLocalDpi xmlns:a14="http://schemas.microsoft.com/office/drawing/2010/main" val="0"/>
              </a:ext>
            </a:extLst>
          </a:blip>
          <a:stretch>
            <a:fillRect/>
          </a:stretch>
        </p:blipFill>
        <p:spPr>
          <a:xfrm>
            <a:off x="7303624" y="319559"/>
            <a:ext cx="1331089" cy="763003"/>
          </a:xfrm>
          <a:prstGeom prst="rect">
            <a:avLst/>
          </a:prstGeom>
        </p:spPr>
      </p:pic>
    </p:spTree>
    <p:extLst>
      <p:ext uri="{BB962C8B-B14F-4D97-AF65-F5344CB8AC3E}">
        <p14:creationId xmlns:p14="http://schemas.microsoft.com/office/powerpoint/2010/main" val="139929535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787078" y="339968"/>
          <a:ext cx="8145908" cy="5053835"/>
        </p:xfrm>
        <a:graphic>
          <a:graphicData uri="http://schemas.openxmlformats.org/drawingml/2006/table">
            <a:tbl>
              <a:tblPr firstRow="1" bandRow="1">
                <a:tableStyleId>{073A0DAA-6AF3-43AB-8588-CEC1D06C72B9}</a:tableStyleId>
              </a:tblPr>
              <a:tblGrid>
                <a:gridCol w="4072954"/>
                <a:gridCol w="4072954"/>
              </a:tblGrid>
              <a:tr h="323371">
                <a:tc gridSpan="2">
                  <a:txBody>
                    <a:bodyPr/>
                    <a:lstStyle/>
                    <a:p>
                      <a:pPr algn="ctr">
                        <a:lnSpc>
                          <a:spcPct val="115000"/>
                        </a:lnSpc>
                        <a:spcAft>
                          <a:spcPts val="0"/>
                        </a:spcAft>
                      </a:pPr>
                      <a:r>
                        <a:rPr lang="pt-BR" sz="1600" dirty="0" smtClean="0"/>
                        <a:t>Decisões da Justiça do Trabalho</a:t>
                      </a:r>
                      <a:endParaRPr lang="pt-BR" sz="1600" dirty="0">
                        <a:latin typeface="+mj-lt"/>
                        <a:ea typeface="Calibri"/>
                        <a:cs typeface="Times New Roman"/>
                      </a:endParaRPr>
                    </a:p>
                  </a:txBody>
                  <a:tcPr marL="54426" marR="54426" marT="0" marB="0"/>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323371">
                <a:tc>
                  <a:txBody>
                    <a:bodyPr/>
                    <a:lstStyle/>
                    <a:p>
                      <a:pPr algn="ctr">
                        <a:lnSpc>
                          <a:spcPct val="115000"/>
                        </a:lnSpc>
                        <a:spcAft>
                          <a:spcPts val="0"/>
                        </a:spcAft>
                      </a:pPr>
                      <a:r>
                        <a:rPr lang="pt-BR" sz="1600" dirty="0"/>
                        <a:t>CLT</a:t>
                      </a:r>
                      <a:endParaRPr lang="pt-BR" sz="1600" dirty="0">
                        <a:latin typeface="+mj-lt"/>
                        <a:ea typeface="Calibri"/>
                        <a:cs typeface="Times New Roman"/>
                      </a:endParaRPr>
                    </a:p>
                  </a:txBody>
                  <a:tcPr marL="54426" marR="54426" marT="0" marB="0"/>
                </a:tc>
                <a:tc>
                  <a:txBody>
                    <a:bodyPr/>
                    <a:lstStyle/>
                    <a:p>
                      <a:pPr algn="ctr">
                        <a:lnSpc>
                          <a:spcPct val="115000"/>
                        </a:lnSpc>
                        <a:spcAft>
                          <a:spcPts val="0"/>
                        </a:spcAft>
                      </a:pPr>
                      <a:r>
                        <a:rPr lang="pt-BR" sz="1600" dirty="0" smtClean="0"/>
                        <a:t>LEI 13.467/2017</a:t>
                      </a:r>
                      <a:endParaRPr lang="pt-BR" sz="1600" dirty="0">
                        <a:solidFill>
                          <a:schemeClr val="tx1"/>
                        </a:solidFill>
                        <a:latin typeface="+mn-lt"/>
                        <a:ea typeface="Calibri"/>
                        <a:cs typeface="Times New Roman"/>
                      </a:endParaRPr>
                    </a:p>
                  </a:txBody>
                  <a:tcPr marL="54426" marR="54426" marT="0" marB="0"/>
                </a:tc>
              </a:tr>
              <a:tr h="4407093">
                <a:tc>
                  <a:txBody>
                    <a:bodyPr/>
                    <a:lstStyle/>
                    <a:p>
                      <a:pPr algn="just"/>
                      <a:r>
                        <a:rPr lang="pt-BR" sz="1600" dirty="0"/>
                        <a:t>Art. 8º - As autoridades administrativas e a Justiça do Trabalho, na falta de disposições legais ou contratuais, decidirão, conforme o caso, pela jurisprudência, por analogia, por eqüidade e outros princípios e normas gerais de direito, principalmente do direito do trabalho, e, ainda, de acordo com os usos e costumes, o direito comparado, mas sempre de maneira que nenhum interesse de classe ou particular prevaleça sobre o interesse público.</a:t>
                      </a:r>
                    </a:p>
                    <a:p>
                      <a:pPr algn="just"/>
                      <a:r>
                        <a:rPr lang="pt-BR" sz="1600" dirty="0"/>
                        <a:t>Parágrafo único - O direito comum será fonte subsidiária do direito do trabalho, </a:t>
                      </a:r>
                      <a:r>
                        <a:rPr lang="pt-BR" sz="1600" strike="noStrike" dirty="0"/>
                        <a:t>naquilo em que não for incompatível com os princípios fundamentais deste.</a:t>
                      </a:r>
                      <a:endParaRPr lang="pt-BR" sz="1600" b="0" strike="noStrike" dirty="0">
                        <a:solidFill>
                          <a:srgbClr val="C00000"/>
                        </a:solidFill>
                        <a:latin typeface="+mj-lt"/>
                        <a:ea typeface="Times New Roman"/>
                      </a:endParaRPr>
                    </a:p>
                  </a:txBody>
                  <a:tcPr marL="54426" marR="54426" marT="0" marB="0">
                    <a:solidFill>
                      <a:schemeClr val="bg1">
                        <a:lumMod val="95000"/>
                      </a:schemeClr>
                    </a:solidFill>
                  </a:tcPr>
                </a:tc>
                <a:tc>
                  <a:txBody>
                    <a:bodyPr/>
                    <a:lstStyle/>
                    <a:p>
                      <a:pPr algn="just">
                        <a:spcAft>
                          <a:spcPts val="0"/>
                        </a:spcAft>
                      </a:pPr>
                      <a:r>
                        <a:rPr lang="pt-BR" sz="1600" dirty="0"/>
                        <a:t>Art. 8º [...]</a:t>
                      </a:r>
                    </a:p>
                    <a:p>
                      <a:pPr algn="just">
                        <a:spcAft>
                          <a:spcPts val="0"/>
                        </a:spcAft>
                      </a:pPr>
                      <a:r>
                        <a:rPr lang="pt-BR" sz="1600" dirty="0"/>
                        <a:t>§ 1º O direito comum será fonte subsidiária do direito do trabalho. </a:t>
                      </a:r>
                    </a:p>
                    <a:p>
                      <a:pPr algn="just">
                        <a:spcAft>
                          <a:spcPts val="0"/>
                        </a:spcAft>
                      </a:pPr>
                      <a:r>
                        <a:rPr lang="pt-BR" sz="1600" dirty="0"/>
                        <a:t>§ 2º Súmulas e outros enunciados de jurisprudência editados pelo Tribunal Superior do Trabalho e pelos Tribunais Regionais do Trabalho não poderão restringir direitos legalmente previstos nem criar obrigações que não estejam previstas em lei. </a:t>
                      </a:r>
                      <a:endParaRPr lang="pt-BR" sz="16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1600" kern="1200" dirty="0" smtClean="0"/>
                        <a:t>§ 3º No exame de convenção coletiva ou acordo coletivo de trabalho, a Justiça do Trabalho analisará exclusivamente a conformidade dos elementos essenciais do negócio jurídico, respeitado o disposto no art. 104 da Lei nº 10.406, de 10 de janeiro de 2002 – Código Civil, e balizará sua atuação pelo princípio da intervenção mínima na autonomia da vontade coletiva. </a:t>
                      </a:r>
                    </a:p>
                  </a:txBody>
                  <a:tcPr marL="54426" marR="54426" marT="0" marB="0">
                    <a:solidFill>
                      <a:schemeClr val="bg1">
                        <a:lumMod val="95000"/>
                      </a:schemeClr>
                    </a:solidFill>
                  </a:tcPr>
                </a:tc>
              </a:tr>
            </a:tbl>
          </a:graphicData>
        </a:graphic>
      </p:graphicFrame>
    </p:spTree>
    <p:extLst>
      <p:ext uri="{BB962C8B-B14F-4D97-AF65-F5344CB8AC3E}">
        <p14:creationId xmlns:p14="http://schemas.microsoft.com/office/powerpoint/2010/main" val="52805972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810227" y="2106591"/>
            <a:ext cx="7713784" cy="3171465"/>
          </a:xfrm>
        </p:spPr>
        <p:txBody>
          <a:bodyPr>
            <a:normAutofit/>
          </a:bodyPr>
          <a:lstStyle/>
          <a:p>
            <a:pPr marL="0" indent="0" algn="just">
              <a:buNone/>
            </a:pPr>
            <a:r>
              <a:rPr lang="pt-BR" dirty="0" smtClean="0"/>
              <a:t>Reduz pela metade o valor do depósito recursal </a:t>
            </a:r>
            <a:r>
              <a:rPr lang="pt-BR" dirty="0">
                <a:solidFill>
                  <a:schemeClr val="dk1"/>
                </a:solidFill>
              </a:rPr>
              <a:t>para entidades sem fins lucrativos, empregadores domésticos, microempreendedores individuais, microempresas e empresas de pequeno </a:t>
            </a:r>
            <a:r>
              <a:rPr lang="pt-BR" dirty="0" smtClean="0">
                <a:solidFill>
                  <a:schemeClr val="dk1"/>
                </a:solidFill>
              </a:rPr>
              <a:t>porte, além de isentar </a:t>
            </a:r>
            <a:r>
              <a:rPr lang="pt-BR" dirty="0">
                <a:solidFill>
                  <a:schemeClr val="dk1"/>
                </a:solidFill>
              </a:rPr>
              <a:t>do depósito </a:t>
            </a:r>
            <a:r>
              <a:rPr lang="pt-BR" dirty="0" smtClean="0">
                <a:solidFill>
                  <a:schemeClr val="dk1"/>
                </a:solidFill>
              </a:rPr>
              <a:t>os </a:t>
            </a:r>
            <a:r>
              <a:rPr lang="pt-BR" dirty="0">
                <a:solidFill>
                  <a:schemeClr val="dk1"/>
                </a:solidFill>
              </a:rPr>
              <a:t>beneficiários da justiça gratuita, as entidades filantrópicas e as empresas em recuperação judicial.</a:t>
            </a:r>
          </a:p>
          <a:p>
            <a:pPr marL="0" indent="0" algn="just">
              <a:buNone/>
            </a:pPr>
            <a:endParaRPr lang="pt-BR" dirty="0">
              <a:solidFill>
                <a:schemeClr val="dk1"/>
              </a:solidFill>
            </a:endParaRPr>
          </a:p>
          <a:p>
            <a:pPr marL="0" indent="0" algn="just">
              <a:buNone/>
            </a:pPr>
            <a:endParaRPr lang="pt-BR" dirty="0" smtClean="0"/>
          </a:p>
          <a:p>
            <a:endParaRPr lang="pt-BR" dirty="0"/>
          </a:p>
        </p:txBody>
      </p:sp>
      <p:sp>
        <p:nvSpPr>
          <p:cNvPr id="4" name="Título 3"/>
          <p:cNvSpPr>
            <a:spLocks noGrp="1"/>
          </p:cNvSpPr>
          <p:nvPr>
            <p:ph type="title"/>
          </p:nvPr>
        </p:nvSpPr>
        <p:spPr>
          <a:xfrm>
            <a:off x="810227" y="928806"/>
            <a:ext cx="8009681" cy="846318"/>
          </a:xfrm>
        </p:spPr>
        <p:txBody>
          <a:bodyPr>
            <a:noAutofit/>
          </a:bodyPr>
          <a:lstStyle/>
          <a:p>
            <a:r>
              <a:rPr lang="pt-BR" sz="2400" b="1" dirty="0">
                <a:solidFill>
                  <a:srgbClr val="C00000"/>
                </a:solidFill>
              </a:rPr>
              <a:t>EIXO </a:t>
            </a:r>
            <a:r>
              <a:rPr lang="pt-BR" sz="2400" b="1" dirty="0" smtClean="0">
                <a:solidFill>
                  <a:srgbClr val="C00000"/>
                </a:solidFill>
              </a:rPr>
              <a:t>PROCESSUAL</a:t>
            </a:r>
            <a:r>
              <a:rPr lang="pt-BR" sz="4000" b="1" dirty="0" smtClean="0">
                <a:solidFill>
                  <a:srgbClr val="C00000"/>
                </a:solidFill>
              </a:rPr>
              <a:t/>
            </a:r>
            <a:br>
              <a:rPr lang="pt-BR" sz="4000" b="1" dirty="0" smtClean="0">
                <a:solidFill>
                  <a:srgbClr val="C00000"/>
                </a:solidFill>
              </a:rPr>
            </a:br>
            <a:r>
              <a:rPr lang="pt-BR" sz="4000" b="1" dirty="0" smtClean="0"/>
              <a:t>Depósito Recursal</a:t>
            </a:r>
            <a:endParaRPr lang="pt-BR" sz="4000" dirty="0"/>
          </a:p>
        </p:txBody>
      </p:sp>
      <p:pic>
        <p:nvPicPr>
          <p:cNvPr id="5" name="Imagem 4" descr="gdhfadha"/>
          <p:cNvPicPr>
            <a:picLocks noChangeAspect="1" noChangeArrowheads="1"/>
          </p:cNvPicPr>
          <p:nvPr/>
        </p:nvPicPr>
        <p:blipFill>
          <a:blip r:embed="rId2" cstate="print"/>
          <a:srcRect/>
          <a:stretch>
            <a:fillRect/>
          </a:stretch>
        </p:blipFill>
        <p:spPr bwMode="auto">
          <a:xfrm>
            <a:off x="688692" y="1759110"/>
            <a:ext cx="3837010" cy="110941"/>
          </a:xfrm>
          <a:prstGeom prst="rect">
            <a:avLst/>
          </a:prstGeom>
          <a:noFill/>
        </p:spPr>
      </p:pic>
      <p:pic>
        <p:nvPicPr>
          <p:cNvPr id="6" name="Imagem 5"/>
          <p:cNvPicPr/>
          <p:nvPr/>
        </p:nvPicPr>
        <p:blipFill>
          <a:blip r:embed="rId3" cstate="print">
            <a:extLst>
              <a:ext uri="{28A0092B-C50C-407E-A947-70E740481C1C}">
                <a14:useLocalDpi xmlns:a14="http://schemas.microsoft.com/office/drawing/2010/main" val="0"/>
              </a:ext>
            </a:extLst>
          </a:blip>
          <a:stretch>
            <a:fillRect/>
          </a:stretch>
        </p:blipFill>
        <p:spPr>
          <a:xfrm>
            <a:off x="7303624" y="319559"/>
            <a:ext cx="1331089" cy="763003"/>
          </a:xfrm>
          <a:prstGeom prst="rect">
            <a:avLst/>
          </a:prstGeom>
        </p:spPr>
      </p:pic>
    </p:spTree>
    <p:extLst>
      <p:ext uri="{BB962C8B-B14F-4D97-AF65-F5344CB8AC3E}">
        <p14:creationId xmlns:p14="http://schemas.microsoft.com/office/powerpoint/2010/main" val="261652588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914400" y="177774"/>
          <a:ext cx="7685590" cy="4992192"/>
        </p:xfrm>
        <a:graphic>
          <a:graphicData uri="http://schemas.openxmlformats.org/drawingml/2006/table">
            <a:tbl>
              <a:tblPr firstRow="1" bandRow="1">
                <a:tableStyleId>{073A0DAA-6AF3-43AB-8588-CEC1D06C72B9}</a:tableStyleId>
              </a:tblPr>
              <a:tblGrid>
                <a:gridCol w="3843237"/>
                <a:gridCol w="3842353"/>
              </a:tblGrid>
              <a:tr h="347122">
                <a:tc gridSpan="2">
                  <a:txBody>
                    <a:bodyPr/>
                    <a:lstStyle/>
                    <a:p>
                      <a:pPr algn="ctr">
                        <a:lnSpc>
                          <a:spcPct val="115000"/>
                        </a:lnSpc>
                        <a:spcAft>
                          <a:spcPts val="0"/>
                        </a:spcAft>
                      </a:pPr>
                      <a:r>
                        <a:rPr lang="pt-BR" sz="1700" dirty="0" smtClean="0"/>
                        <a:t>Depósito</a:t>
                      </a:r>
                      <a:r>
                        <a:rPr lang="pt-BR" sz="1700" baseline="0" dirty="0" smtClean="0"/>
                        <a:t> Recursal</a:t>
                      </a:r>
                      <a:endParaRPr lang="pt-BR" sz="1700" i="0" dirty="0">
                        <a:solidFill>
                          <a:schemeClr val="bg1"/>
                        </a:solidFill>
                        <a:latin typeface="+mn-lt"/>
                        <a:ea typeface="Calibri"/>
                        <a:cs typeface="Times New Roman"/>
                      </a:endParaRPr>
                    </a:p>
                  </a:txBody>
                  <a:tcPr marL="54426" marR="54426" marT="0" marB="0"/>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389504">
                <a:tc>
                  <a:txBody>
                    <a:bodyPr/>
                    <a:lstStyle/>
                    <a:p>
                      <a:pPr algn="ctr">
                        <a:lnSpc>
                          <a:spcPct val="115000"/>
                        </a:lnSpc>
                        <a:spcAft>
                          <a:spcPts val="0"/>
                        </a:spcAft>
                      </a:pPr>
                      <a:r>
                        <a:rPr lang="pt-BR" sz="1700" dirty="0" smtClean="0"/>
                        <a:t>CLT</a:t>
                      </a:r>
                      <a:endParaRPr lang="pt-BR" sz="1700" dirty="0">
                        <a:solidFill>
                          <a:schemeClr val="tx1"/>
                        </a:solidFill>
                        <a:latin typeface="+mn-lt"/>
                        <a:ea typeface="Calibri"/>
                        <a:cs typeface="Times New Roman"/>
                      </a:endParaRPr>
                    </a:p>
                  </a:txBody>
                  <a:tcPr marL="54426" marR="54426" marT="0" marB="0"/>
                </a:tc>
                <a:tc>
                  <a:txBody>
                    <a:bodyPr/>
                    <a:lstStyle/>
                    <a:p>
                      <a:pPr algn="ctr">
                        <a:lnSpc>
                          <a:spcPct val="115000"/>
                        </a:lnSpc>
                        <a:spcAft>
                          <a:spcPts val="0"/>
                        </a:spcAft>
                      </a:pPr>
                      <a:r>
                        <a:rPr lang="pt-BR" sz="1700" dirty="0" smtClean="0"/>
                        <a:t>LEI 13.467/2017</a:t>
                      </a:r>
                      <a:endParaRPr lang="pt-BR" sz="1700" dirty="0">
                        <a:solidFill>
                          <a:schemeClr val="tx1"/>
                        </a:solidFill>
                        <a:latin typeface="+mn-lt"/>
                        <a:ea typeface="Calibri"/>
                        <a:cs typeface="Times New Roman"/>
                      </a:endParaRPr>
                    </a:p>
                  </a:txBody>
                  <a:tcPr marL="54426" marR="54426" marT="0" marB="0"/>
                </a:tc>
              </a:tr>
              <a:tr h="4255566">
                <a:tc>
                  <a:txBody>
                    <a:bodyPr/>
                    <a:lstStyle/>
                    <a:p>
                      <a:pPr algn="just"/>
                      <a:r>
                        <a:rPr lang="pt-BR" sz="1700" b="0" i="0" kern="1200" dirty="0" smtClean="0">
                          <a:solidFill>
                            <a:schemeClr val="dk1"/>
                          </a:solidFill>
                          <a:effectLst/>
                          <a:latin typeface="+mn-lt"/>
                          <a:ea typeface="+mn-ea"/>
                          <a:cs typeface="+mn-cs"/>
                        </a:rPr>
                        <a:t>Art. 899 - Os recursos serão interpostos por simples petição e terão efeito meramente devolutivo, salvo as exceções previstas neste Título, permitida a execução provisória até a penhora.             </a:t>
                      </a:r>
                      <a:r>
                        <a:rPr lang="pt-BR" sz="1700" b="1" i="0" kern="1200" dirty="0" smtClean="0">
                          <a:solidFill>
                            <a:schemeClr val="dk1"/>
                          </a:solidFill>
                          <a:effectLst/>
                          <a:latin typeface="+mn-lt"/>
                          <a:ea typeface="+mn-ea"/>
                          <a:cs typeface="+mn-cs"/>
                        </a:rPr>
                        <a:t>    </a:t>
                      </a:r>
                      <a:r>
                        <a:rPr lang="pt-BR" sz="1700" b="0" i="0" kern="1200" dirty="0" smtClean="0">
                          <a:solidFill>
                            <a:schemeClr val="dk1"/>
                          </a:solidFill>
                          <a:effectLst/>
                          <a:latin typeface="+mn-lt"/>
                          <a:ea typeface="+mn-ea"/>
                          <a:cs typeface="+mn-cs"/>
                        </a:rPr>
                        <a:t>            </a:t>
                      </a:r>
                    </a:p>
                    <a:p>
                      <a:pPr algn="just"/>
                      <a:r>
                        <a:rPr lang="pt-BR" sz="1700" b="0" i="0" kern="1200" dirty="0" smtClean="0">
                          <a:solidFill>
                            <a:schemeClr val="dk1"/>
                          </a:solidFill>
                          <a:effectLst/>
                          <a:latin typeface="+mn-lt"/>
                          <a:ea typeface="+mn-ea"/>
                          <a:cs typeface="+mn-cs"/>
                        </a:rPr>
                        <a:t>  </a:t>
                      </a:r>
                    </a:p>
                    <a:p>
                      <a:pPr algn="just"/>
                      <a:r>
                        <a:rPr lang="pt-BR" sz="1700" b="0" i="0" kern="1200" dirty="0" smtClean="0">
                          <a:solidFill>
                            <a:schemeClr val="dk1"/>
                          </a:solidFill>
                          <a:effectLst/>
                          <a:latin typeface="+mn-lt"/>
                          <a:ea typeface="+mn-ea"/>
                          <a:cs typeface="+mn-cs"/>
                        </a:rPr>
                        <a:t>[...]        </a:t>
                      </a:r>
                      <a:endParaRPr lang="pt-BR" sz="1700" b="0" i="0" kern="1200" dirty="0">
                        <a:solidFill>
                          <a:schemeClr val="dk1"/>
                        </a:solidFill>
                        <a:effectLst/>
                        <a:latin typeface="+mn-lt"/>
                        <a:ea typeface="+mn-ea"/>
                        <a:cs typeface="+mn-cs"/>
                      </a:endParaRPr>
                    </a:p>
                  </a:txBody>
                  <a:tcPr marL="54426" marR="54426" marT="0" marB="0">
                    <a:solidFill>
                      <a:schemeClr val="bg1">
                        <a:lumMod val="95000"/>
                      </a:schemeClr>
                    </a:solidFill>
                  </a:tcPr>
                </a:tc>
                <a:tc>
                  <a:txBody>
                    <a:bodyPr/>
                    <a:lstStyle/>
                    <a:p>
                      <a:pPr algn="just"/>
                      <a:r>
                        <a:rPr lang="pt-BR" sz="1700" b="0" i="0" kern="1200" dirty="0" smtClean="0">
                          <a:solidFill>
                            <a:schemeClr val="dk1"/>
                          </a:solidFill>
                          <a:effectLst/>
                          <a:latin typeface="+mn-lt"/>
                          <a:ea typeface="+mn-ea"/>
                          <a:cs typeface="+mn-cs"/>
                        </a:rPr>
                        <a:t>Art. 899.  [...]</a:t>
                      </a:r>
                    </a:p>
                    <a:p>
                      <a:pPr algn="just"/>
                      <a:endParaRPr lang="pt-BR" sz="1700" b="0" i="0" kern="1200" dirty="0" smtClean="0">
                        <a:solidFill>
                          <a:schemeClr val="dk1"/>
                        </a:solidFill>
                        <a:effectLst/>
                        <a:latin typeface="+mn-lt"/>
                        <a:ea typeface="+mn-ea"/>
                        <a:cs typeface="+mn-cs"/>
                      </a:endParaRPr>
                    </a:p>
                    <a:p>
                      <a:pPr algn="just"/>
                      <a:r>
                        <a:rPr lang="pt-BR" sz="1700" b="0" i="0" kern="1200" dirty="0" smtClean="0">
                          <a:solidFill>
                            <a:schemeClr val="dk1"/>
                          </a:solidFill>
                          <a:effectLst/>
                          <a:latin typeface="+mn-lt"/>
                          <a:ea typeface="+mn-ea"/>
                          <a:cs typeface="+mn-cs"/>
                        </a:rPr>
                        <a:t>§ 9</a:t>
                      </a:r>
                      <a:r>
                        <a:rPr lang="pt-BR" sz="1700" b="0" i="0" u="sng" kern="1200" baseline="30000" dirty="0" smtClean="0">
                          <a:solidFill>
                            <a:schemeClr val="dk1"/>
                          </a:solidFill>
                          <a:effectLst/>
                          <a:latin typeface="+mn-lt"/>
                          <a:ea typeface="+mn-ea"/>
                          <a:cs typeface="+mn-cs"/>
                        </a:rPr>
                        <a:t>o</a:t>
                      </a:r>
                      <a:r>
                        <a:rPr lang="pt-BR" sz="1700" b="0" i="0" kern="1200" dirty="0" smtClean="0">
                          <a:solidFill>
                            <a:schemeClr val="dk1"/>
                          </a:solidFill>
                          <a:effectLst/>
                          <a:latin typeface="+mn-lt"/>
                          <a:ea typeface="+mn-ea"/>
                          <a:cs typeface="+mn-cs"/>
                        </a:rPr>
                        <a:t>  O valor do depósito recursal será reduzido pela metade para entidades sem fins lucrativos, empregadores domésticos, microempreendedores individuais, microempresas e empresas de pequeno porte.</a:t>
                      </a:r>
                    </a:p>
                    <a:p>
                      <a:pPr algn="just"/>
                      <a:endParaRPr lang="pt-BR" sz="1700" b="0" i="0" kern="1200" dirty="0" smtClean="0">
                        <a:solidFill>
                          <a:schemeClr val="dk1"/>
                        </a:solidFill>
                        <a:effectLst/>
                        <a:latin typeface="+mn-lt"/>
                        <a:ea typeface="+mn-ea"/>
                        <a:cs typeface="+mn-cs"/>
                      </a:endParaRPr>
                    </a:p>
                    <a:p>
                      <a:pPr algn="just"/>
                      <a:r>
                        <a:rPr lang="pt-BR" sz="1700" b="0" i="0" kern="1200" dirty="0" smtClean="0">
                          <a:solidFill>
                            <a:schemeClr val="dk1"/>
                          </a:solidFill>
                          <a:effectLst/>
                          <a:latin typeface="+mn-lt"/>
                          <a:ea typeface="+mn-ea"/>
                          <a:cs typeface="+mn-cs"/>
                        </a:rPr>
                        <a:t>§ 10.  São isentos do depósito recursal os beneficiários da justiça gratuita, as entidades filantrópicas e as empresas em recuperação judicial.</a:t>
                      </a:r>
                    </a:p>
                  </a:txBody>
                  <a:tcPr marL="54426" marR="54426" marT="0" marB="0">
                    <a:solidFill>
                      <a:schemeClr val="bg1">
                        <a:lumMod val="95000"/>
                      </a:schemeClr>
                    </a:solidFill>
                  </a:tcPr>
                </a:tc>
              </a:tr>
            </a:tbl>
          </a:graphicData>
        </a:graphic>
      </p:graphicFrame>
    </p:spTree>
    <p:extLst>
      <p:ext uri="{BB962C8B-B14F-4D97-AF65-F5344CB8AC3E}">
        <p14:creationId xmlns:p14="http://schemas.microsoft.com/office/powerpoint/2010/main" val="18443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nvPr>
        </p:nvGraphicFramePr>
        <p:xfrm>
          <a:off x="642552" y="876072"/>
          <a:ext cx="8340810" cy="4329263"/>
        </p:xfrm>
        <a:graphic>
          <a:graphicData uri="http://schemas.openxmlformats.org/drawingml/2006/table">
            <a:tbl>
              <a:tblPr firstRow="1" bandRow="1">
                <a:tableStyleId>{5DA37D80-6434-44D0-A028-1B22A696006F}</a:tableStyleId>
              </a:tblPr>
              <a:tblGrid>
                <a:gridCol w="1470453">
                  <a:extLst>
                    <a:ext uri="{9D8B030D-6E8A-4147-A177-3AD203B41FA5}">
                      <a16:colId xmlns:a16="http://schemas.microsoft.com/office/drawing/2014/main" xmlns="" val="20000"/>
                    </a:ext>
                  </a:extLst>
                </a:gridCol>
                <a:gridCol w="2224217">
                  <a:extLst>
                    <a:ext uri="{9D8B030D-6E8A-4147-A177-3AD203B41FA5}">
                      <a16:colId xmlns:a16="http://schemas.microsoft.com/office/drawing/2014/main" xmlns="" val="20001"/>
                    </a:ext>
                  </a:extLst>
                </a:gridCol>
                <a:gridCol w="2842054">
                  <a:extLst>
                    <a:ext uri="{9D8B030D-6E8A-4147-A177-3AD203B41FA5}">
                      <a16:colId xmlns:a16="http://schemas.microsoft.com/office/drawing/2014/main" xmlns="" val="20002"/>
                    </a:ext>
                  </a:extLst>
                </a:gridCol>
                <a:gridCol w="1804086">
                  <a:extLst>
                    <a:ext uri="{9D8B030D-6E8A-4147-A177-3AD203B41FA5}">
                      <a16:colId xmlns:a16="http://schemas.microsoft.com/office/drawing/2014/main" xmlns="" val="20003"/>
                    </a:ext>
                  </a:extLst>
                </a:gridCol>
              </a:tblGrid>
              <a:tr h="654364">
                <a:tc>
                  <a:txBody>
                    <a:bodyPr/>
                    <a:lstStyle/>
                    <a:p>
                      <a:pPr algn="ctr"/>
                      <a:r>
                        <a:rPr lang="pt-BR" sz="2400" dirty="0"/>
                        <a:t>N.º</a:t>
                      </a:r>
                    </a:p>
                  </a:txBody>
                  <a:tcPr/>
                </a:tc>
                <a:tc>
                  <a:txBody>
                    <a:bodyPr/>
                    <a:lstStyle/>
                    <a:p>
                      <a:pPr algn="ctr"/>
                      <a:r>
                        <a:rPr lang="pt-BR" sz="2400" dirty="0"/>
                        <a:t>REQ.</a:t>
                      </a:r>
                    </a:p>
                  </a:txBody>
                  <a:tcPr/>
                </a:tc>
                <a:tc>
                  <a:txBody>
                    <a:bodyPr/>
                    <a:lstStyle/>
                    <a:p>
                      <a:pPr algn="ctr"/>
                      <a:r>
                        <a:rPr lang="pt-BR" sz="2400" dirty="0"/>
                        <a:t>MATÉRIA</a:t>
                      </a:r>
                    </a:p>
                  </a:txBody>
                  <a:tcPr/>
                </a:tc>
                <a:tc>
                  <a:txBody>
                    <a:bodyPr/>
                    <a:lstStyle/>
                    <a:p>
                      <a:pPr algn="ctr"/>
                      <a:r>
                        <a:rPr lang="pt-BR" sz="2400" dirty="0"/>
                        <a:t>RELATOR</a:t>
                      </a:r>
                    </a:p>
                  </a:txBody>
                  <a:tcPr/>
                </a:tc>
                <a:extLst>
                  <a:ext uri="{0D108BD9-81ED-4DB2-BD59-A6C34878D82A}">
                    <a16:rowId xmlns:a16="http://schemas.microsoft.com/office/drawing/2014/main" xmlns="" val="10000"/>
                  </a:ext>
                </a:extLst>
              </a:tr>
              <a:tr h="1064483">
                <a:tc>
                  <a:txBody>
                    <a:bodyPr/>
                    <a:lstStyle/>
                    <a:p>
                      <a:r>
                        <a:rPr lang="pt-BR" sz="2400" dirty="0" smtClean="0"/>
                        <a:t>ADI 5806</a:t>
                      </a:r>
                      <a:endParaRPr lang="pt-BR" sz="2400" dirty="0"/>
                    </a:p>
                  </a:txBody>
                  <a:tcPr/>
                </a:tc>
                <a:tc>
                  <a:txBody>
                    <a:bodyPr/>
                    <a:lstStyle/>
                    <a:p>
                      <a:r>
                        <a:rPr lang="pt-BR" sz="2400" dirty="0" smtClean="0"/>
                        <a:t>CONTRASP</a:t>
                      </a:r>
                      <a:endParaRPr lang="pt-BR" sz="2400" dirty="0"/>
                    </a:p>
                  </a:txBody>
                  <a:tcPr/>
                </a:tc>
                <a:tc>
                  <a:txBody>
                    <a:bodyPr/>
                    <a:lstStyle/>
                    <a:p>
                      <a:r>
                        <a:rPr lang="pt-BR" sz="2400" dirty="0" smtClean="0"/>
                        <a:t>Trabalho</a:t>
                      </a:r>
                      <a:r>
                        <a:rPr lang="pt-BR" sz="2400" baseline="0" dirty="0" smtClean="0"/>
                        <a:t> intermitente e Contribuição sindical</a:t>
                      </a:r>
                      <a:endParaRPr lang="pt-BR" sz="2400" dirty="0"/>
                    </a:p>
                  </a:txBody>
                  <a:tcPr/>
                </a:tc>
                <a:tc>
                  <a:txBody>
                    <a:bodyPr/>
                    <a:lstStyle/>
                    <a:p>
                      <a:r>
                        <a:rPr lang="pt-BR" sz="2400" dirty="0" smtClean="0"/>
                        <a:t>Min. Edson </a:t>
                      </a:r>
                      <a:r>
                        <a:rPr lang="pt-BR" sz="2400" dirty="0" err="1" smtClean="0"/>
                        <a:t>Fachin</a:t>
                      </a:r>
                      <a:endParaRPr lang="pt-BR" sz="2400" dirty="0"/>
                    </a:p>
                  </a:txBody>
                  <a:tcPr/>
                </a:tc>
              </a:tr>
              <a:tr h="1297459">
                <a:tc>
                  <a:txBody>
                    <a:bodyPr/>
                    <a:lstStyle/>
                    <a:p>
                      <a:r>
                        <a:rPr lang="pt-BR" sz="2400" dirty="0" smtClean="0"/>
                        <a:t>ADI 5810</a:t>
                      </a:r>
                      <a:endParaRPr lang="pt-BR" sz="2400" dirty="0"/>
                    </a:p>
                  </a:txBody>
                  <a:tcPr/>
                </a:tc>
                <a:tc>
                  <a:txBody>
                    <a:bodyPr/>
                    <a:lstStyle/>
                    <a:p>
                      <a:r>
                        <a:rPr lang="pt-BR" sz="2400" dirty="0" smtClean="0"/>
                        <a:t>CESP</a:t>
                      </a:r>
                      <a:endParaRPr lang="pt-BR" sz="2400" dirty="0"/>
                    </a:p>
                  </a:txBody>
                  <a:tcPr/>
                </a:tc>
                <a:tc>
                  <a:txBody>
                    <a:bodyPr/>
                    <a:lstStyle/>
                    <a:p>
                      <a:r>
                        <a:rPr lang="pt-BR" sz="2400" dirty="0" smtClean="0"/>
                        <a:t>Contribuição sindical e Representação dos empregados</a:t>
                      </a:r>
                      <a:endParaRPr lang="pt-B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400" dirty="0" smtClean="0"/>
                        <a:t>Min. Edson </a:t>
                      </a:r>
                      <a:r>
                        <a:rPr lang="pt-BR" sz="2400" dirty="0" err="1" smtClean="0"/>
                        <a:t>Fachin</a:t>
                      </a:r>
                      <a:endParaRPr lang="pt-BR" sz="2400" dirty="0" smtClean="0"/>
                    </a:p>
                    <a:p>
                      <a:endParaRPr lang="pt-BR" sz="2400" dirty="0"/>
                    </a:p>
                  </a:txBody>
                  <a:tcPr/>
                </a:tc>
              </a:tr>
              <a:tr h="1087395">
                <a:tc>
                  <a:txBody>
                    <a:bodyPr/>
                    <a:lstStyle/>
                    <a:p>
                      <a:r>
                        <a:rPr lang="pt-BR" sz="2400" dirty="0" smtClean="0"/>
                        <a:t>ADI 5813</a:t>
                      </a:r>
                      <a:endParaRPr lang="pt-BR" sz="2400" dirty="0"/>
                    </a:p>
                  </a:txBody>
                  <a:tcPr/>
                </a:tc>
                <a:tc>
                  <a:txBody>
                    <a:bodyPr/>
                    <a:lstStyle/>
                    <a:p>
                      <a:r>
                        <a:rPr lang="pt-BR" sz="2400" b="0" i="0" kern="1200" dirty="0" smtClean="0">
                          <a:solidFill>
                            <a:schemeClr val="tx1"/>
                          </a:solidFill>
                          <a:effectLst/>
                          <a:latin typeface="+mn-lt"/>
                          <a:ea typeface="+mn-ea"/>
                          <a:cs typeface="+mn-cs"/>
                        </a:rPr>
                        <a:t>FENEPOSPETRO</a:t>
                      </a:r>
                      <a:endParaRPr lang="pt-BR" sz="2400" b="0" dirty="0"/>
                    </a:p>
                  </a:txBody>
                  <a:tcPr/>
                </a:tc>
                <a:tc>
                  <a:txBody>
                    <a:bodyPr/>
                    <a:lstStyle/>
                    <a:p>
                      <a:r>
                        <a:rPr lang="pt-BR" sz="2400" dirty="0" smtClean="0"/>
                        <a:t>Contribuição sindical </a:t>
                      </a:r>
                      <a:endParaRPr lang="pt-B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400" dirty="0" smtClean="0"/>
                        <a:t>Min. Edson </a:t>
                      </a:r>
                      <a:r>
                        <a:rPr lang="pt-BR" sz="2400" dirty="0" err="1" smtClean="0"/>
                        <a:t>Fachin</a:t>
                      </a:r>
                      <a:endParaRPr lang="pt-BR" sz="2400" dirty="0" smtClean="0"/>
                    </a:p>
                    <a:p>
                      <a:endParaRPr lang="pt-BR" sz="2400" dirty="0"/>
                    </a:p>
                  </a:txBody>
                  <a:tcPr/>
                </a:tc>
              </a:tr>
            </a:tbl>
          </a:graphicData>
        </a:graphic>
      </p:graphicFrame>
      <p:sp>
        <p:nvSpPr>
          <p:cNvPr id="3" name="Retângulo 2"/>
          <p:cNvSpPr/>
          <p:nvPr/>
        </p:nvSpPr>
        <p:spPr>
          <a:xfrm>
            <a:off x="4181617" y="216928"/>
            <a:ext cx="806631" cy="523220"/>
          </a:xfrm>
          <a:prstGeom prst="rect">
            <a:avLst/>
          </a:prstGeom>
        </p:spPr>
        <p:txBody>
          <a:bodyPr wrap="none">
            <a:spAutoFit/>
          </a:bodyPr>
          <a:lstStyle/>
          <a:p>
            <a:r>
              <a:rPr lang="pt-BR" sz="2800" b="1" dirty="0" smtClean="0"/>
              <a:t>ADI </a:t>
            </a:r>
            <a:endParaRPr lang="pt-BR" sz="2800" dirty="0"/>
          </a:p>
        </p:txBody>
      </p:sp>
    </p:spTree>
    <p:extLst>
      <p:ext uri="{BB962C8B-B14F-4D97-AF65-F5344CB8AC3E}">
        <p14:creationId xmlns:p14="http://schemas.microsoft.com/office/powerpoint/2010/main" val="16363143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589603" y="1410362"/>
            <a:ext cx="8375957" cy="2293537"/>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4324" y="1410362"/>
            <a:ext cx="701236" cy="736298"/>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6155" y="1480685"/>
            <a:ext cx="1153548" cy="595652"/>
          </a:xfrm>
          <a:prstGeom prst="rect">
            <a:avLst/>
          </a:prstGeom>
        </p:spPr>
      </p:pic>
    </p:spTree>
    <p:extLst>
      <p:ext uri="{BB962C8B-B14F-4D97-AF65-F5344CB8AC3E}">
        <p14:creationId xmlns:p14="http://schemas.microsoft.com/office/powerpoint/2010/main" val="22532989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810227" y="2106591"/>
            <a:ext cx="7713784" cy="3171465"/>
          </a:xfrm>
        </p:spPr>
        <p:txBody>
          <a:bodyPr>
            <a:normAutofit/>
          </a:bodyPr>
          <a:lstStyle/>
          <a:p>
            <a:pPr marL="0" indent="0" algn="just">
              <a:buNone/>
            </a:pPr>
            <a:r>
              <a:rPr lang="pt-BR" dirty="0" smtClean="0"/>
              <a:t>Exige a participação </a:t>
            </a:r>
            <a:r>
              <a:rPr lang="pt-BR" dirty="0"/>
              <a:t>da entidade sindical como litisconsorte necessário nas ações que tenham como objeto a anulação de cláusulas de instrumento </a:t>
            </a:r>
            <a:r>
              <a:rPr lang="pt-BR" dirty="0" smtClean="0"/>
              <a:t>coletivo.</a:t>
            </a:r>
            <a:endParaRPr lang="pt-BR" dirty="0">
              <a:solidFill>
                <a:schemeClr val="dk1"/>
              </a:solidFill>
            </a:endParaRPr>
          </a:p>
          <a:p>
            <a:pPr marL="0" indent="0" algn="just">
              <a:buNone/>
            </a:pPr>
            <a:endParaRPr lang="pt-BR" dirty="0" smtClean="0"/>
          </a:p>
          <a:p>
            <a:endParaRPr lang="pt-BR" dirty="0"/>
          </a:p>
        </p:txBody>
      </p:sp>
      <p:sp>
        <p:nvSpPr>
          <p:cNvPr id="4" name="Título 3"/>
          <p:cNvSpPr>
            <a:spLocks noGrp="1"/>
          </p:cNvSpPr>
          <p:nvPr>
            <p:ph type="title"/>
          </p:nvPr>
        </p:nvSpPr>
        <p:spPr>
          <a:xfrm>
            <a:off x="810227" y="928806"/>
            <a:ext cx="8009681" cy="846318"/>
          </a:xfrm>
        </p:spPr>
        <p:txBody>
          <a:bodyPr>
            <a:noAutofit/>
          </a:bodyPr>
          <a:lstStyle/>
          <a:p>
            <a:r>
              <a:rPr lang="pt-BR" sz="2400" b="1" dirty="0">
                <a:solidFill>
                  <a:srgbClr val="C00000"/>
                </a:solidFill>
              </a:rPr>
              <a:t>EIXO </a:t>
            </a:r>
            <a:r>
              <a:rPr lang="pt-BR" sz="2400" b="1" dirty="0" smtClean="0">
                <a:solidFill>
                  <a:srgbClr val="C00000"/>
                </a:solidFill>
              </a:rPr>
              <a:t>PROCESSUAL</a:t>
            </a:r>
            <a:r>
              <a:rPr lang="pt-BR" sz="4000" b="1" dirty="0" smtClean="0">
                <a:solidFill>
                  <a:srgbClr val="C00000"/>
                </a:solidFill>
              </a:rPr>
              <a:t/>
            </a:r>
            <a:br>
              <a:rPr lang="pt-BR" sz="4000" b="1" dirty="0" smtClean="0">
                <a:solidFill>
                  <a:srgbClr val="C00000"/>
                </a:solidFill>
              </a:rPr>
            </a:br>
            <a:r>
              <a:rPr lang="pt-BR" sz="4000" b="1" dirty="0" smtClean="0"/>
              <a:t>Litisconsorte necessário</a:t>
            </a:r>
            <a:endParaRPr lang="pt-BR" sz="4000" dirty="0"/>
          </a:p>
        </p:txBody>
      </p:sp>
      <p:pic>
        <p:nvPicPr>
          <p:cNvPr id="5" name="Imagem 4" descr="gdhfadha"/>
          <p:cNvPicPr>
            <a:picLocks noChangeAspect="1" noChangeArrowheads="1"/>
          </p:cNvPicPr>
          <p:nvPr/>
        </p:nvPicPr>
        <p:blipFill>
          <a:blip r:embed="rId2" cstate="print"/>
          <a:srcRect/>
          <a:stretch>
            <a:fillRect/>
          </a:stretch>
        </p:blipFill>
        <p:spPr bwMode="auto">
          <a:xfrm>
            <a:off x="688691" y="1759110"/>
            <a:ext cx="5052351" cy="146081"/>
          </a:xfrm>
          <a:prstGeom prst="rect">
            <a:avLst/>
          </a:prstGeom>
          <a:noFill/>
        </p:spPr>
      </p:pic>
      <p:pic>
        <p:nvPicPr>
          <p:cNvPr id="6" name="Imagem 5"/>
          <p:cNvPicPr/>
          <p:nvPr/>
        </p:nvPicPr>
        <p:blipFill>
          <a:blip r:embed="rId3" cstate="print">
            <a:extLst>
              <a:ext uri="{28A0092B-C50C-407E-A947-70E740481C1C}">
                <a14:useLocalDpi xmlns:a14="http://schemas.microsoft.com/office/drawing/2010/main" val="0"/>
              </a:ext>
            </a:extLst>
          </a:blip>
          <a:stretch>
            <a:fillRect/>
          </a:stretch>
        </p:blipFill>
        <p:spPr>
          <a:xfrm>
            <a:off x="7303624" y="319559"/>
            <a:ext cx="1331089" cy="763003"/>
          </a:xfrm>
          <a:prstGeom prst="rect">
            <a:avLst/>
          </a:prstGeom>
        </p:spPr>
      </p:pic>
    </p:spTree>
    <p:extLst>
      <p:ext uri="{BB962C8B-B14F-4D97-AF65-F5344CB8AC3E}">
        <p14:creationId xmlns:p14="http://schemas.microsoft.com/office/powerpoint/2010/main" val="359427063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1134320" y="443992"/>
          <a:ext cx="7245752" cy="4367939"/>
        </p:xfrm>
        <a:graphic>
          <a:graphicData uri="http://schemas.openxmlformats.org/drawingml/2006/table">
            <a:tbl>
              <a:tblPr firstRow="1" bandRow="1">
                <a:tableStyleId>{073A0DAA-6AF3-43AB-8588-CEC1D06C72B9}</a:tableStyleId>
              </a:tblPr>
              <a:tblGrid>
                <a:gridCol w="7245752"/>
              </a:tblGrid>
              <a:tr h="299105">
                <a:tc>
                  <a:txBody>
                    <a:bodyPr/>
                    <a:lstStyle/>
                    <a:p>
                      <a:pPr algn="ctr">
                        <a:lnSpc>
                          <a:spcPct val="115000"/>
                        </a:lnSpc>
                        <a:spcAft>
                          <a:spcPts val="0"/>
                        </a:spcAft>
                      </a:pPr>
                      <a:r>
                        <a:rPr lang="pt-BR" sz="2000" dirty="0" smtClean="0"/>
                        <a:t>Litisconsortes necessários</a:t>
                      </a:r>
                      <a:endParaRPr lang="pt-BR" sz="2000" i="0" dirty="0">
                        <a:solidFill>
                          <a:schemeClr val="bg1"/>
                        </a:solidFill>
                        <a:latin typeface="+mn-lt"/>
                        <a:ea typeface="Calibri"/>
                        <a:cs typeface="Times New Roman"/>
                      </a:endParaRPr>
                    </a:p>
                  </a:txBody>
                  <a:tcPr marL="54426" marR="54426" marT="0" marB="0"/>
                </a:tc>
              </a:tr>
              <a:tr h="335624">
                <a:tc>
                  <a:txBody>
                    <a:bodyPr/>
                    <a:lstStyle/>
                    <a:p>
                      <a:pPr algn="ctr">
                        <a:lnSpc>
                          <a:spcPct val="115000"/>
                        </a:lnSpc>
                        <a:spcAft>
                          <a:spcPts val="0"/>
                        </a:spcAft>
                      </a:pPr>
                      <a:r>
                        <a:rPr lang="pt-BR" sz="2000" dirty="0" smtClean="0"/>
                        <a:t>LEI 13.467/2017</a:t>
                      </a:r>
                      <a:endParaRPr lang="pt-BR" sz="2000" dirty="0">
                        <a:solidFill>
                          <a:schemeClr val="tx1"/>
                        </a:solidFill>
                        <a:latin typeface="+mn-lt"/>
                        <a:ea typeface="Calibri"/>
                        <a:cs typeface="Times New Roman"/>
                      </a:endParaRPr>
                    </a:p>
                  </a:txBody>
                  <a:tcPr marL="54426" marR="54426" marT="0" marB="0"/>
                </a:tc>
              </a:tr>
              <a:tr h="3666899">
                <a:tc>
                  <a:txBody>
                    <a:bodyPr/>
                    <a:lstStyle/>
                    <a:p>
                      <a:pPr algn="just"/>
                      <a:r>
                        <a:rPr lang="pt-BR" sz="2000" b="0" i="0" kern="1200" dirty="0" smtClean="0">
                          <a:solidFill>
                            <a:schemeClr val="dk1"/>
                          </a:solidFill>
                          <a:effectLst/>
                          <a:latin typeface="+mn-lt"/>
                          <a:ea typeface="+mn-ea"/>
                          <a:cs typeface="+mn-cs"/>
                        </a:rPr>
                        <a:t>Art. 611-A [...]</a:t>
                      </a:r>
                    </a:p>
                    <a:p>
                      <a:pPr algn="just"/>
                      <a:endParaRPr lang="pt-BR" sz="2000" b="0" i="0" kern="1200" dirty="0" smtClean="0">
                        <a:solidFill>
                          <a:schemeClr val="dk1"/>
                        </a:solidFill>
                        <a:effectLst/>
                        <a:latin typeface="+mn-lt"/>
                        <a:ea typeface="+mn-ea"/>
                        <a:cs typeface="+mn-cs"/>
                      </a:endParaRPr>
                    </a:p>
                    <a:p>
                      <a:pPr algn="just"/>
                      <a:r>
                        <a:rPr lang="pt-BR" sz="2000" b="0" i="0" kern="1200" dirty="0" smtClean="0">
                          <a:solidFill>
                            <a:schemeClr val="dk1"/>
                          </a:solidFill>
                          <a:effectLst/>
                          <a:latin typeface="+mn-lt"/>
                          <a:ea typeface="+mn-ea"/>
                          <a:cs typeface="+mn-cs"/>
                        </a:rPr>
                        <a:t>§ 5</a:t>
                      </a:r>
                      <a:r>
                        <a:rPr lang="pt-BR" sz="2000" b="0" i="0" u="sng" kern="1200" baseline="30000" dirty="0" smtClean="0">
                          <a:solidFill>
                            <a:schemeClr val="dk1"/>
                          </a:solidFill>
                          <a:effectLst/>
                          <a:latin typeface="+mn-lt"/>
                          <a:ea typeface="+mn-ea"/>
                          <a:cs typeface="+mn-cs"/>
                        </a:rPr>
                        <a:t>o</a:t>
                      </a:r>
                      <a:r>
                        <a:rPr lang="pt-BR" sz="2000" b="0" i="0" kern="1200" dirty="0" smtClean="0">
                          <a:solidFill>
                            <a:schemeClr val="dk1"/>
                          </a:solidFill>
                          <a:effectLst/>
                          <a:latin typeface="+mn-lt"/>
                          <a:ea typeface="+mn-ea"/>
                          <a:cs typeface="+mn-cs"/>
                        </a:rPr>
                        <a:t>  Os sindicatos subscritores de convenção coletiva ou de acordo coletivo de trabalho deverão participar, como litisconsortes necessários, em ação individual ou coletiva, que tenha como objeto a anulação de cláusulas desses instrumentos.</a:t>
                      </a:r>
                    </a:p>
                  </a:txBody>
                  <a:tcPr marL="54426" marR="54426" marT="0" marB="0">
                    <a:solidFill>
                      <a:schemeClr val="bg1">
                        <a:lumMod val="95000"/>
                      </a:schemeClr>
                    </a:solidFill>
                  </a:tcPr>
                </a:tc>
              </a:tr>
            </a:tbl>
          </a:graphicData>
        </a:graphic>
      </p:graphicFrame>
    </p:spTree>
    <p:extLst>
      <p:ext uri="{BB962C8B-B14F-4D97-AF65-F5344CB8AC3E}">
        <p14:creationId xmlns:p14="http://schemas.microsoft.com/office/powerpoint/2010/main" val="425156671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735251" y="1143120"/>
            <a:ext cx="8299902" cy="3255260"/>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8199" y="1143120"/>
            <a:ext cx="934154" cy="980862"/>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903" y="1229101"/>
            <a:ext cx="1166168" cy="602168"/>
          </a:xfrm>
          <a:prstGeom prst="rect">
            <a:avLst/>
          </a:prstGeom>
        </p:spPr>
      </p:pic>
    </p:spTree>
    <p:extLst>
      <p:ext uri="{BB962C8B-B14F-4D97-AF65-F5344CB8AC3E}">
        <p14:creationId xmlns:p14="http://schemas.microsoft.com/office/powerpoint/2010/main" val="158900695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810227" y="2400127"/>
            <a:ext cx="7713784" cy="3003146"/>
          </a:xfrm>
        </p:spPr>
        <p:txBody>
          <a:bodyPr>
            <a:noAutofit/>
          </a:bodyPr>
          <a:lstStyle/>
          <a:p>
            <a:pPr marL="0" indent="0" algn="just">
              <a:buNone/>
            </a:pPr>
            <a:r>
              <a:rPr lang="pt-BR" dirty="0" smtClean="0"/>
              <a:t>As </a:t>
            </a:r>
            <a:r>
              <a:rPr lang="pt-BR" dirty="0"/>
              <a:t>sessões de julgamento sobre estabelecimento ou alteração de súmulas </a:t>
            </a:r>
            <a:r>
              <a:rPr lang="pt-BR" dirty="0" smtClean="0"/>
              <a:t>deverão </a:t>
            </a:r>
            <a:r>
              <a:rPr lang="pt-BR" dirty="0"/>
              <a:t>possibilitar a sustentação oral pelo Procurador-Geral do Trabalho, pelo Conselho Federal da </a:t>
            </a:r>
            <a:r>
              <a:rPr lang="pt-BR" dirty="0" smtClean="0"/>
              <a:t>OAB, </a:t>
            </a:r>
            <a:r>
              <a:rPr lang="pt-BR" dirty="0"/>
              <a:t>pelo </a:t>
            </a:r>
            <a:r>
              <a:rPr lang="pt-BR" dirty="0" smtClean="0"/>
              <a:t>AGU e </a:t>
            </a:r>
            <a:r>
              <a:rPr lang="pt-BR" dirty="0"/>
              <a:t>por </a:t>
            </a:r>
            <a:r>
              <a:rPr lang="pt-BR" b="1" dirty="0"/>
              <a:t>confederações sindicais ou entidades de classe de âmbito nacional</a:t>
            </a:r>
            <a:r>
              <a:rPr lang="pt-BR" dirty="0"/>
              <a:t>.</a:t>
            </a:r>
            <a:endParaRPr lang="pt-BR" dirty="0" smtClean="0"/>
          </a:p>
          <a:p>
            <a:endParaRPr lang="pt-BR" dirty="0"/>
          </a:p>
        </p:txBody>
      </p:sp>
      <p:sp>
        <p:nvSpPr>
          <p:cNvPr id="4" name="Título 3"/>
          <p:cNvSpPr>
            <a:spLocks noGrp="1"/>
          </p:cNvSpPr>
          <p:nvPr>
            <p:ph type="title"/>
          </p:nvPr>
        </p:nvSpPr>
        <p:spPr>
          <a:xfrm>
            <a:off x="810227" y="928806"/>
            <a:ext cx="8009681" cy="846318"/>
          </a:xfrm>
        </p:spPr>
        <p:txBody>
          <a:bodyPr>
            <a:noAutofit/>
          </a:bodyPr>
          <a:lstStyle/>
          <a:p>
            <a:r>
              <a:rPr lang="pt-BR" sz="2400" b="1" dirty="0">
                <a:solidFill>
                  <a:srgbClr val="C00000"/>
                </a:solidFill>
              </a:rPr>
              <a:t>EIXO </a:t>
            </a:r>
            <a:r>
              <a:rPr lang="pt-BR" sz="2400" b="1" dirty="0" smtClean="0">
                <a:solidFill>
                  <a:srgbClr val="C00000"/>
                </a:solidFill>
              </a:rPr>
              <a:t>PROCESSUAL</a:t>
            </a:r>
            <a:r>
              <a:rPr lang="pt-BR" sz="4000" b="1" dirty="0" smtClean="0">
                <a:solidFill>
                  <a:srgbClr val="C00000"/>
                </a:solidFill>
              </a:rPr>
              <a:t/>
            </a:r>
            <a:br>
              <a:rPr lang="pt-BR" sz="4000" b="1" dirty="0" smtClean="0">
                <a:solidFill>
                  <a:srgbClr val="C00000"/>
                </a:solidFill>
              </a:rPr>
            </a:br>
            <a:r>
              <a:rPr lang="pt-BR" sz="4000" b="1" dirty="0" smtClean="0"/>
              <a:t>Legitimados para sustentação oral na criação ou alteração de súmulas</a:t>
            </a:r>
            <a:endParaRPr lang="pt-BR" sz="4000" dirty="0"/>
          </a:p>
        </p:txBody>
      </p:sp>
      <p:pic>
        <p:nvPicPr>
          <p:cNvPr id="5" name="Imagem 4" descr="gdhfadha"/>
          <p:cNvPicPr>
            <a:picLocks noChangeAspect="1" noChangeArrowheads="1"/>
          </p:cNvPicPr>
          <p:nvPr/>
        </p:nvPicPr>
        <p:blipFill>
          <a:blip r:embed="rId2" cstate="print"/>
          <a:srcRect/>
          <a:stretch>
            <a:fillRect/>
          </a:stretch>
        </p:blipFill>
        <p:spPr bwMode="auto">
          <a:xfrm>
            <a:off x="665541" y="1987636"/>
            <a:ext cx="7008474" cy="199979"/>
          </a:xfrm>
          <a:prstGeom prst="rect">
            <a:avLst/>
          </a:prstGeom>
          <a:noFill/>
        </p:spPr>
      </p:pic>
      <p:pic>
        <p:nvPicPr>
          <p:cNvPr id="6" name="Imagem 5"/>
          <p:cNvPicPr/>
          <p:nvPr/>
        </p:nvPicPr>
        <p:blipFill>
          <a:blip r:embed="rId3" cstate="print">
            <a:extLst>
              <a:ext uri="{28A0092B-C50C-407E-A947-70E740481C1C}">
                <a14:useLocalDpi xmlns:a14="http://schemas.microsoft.com/office/drawing/2010/main" val="0"/>
              </a:ext>
            </a:extLst>
          </a:blip>
          <a:stretch>
            <a:fillRect/>
          </a:stretch>
        </p:blipFill>
        <p:spPr>
          <a:xfrm>
            <a:off x="7488819" y="165803"/>
            <a:ext cx="1331089" cy="763003"/>
          </a:xfrm>
          <a:prstGeom prst="rect">
            <a:avLst/>
          </a:prstGeom>
        </p:spPr>
      </p:pic>
    </p:spTree>
    <p:extLst>
      <p:ext uri="{BB962C8B-B14F-4D97-AF65-F5344CB8AC3E}">
        <p14:creationId xmlns:p14="http://schemas.microsoft.com/office/powerpoint/2010/main" val="364593174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694480" y="443992"/>
          <a:ext cx="7940234" cy="4961385"/>
        </p:xfrm>
        <a:graphic>
          <a:graphicData uri="http://schemas.openxmlformats.org/drawingml/2006/table">
            <a:tbl>
              <a:tblPr firstRow="1" bandRow="1">
                <a:tableStyleId>{073A0DAA-6AF3-43AB-8588-CEC1D06C72B9}</a:tableStyleId>
              </a:tblPr>
              <a:tblGrid>
                <a:gridCol w="3970117"/>
                <a:gridCol w="3970117"/>
              </a:tblGrid>
              <a:tr h="398143">
                <a:tc gridSpan="2">
                  <a:txBody>
                    <a:bodyPr/>
                    <a:lstStyle/>
                    <a:p>
                      <a:pPr algn="ctr">
                        <a:lnSpc>
                          <a:spcPct val="115000"/>
                        </a:lnSpc>
                        <a:spcAft>
                          <a:spcPts val="0"/>
                        </a:spcAft>
                      </a:pPr>
                      <a:r>
                        <a:rPr lang="pt-BR" sz="1800" b="0" i="0" kern="1200" dirty="0" smtClean="0">
                          <a:solidFill>
                            <a:schemeClr val="lt1"/>
                          </a:solidFill>
                          <a:effectLst/>
                          <a:latin typeface="+mn-lt"/>
                          <a:ea typeface="+mn-ea"/>
                          <a:cs typeface="+mn-cs"/>
                        </a:rPr>
                        <a:t>Legitimados para sustentação oral</a:t>
                      </a:r>
                      <a:endParaRPr lang="pt-BR" sz="1800" i="0" dirty="0">
                        <a:solidFill>
                          <a:schemeClr val="bg1"/>
                        </a:solidFill>
                        <a:latin typeface="+mn-lt"/>
                        <a:ea typeface="Calibri"/>
                        <a:cs typeface="Times New Roman"/>
                      </a:endParaRPr>
                    </a:p>
                  </a:txBody>
                  <a:tcPr marL="54426" marR="54426" marT="0" marB="0"/>
                </a:tc>
                <a:tc hMerge="1">
                  <a:txBody>
                    <a:bodyPr/>
                    <a:lstStyle/>
                    <a:p>
                      <a:pPr algn="ctr">
                        <a:lnSpc>
                          <a:spcPct val="115000"/>
                        </a:lnSpc>
                        <a:spcAft>
                          <a:spcPts val="0"/>
                        </a:spcAft>
                      </a:pPr>
                      <a:endParaRPr lang="pt-BR" sz="2000" i="0" dirty="0">
                        <a:solidFill>
                          <a:schemeClr val="bg1"/>
                        </a:solidFill>
                        <a:latin typeface="+mn-lt"/>
                        <a:ea typeface="Calibri"/>
                        <a:cs typeface="Times New Roman"/>
                      </a:endParaRPr>
                    </a:p>
                  </a:txBody>
                  <a:tcPr marL="54426" marR="54426" marT="0" marB="0"/>
                </a:tc>
              </a:tr>
              <a:tr h="398143">
                <a:tc>
                  <a:txBody>
                    <a:bodyPr/>
                    <a:lstStyle/>
                    <a:p>
                      <a:pPr algn="ctr">
                        <a:lnSpc>
                          <a:spcPct val="115000"/>
                        </a:lnSpc>
                        <a:spcAft>
                          <a:spcPts val="0"/>
                        </a:spcAft>
                      </a:pPr>
                      <a:r>
                        <a:rPr lang="pt-BR" sz="1800" dirty="0" smtClean="0"/>
                        <a:t>CLT</a:t>
                      </a:r>
                      <a:endParaRPr lang="pt-BR" sz="1800" dirty="0">
                        <a:solidFill>
                          <a:schemeClr val="tx1"/>
                        </a:solidFill>
                        <a:latin typeface="+mn-lt"/>
                        <a:ea typeface="Calibri"/>
                        <a:cs typeface="Times New Roman"/>
                      </a:endParaRPr>
                    </a:p>
                  </a:txBody>
                  <a:tcPr marL="54426" marR="54426" marT="0" marB="0"/>
                </a:tc>
                <a:tc>
                  <a:txBody>
                    <a:bodyPr/>
                    <a:lstStyle/>
                    <a:p>
                      <a:pPr algn="ctr">
                        <a:lnSpc>
                          <a:spcPct val="115000"/>
                        </a:lnSpc>
                        <a:spcAft>
                          <a:spcPts val="0"/>
                        </a:spcAft>
                      </a:pPr>
                      <a:r>
                        <a:rPr lang="pt-BR" sz="1800" dirty="0" smtClean="0">
                          <a:solidFill>
                            <a:schemeClr val="tx1"/>
                          </a:solidFill>
                          <a:latin typeface="+mn-lt"/>
                          <a:ea typeface="Calibri"/>
                          <a:cs typeface="Times New Roman"/>
                        </a:rPr>
                        <a:t>LEI 13.467/2017</a:t>
                      </a:r>
                      <a:endParaRPr lang="pt-BR" sz="1800" dirty="0">
                        <a:solidFill>
                          <a:schemeClr val="tx1"/>
                        </a:solidFill>
                        <a:latin typeface="+mn-lt"/>
                        <a:ea typeface="Calibri"/>
                        <a:cs typeface="Times New Roman"/>
                      </a:endParaRPr>
                    </a:p>
                  </a:txBody>
                  <a:tcPr marL="54426" marR="54426" marT="0" marB="0"/>
                </a:tc>
              </a:tr>
              <a:tr h="4165099">
                <a:tc>
                  <a:txBody>
                    <a:bodyPr/>
                    <a:lstStyle/>
                    <a:p>
                      <a:pPr algn="just"/>
                      <a:r>
                        <a:rPr lang="pt-BR" sz="1800" b="0" i="0" kern="1200" dirty="0" smtClean="0">
                          <a:solidFill>
                            <a:schemeClr val="dk1"/>
                          </a:solidFill>
                          <a:effectLst/>
                          <a:latin typeface="+mn-lt"/>
                          <a:ea typeface="+mn-ea"/>
                          <a:cs typeface="+mn-cs"/>
                        </a:rPr>
                        <a:t>Art. 702 - Ao Tribunal Pleno compete: </a:t>
                      </a:r>
                      <a:r>
                        <a:rPr lang="pt-BR" sz="1800" kern="1200" dirty="0" smtClean="0">
                          <a:solidFill>
                            <a:schemeClr val="dk1"/>
                          </a:solidFill>
                          <a:latin typeface="+mn-lt"/>
                          <a:ea typeface="+mn-ea"/>
                          <a:cs typeface="+mn-cs"/>
                        </a:rPr>
                        <a:t> </a:t>
                      </a:r>
                    </a:p>
                    <a:p>
                      <a:pPr algn="just"/>
                      <a:endParaRPr lang="pt-BR" sz="1800" b="0" i="0" kern="1200" dirty="0" smtClean="0">
                        <a:solidFill>
                          <a:schemeClr val="dk1"/>
                        </a:solidFill>
                        <a:effectLst/>
                        <a:latin typeface="+mn-lt"/>
                        <a:ea typeface="+mn-ea"/>
                        <a:cs typeface="+mn-cs"/>
                      </a:endParaRPr>
                    </a:p>
                  </a:txBody>
                  <a:tcPr marL="54426" marR="54426" marT="0" marB="0">
                    <a:solidFill>
                      <a:schemeClr val="bg1">
                        <a:lumMod val="95000"/>
                      </a:schemeClr>
                    </a:solidFill>
                  </a:tcPr>
                </a:tc>
                <a:tc>
                  <a:txBody>
                    <a:bodyPr/>
                    <a:lstStyle/>
                    <a:p>
                      <a:pPr algn="just"/>
                      <a:r>
                        <a:rPr lang="pt-BR" sz="1800" b="0" i="0" kern="1200" dirty="0" smtClean="0">
                          <a:solidFill>
                            <a:schemeClr val="dk1"/>
                          </a:solidFill>
                          <a:effectLst/>
                          <a:latin typeface="+mn-lt"/>
                          <a:ea typeface="+mn-ea"/>
                          <a:cs typeface="+mn-cs"/>
                        </a:rPr>
                        <a:t>Art. 702.  [...]</a:t>
                      </a:r>
                    </a:p>
                    <a:p>
                      <a:pPr algn="just"/>
                      <a:endParaRPr lang="pt-BR" sz="1800" b="0" i="0" kern="1200" baseline="0" dirty="0" smtClean="0">
                        <a:solidFill>
                          <a:schemeClr val="dk1"/>
                        </a:solidFill>
                        <a:effectLst/>
                        <a:latin typeface="+mn-lt"/>
                        <a:ea typeface="+mn-ea"/>
                        <a:cs typeface="+mn-cs"/>
                      </a:endParaRPr>
                    </a:p>
                    <a:p>
                      <a:pPr algn="just"/>
                      <a:r>
                        <a:rPr lang="pt-BR" sz="1800" b="0" i="0" kern="1200" dirty="0" smtClean="0">
                          <a:solidFill>
                            <a:schemeClr val="dk1"/>
                          </a:solidFill>
                          <a:effectLst/>
                          <a:latin typeface="+mn-lt"/>
                          <a:ea typeface="+mn-ea"/>
                          <a:cs typeface="+mn-cs"/>
                        </a:rPr>
                        <a:t>§ 3</a:t>
                      </a:r>
                      <a:r>
                        <a:rPr lang="pt-BR" sz="1800" b="0" i="0" u="sng" kern="1200" baseline="30000" dirty="0" smtClean="0">
                          <a:solidFill>
                            <a:schemeClr val="dk1"/>
                          </a:solidFill>
                          <a:effectLst/>
                          <a:latin typeface="+mn-lt"/>
                          <a:ea typeface="+mn-ea"/>
                          <a:cs typeface="+mn-cs"/>
                        </a:rPr>
                        <a:t>o</a:t>
                      </a:r>
                      <a:r>
                        <a:rPr lang="pt-BR" sz="1800" b="0" i="0" kern="1200" dirty="0" smtClean="0">
                          <a:solidFill>
                            <a:schemeClr val="dk1"/>
                          </a:solidFill>
                          <a:effectLst/>
                          <a:latin typeface="+mn-lt"/>
                          <a:ea typeface="+mn-ea"/>
                          <a:cs typeface="+mn-cs"/>
                        </a:rPr>
                        <a:t>  As sessões de julgamento sobre estabelecimento ou alteração de súmulas e outros enunciados de jurisprudência deverão ser públicas, divulgadas com, no mínimo, trinta dias de antecedência, e deverão possibilitar a sustentação oral pelo Procurador-Geral do Trabalho, pelo Conselho Federal da Ordem dos Advogados do Brasil, pelo Advogado-Geral da União e por confederações sindicais ou entidades de classe de âmbito nacional.</a:t>
                      </a:r>
                    </a:p>
                  </a:txBody>
                  <a:tcPr marL="54426" marR="54426" marT="0" marB="0">
                    <a:solidFill>
                      <a:schemeClr val="bg1">
                        <a:lumMod val="95000"/>
                      </a:schemeClr>
                    </a:solidFill>
                  </a:tcPr>
                </a:tc>
              </a:tr>
            </a:tbl>
          </a:graphicData>
        </a:graphic>
      </p:graphicFrame>
    </p:spTree>
    <p:extLst>
      <p:ext uri="{BB962C8B-B14F-4D97-AF65-F5344CB8AC3E}">
        <p14:creationId xmlns:p14="http://schemas.microsoft.com/office/powerpoint/2010/main" val="50495479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448" y="1145894"/>
            <a:ext cx="7714243" cy="810228"/>
          </a:xfrm>
        </p:spPr>
        <p:txBody>
          <a:bodyPr>
            <a:normAutofit/>
          </a:bodyPr>
          <a:lstStyle/>
          <a:p>
            <a:pPr algn="ctr"/>
            <a:r>
              <a:rPr lang="pt-BR" sz="3200" b="1" dirty="0">
                <a:latin typeface="+mn-lt"/>
              </a:rPr>
              <a:t> </a:t>
            </a:r>
          </a:p>
        </p:txBody>
      </p:sp>
      <p:sp>
        <p:nvSpPr>
          <p:cNvPr id="3" name="Espaço Reservado para Conteúdo 2"/>
          <p:cNvSpPr>
            <a:spLocks noGrp="1"/>
          </p:cNvSpPr>
          <p:nvPr>
            <p:ph idx="1"/>
          </p:nvPr>
        </p:nvSpPr>
        <p:spPr>
          <a:xfrm>
            <a:off x="839448" y="383519"/>
            <a:ext cx="7945737" cy="4351338"/>
          </a:xfrm>
        </p:spPr>
        <p:txBody>
          <a:bodyPr>
            <a:noAutofit/>
          </a:bodyPr>
          <a:lstStyle/>
          <a:p>
            <a:pPr marL="0" indent="0" algn="ctr">
              <a:buNone/>
            </a:pPr>
            <a:r>
              <a:rPr lang="pt-BR" sz="3500" b="1" dirty="0">
                <a:solidFill>
                  <a:srgbClr val="C00000"/>
                </a:solidFill>
              </a:rPr>
              <a:t>A ATUAÇÃO DO SINDICATO </a:t>
            </a:r>
            <a:r>
              <a:rPr lang="pt-BR" sz="3500" dirty="0"/>
              <a:t>EMBATES NAS ARENAS </a:t>
            </a:r>
            <a:r>
              <a:rPr lang="pt-BR" sz="3500" b="1" dirty="0">
                <a:solidFill>
                  <a:srgbClr val="800000"/>
                </a:solidFill>
              </a:rPr>
              <a:t>POLÍTICAS</a:t>
            </a:r>
            <a:r>
              <a:rPr lang="pt-BR" sz="3500" dirty="0">
                <a:solidFill>
                  <a:srgbClr val="800000"/>
                </a:solidFill>
              </a:rPr>
              <a:t>, </a:t>
            </a:r>
            <a:r>
              <a:rPr lang="pt-BR" sz="3500" b="1" dirty="0">
                <a:solidFill>
                  <a:srgbClr val="800000"/>
                </a:solidFill>
              </a:rPr>
              <a:t>ECONÔMICAS</a:t>
            </a:r>
            <a:r>
              <a:rPr lang="pt-BR" sz="3500" dirty="0">
                <a:solidFill>
                  <a:srgbClr val="800000"/>
                </a:solidFill>
              </a:rPr>
              <a:t> E </a:t>
            </a:r>
            <a:r>
              <a:rPr lang="pt-BR" sz="3500" b="1" dirty="0">
                <a:solidFill>
                  <a:srgbClr val="800000"/>
                </a:solidFill>
              </a:rPr>
              <a:t>SOCIAIS</a:t>
            </a:r>
          </a:p>
          <a:p>
            <a:pPr marL="0" indent="0" algn="ctr">
              <a:buNone/>
            </a:pPr>
            <a:endParaRPr lang="pt-BR" sz="3500" b="1" dirty="0">
              <a:solidFill>
                <a:srgbClr val="800000"/>
              </a:solidFill>
            </a:endParaRPr>
          </a:p>
          <a:p>
            <a:pPr marL="0" indent="0" algn="ctr">
              <a:buNone/>
            </a:pPr>
            <a:r>
              <a:rPr lang="pt-BR" sz="3500" b="1" dirty="0">
                <a:solidFill>
                  <a:srgbClr val="800000"/>
                </a:solidFill>
              </a:rPr>
              <a:t>E JURÍDICA ( NEGOCIAÇÃO COLETIVA )</a:t>
            </a:r>
            <a:endParaRPr lang="pt-BR" sz="3500" dirty="0">
              <a:solidFill>
                <a:srgbClr val="800000"/>
              </a:solidFill>
            </a:endParaRPr>
          </a:p>
          <a:p>
            <a:pPr marL="0" indent="0" algn="ctr">
              <a:buNone/>
            </a:pPr>
            <a:endParaRPr lang="pt-BR" sz="3500" dirty="0">
              <a:solidFill>
                <a:srgbClr val="800000"/>
              </a:solidFill>
            </a:endParaRPr>
          </a:p>
          <a:p>
            <a:pPr marL="0" indent="0" algn="ctr">
              <a:buNone/>
            </a:pPr>
            <a:r>
              <a:rPr lang="pt-BR" sz="3500" b="1" dirty="0">
                <a:solidFill>
                  <a:srgbClr val="C00000"/>
                </a:solidFill>
              </a:rPr>
              <a:t>REPRESENTAÇÃO EM NOME DA CATEGORIA</a:t>
            </a:r>
          </a:p>
        </p:txBody>
      </p:sp>
    </p:spTree>
    <p:extLst>
      <p:ext uri="{BB962C8B-B14F-4D97-AF65-F5344CB8AC3E}">
        <p14:creationId xmlns:p14="http://schemas.microsoft.com/office/powerpoint/2010/main" val="164980211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m relacionada"/>
          <p:cNvPicPr>
            <a:picLocks noChangeAspect="1" noChangeArrowheads="1"/>
          </p:cNvPicPr>
          <p:nvPr/>
        </p:nvPicPr>
        <p:blipFill>
          <a:blip r:embed="rId2" cstate="print"/>
          <a:srcRect/>
          <a:stretch>
            <a:fillRect/>
          </a:stretch>
        </p:blipFill>
        <p:spPr bwMode="auto">
          <a:xfrm>
            <a:off x="864285" y="2866498"/>
            <a:ext cx="1416627" cy="1421571"/>
          </a:xfrm>
          <a:prstGeom prst="rect">
            <a:avLst/>
          </a:prstGeom>
          <a:noFill/>
        </p:spPr>
      </p:pic>
      <p:sp>
        <p:nvSpPr>
          <p:cNvPr id="10" name="Retângulo 9"/>
          <p:cNvSpPr/>
          <p:nvPr/>
        </p:nvSpPr>
        <p:spPr>
          <a:xfrm>
            <a:off x="3208213" y="413698"/>
            <a:ext cx="4793332" cy="646331"/>
          </a:xfrm>
          <a:prstGeom prst="rect">
            <a:avLst/>
          </a:prstGeom>
          <a:solidFill>
            <a:srgbClr val="C00000"/>
          </a:solidFill>
          <a:ln w="57150">
            <a:noFill/>
          </a:ln>
        </p:spPr>
        <p:txBody>
          <a:bodyPr wrap="square">
            <a:spAutoFit/>
          </a:bodyPr>
          <a:lstStyle/>
          <a:p>
            <a:pPr algn="ctr"/>
            <a:r>
              <a:rPr lang="pt-BR" sz="3600" dirty="0">
                <a:solidFill>
                  <a:schemeClr val="bg1"/>
                </a:solidFill>
              </a:rPr>
              <a:t>Princípios Norteadores</a:t>
            </a:r>
          </a:p>
        </p:txBody>
      </p:sp>
      <p:sp>
        <p:nvSpPr>
          <p:cNvPr id="12" name="Retângulo 11"/>
          <p:cNvSpPr/>
          <p:nvPr/>
        </p:nvSpPr>
        <p:spPr>
          <a:xfrm>
            <a:off x="2280912" y="1323514"/>
            <a:ext cx="6647935" cy="3785652"/>
          </a:xfrm>
          <a:prstGeom prst="rect">
            <a:avLst/>
          </a:prstGeom>
        </p:spPr>
        <p:txBody>
          <a:bodyPr wrap="square">
            <a:spAutoFit/>
          </a:bodyPr>
          <a:lstStyle/>
          <a:p>
            <a:pPr algn="ctr"/>
            <a:r>
              <a:rPr lang="pt-BR" sz="3200" b="1" dirty="0">
                <a:effectLst>
                  <a:outerShdw blurRad="38100" dist="38100" dir="2700000" algn="tl">
                    <a:srgbClr val="000000">
                      <a:alpha val="43137"/>
                    </a:srgbClr>
                  </a:outerShdw>
                </a:effectLst>
              </a:rPr>
              <a:t>PRINCÍPIO DA PROTEÇÃO E AUTONOMIA COLETIVA </a:t>
            </a:r>
          </a:p>
          <a:p>
            <a:pPr algn="ctr"/>
            <a:endParaRPr lang="pt-BR" sz="3200" b="1" dirty="0">
              <a:effectLst>
                <a:outerShdw blurRad="38100" dist="38100" dir="2700000" algn="tl">
                  <a:srgbClr val="000000">
                    <a:alpha val="43137"/>
                  </a:srgbClr>
                </a:outerShdw>
              </a:effectLst>
            </a:endParaRPr>
          </a:p>
          <a:p>
            <a:pPr algn="just"/>
            <a:r>
              <a:rPr lang="pt-BR" sz="2400" dirty="0"/>
              <a:t>As relações contratuais de trabalho podem ser objeto </a:t>
            </a:r>
            <a:r>
              <a:rPr lang="pt-BR" sz="2400" b="1" dirty="0"/>
              <a:t>de livre estipulação das partes interessadas desde que NÃO CONTRAVENHA ÀS DISPOSIÇÕES DE PROTEÇÃO AO TRABALHO</a:t>
            </a:r>
            <a:r>
              <a:rPr lang="pt-BR" sz="2400" dirty="0"/>
              <a:t>, aos contratos coletivos que lhes sejam aplicáveis e às decisões das autoridades competentes.</a:t>
            </a:r>
          </a:p>
        </p:txBody>
      </p:sp>
    </p:spTree>
    <p:extLst>
      <p:ext uri="{BB962C8B-B14F-4D97-AF65-F5344CB8AC3E}">
        <p14:creationId xmlns:p14="http://schemas.microsoft.com/office/powerpoint/2010/main" val="324473265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965143" y="535839"/>
            <a:ext cx="5906894" cy="646331"/>
          </a:xfrm>
          <a:prstGeom prst="rect">
            <a:avLst/>
          </a:prstGeom>
          <a:solidFill>
            <a:srgbClr val="C00000"/>
          </a:solidFill>
          <a:ln w="57150">
            <a:noFill/>
          </a:ln>
        </p:spPr>
        <p:txBody>
          <a:bodyPr wrap="square">
            <a:spAutoFit/>
          </a:bodyPr>
          <a:lstStyle/>
          <a:p>
            <a:pPr algn="ctr"/>
            <a:r>
              <a:rPr lang="pt-BR" sz="3600" dirty="0">
                <a:solidFill>
                  <a:schemeClr val="bg1"/>
                </a:solidFill>
              </a:rPr>
              <a:t>REPRESENTAÇÃO </a:t>
            </a:r>
          </a:p>
        </p:txBody>
      </p:sp>
      <p:pic>
        <p:nvPicPr>
          <p:cNvPr id="11" name="Picture 2" descr="Imagem relacionada"/>
          <p:cNvPicPr>
            <a:picLocks noChangeAspect="1" noChangeArrowheads="1"/>
          </p:cNvPicPr>
          <p:nvPr/>
        </p:nvPicPr>
        <p:blipFill>
          <a:blip r:embed="rId2" cstate="print"/>
          <a:srcRect/>
          <a:stretch>
            <a:fillRect/>
          </a:stretch>
        </p:blipFill>
        <p:spPr bwMode="auto">
          <a:xfrm>
            <a:off x="864285" y="2600281"/>
            <a:ext cx="1416627" cy="1421571"/>
          </a:xfrm>
          <a:prstGeom prst="rect">
            <a:avLst/>
          </a:prstGeom>
          <a:noFill/>
        </p:spPr>
      </p:pic>
      <p:sp>
        <p:nvSpPr>
          <p:cNvPr id="5" name="CaixaDeTexto 4"/>
          <p:cNvSpPr txBox="1"/>
          <p:nvPr/>
        </p:nvSpPr>
        <p:spPr>
          <a:xfrm>
            <a:off x="2789959" y="2187681"/>
            <a:ext cx="6553314" cy="2246769"/>
          </a:xfrm>
          <a:prstGeom prst="rect">
            <a:avLst/>
          </a:prstGeom>
          <a:noFill/>
        </p:spPr>
        <p:txBody>
          <a:bodyPr wrap="square" rtlCol="0">
            <a:spAutoFit/>
          </a:bodyPr>
          <a:lstStyle/>
          <a:p>
            <a:r>
              <a:rPr lang="pt-BR" sz="2800" b="1" dirty="0"/>
              <a:t>NOVAS FORMAS DE CONTRATAÇÃO;</a:t>
            </a:r>
          </a:p>
          <a:p>
            <a:endParaRPr lang="pt-BR" sz="2800" b="1" dirty="0"/>
          </a:p>
          <a:p>
            <a:endParaRPr lang="pt-BR" sz="2800" b="1" dirty="0"/>
          </a:p>
          <a:p>
            <a:r>
              <a:rPr lang="pt-BR" sz="2800" b="1" dirty="0"/>
              <a:t>MEIOS ALTERNATIVOS DE BUSCA PELA SINDICALIZAÇÃO......</a:t>
            </a:r>
            <a:endParaRPr lang="pt-BR" dirty="0"/>
          </a:p>
        </p:txBody>
      </p:sp>
    </p:spTree>
    <p:extLst>
      <p:ext uri="{BB962C8B-B14F-4D97-AF65-F5344CB8AC3E}">
        <p14:creationId xmlns:p14="http://schemas.microsoft.com/office/powerpoint/2010/main" val="373027130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2569419" y="656767"/>
            <a:ext cx="4793332" cy="646331"/>
          </a:xfrm>
          <a:prstGeom prst="rect">
            <a:avLst/>
          </a:prstGeom>
          <a:solidFill>
            <a:srgbClr val="C00000"/>
          </a:solidFill>
          <a:ln w="57150">
            <a:noFill/>
          </a:ln>
        </p:spPr>
        <p:txBody>
          <a:bodyPr wrap="square">
            <a:spAutoFit/>
          </a:bodyPr>
          <a:lstStyle/>
          <a:p>
            <a:pPr algn="ctr"/>
            <a:r>
              <a:rPr lang="pt-BR" sz="3600" dirty="0">
                <a:solidFill>
                  <a:schemeClr val="bg1"/>
                </a:solidFill>
              </a:rPr>
              <a:t>NEGOCIAÇÃO COLETIVA</a:t>
            </a:r>
          </a:p>
        </p:txBody>
      </p:sp>
      <p:pic>
        <p:nvPicPr>
          <p:cNvPr id="11" name="Picture 2" descr="Imagem relacionada"/>
          <p:cNvPicPr>
            <a:picLocks noChangeAspect="1" noChangeArrowheads="1"/>
          </p:cNvPicPr>
          <p:nvPr/>
        </p:nvPicPr>
        <p:blipFill>
          <a:blip r:embed="rId2" cstate="print"/>
          <a:srcRect/>
          <a:stretch>
            <a:fillRect/>
          </a:stretch>
        </p:blipFill>
        <p:spPr bwMode="auto">
          <a:xfrm>
            <a:off x="864285" y="2600281"/>
            <a:ext cx="1416627" cy="1421571"/>
          </a:xfrm>
          <a:prstGeom prst="rect">
            <a:avLst/>
          </a:prstGeom>
          <a:noFill/>
        </p:spPr>
      </p:pic>
      <p:sp>
        <p:nvSpPr>
          <p:cNvPr id="5" name="CaixaDeTexto 4"/>
          <p:cNvSpPr txBox="1"/>
          <p:nvPr/>
        </p:nvSpPr>
        <p:spPr>
          <a:xfrm>
            <a:off x="2718007" y="1557136"/>
            <a:ext cx="6263947" cy="4370427"/>
          </a:xfrm>
          <a:prstGeom prst="rect">
            <a:avLst/>
          </a:prstGeom>
          <a:noFill/>
        </p:spPr>
        <p:txBody>
          <a:bodyPr wrap="square" rtlCol="0">
            <a:spAutoFit/>
          </a:bodyPr>
          <a:lstStyle/>
          <a:p>
            <a:r>
              <a:rPr lang="pt-BR" sz="2400" b="1" dirty="0"/>
              <a:t>NOVAS FORMAS DE CONTRATAÇÃO;</a:t>
            </a:r>
          </a:p>
          <a:p>
            <a:endParaRPr lang="pt-BR" sz="2400" b="1" dirty="0"/>
          </a:p>
          <a:p>
            <a:r>
              <a:rPr lang="pt-BR" sz="2400" b="1" dirty="0"/>
              <a:t>RETIRADAS DE COMPETENCIAS SINDICAIS;</a:t>
            </a:r>
          </a:p>
          <a:p>
            <a:endParaRPr lang="pt-BR" sz="2400" b="1" dirty="0"/>
          </a:p>
          <a:p>
            <a:r>
              <a:rPr lang="pt-BR" sz="2400" b="1" dirty="0"/>
              <a:t>INCLUSÃO DE REQUISITOS PARA ATUAÇÃO DO SINDICATO NAS RESCISÕES  E CONTRATAÇÕES;</a:t>
            </a:r>
          </a:p>
          <a:p>
            <a:endParaRPr lang="pt-BR" sz="2400" b="1" dirty="0"/>
          </a:p>
          <a:p>
            <a:r>
              <a:rPr lang="pt-BR" sz="2400" b="1" dirty="0"/>
              <a:t>ALCANCE DAS NEGOCIAÇÕES -  SISTEMA HIBRIDO DE REPRESENTAÇÃO  - FORÇAR SINDICALIZAÇÃO – REFORMA SINDICAL</a:t>
            </a:r>
          </a:p>
          <a:p>
            <a:endParaRPr lang="pt-BR" sz="2000" b="1" dirty="0"/>
          </a:p>
          <a:p>
            <a:endParaRPr lang="pt-BR" dirty="0"/>
          </a:p>
        </p:txBody>
      </p:sp>
    </p:spTree>
    <p:extLst>
      <p:ext uri="{BB962C8B-B14F-4D97-AF65-F5344CB8AC3E}">
        <p14:creationId xmlns:p14="http://schemas.microsoft.com/office/powerpoint/2010/main" val="316392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nvPr>
        </p:nvGraphicFramePr>
        <p:xfrm>
          <a:off x="642552" y="876072"/>
          <a:ext cx="8340810" cy="4103701"/>
        </p:xfrm>
        <a:graphic>
          <a:graphicData uri="http://schemas.openxmlformats.org/drawingml/2006/table">
            <a:tbl>
              <a:tblPr firstRow="1" bandRow="1">
                <a:tableStyleId>{5DA37D80-6434-44D0-A028-1B22A696006F}</a:tableStyleId>
              </a:tblPr>
              <a:tblGrid>
                <a:gridCol w="1470453">
                  <a:extLst>
                    <a:ext uri="{9D8B030D-6E8A-4147-A177-3AD203B41FA5}">
                      <a16:colId xmlns:a16="http://schemas.microsoft.com/office/drawing/2014/main" xmlns="" val="20000"/>
                    </a:ext>
                  </a:extLst>
                </a:gridCol>
                <a:gridCol w="2224217">
                  <a:extLst>
                    <a:ext uri="{9D8B030D-6E8A-4147-A177-3AD203B41FA5}">
                      <a16:colId xmlns:a16="http://schemas.microsoft.com/office/drawing/2014/main" xmlns="" val="20001"/>
                    </a:ext>
                  </a:extLst>
                </a:gridCol>
                <a:gridCol w="2842054">
                  <a:extLst>
                    <a:ext uri="{9D8B030D-6E8A-4147-A177-3AD203B41FA5}">
                      <a16:colId xmlns:a16="http://schemas.microsoft.com/office/drawing/2014/main" xmlns="" val="20002"/>
                    </a:ext>
                  </a:extLst>
                </a:gridCol>
                <a:gridCol w="1804086">
                  <a:extLst>
                    <a:ext uri="{9D8B030D-6E8A-4147-A177-3AD203B41FA5}">
                      <a16:colId xmlns:a16="http://schemas.microsoft.com/office/drawing/2014/main" xmlns="" val="20003"/>
                    </a:ext>
                  </a:extLst>
                </a:gridCol>
              </a:tblGrid>
              <a:tr h="654364">
                <a:tc>
                  <a:txBody>
                    <a:bodyPr/>
                    <a:lstStyle/>
                    <a:p>
                      <a:pPr algn="ctr"/>
                      <a:r>
                        <a:rPr lang="pt-BR" sz="2400" dirty="0"/>
                        <a:t>N.º</a:t>
                      </a:r>
                    </a:p>
                  </a:txBody>
                  <a:tcPr/>
                </a:tc>
                <a:tc>
                  <a:txBody>
                    <a:bodyPr/>
                    <a:lstStyle/>
                    <a:p>
                      <a:pPr algn="ctr"/>
                      <a:r>
                        <a:rPr lang="pt-BR" sz="2400" dirty="0"/>
                        <a:t>REQ.</a:t>
                      </a:r>
                    </a:p>
                  </a:txBody>
                  <a:tcPr/>
                </a:tc>
                <a:tc>
                  <a:txBody>
                    <a:bodyPr/>
                    <a:lstStyle/>
                    <a:p>
                      <a:pPr algn="ctr"/>
                      <a:r>
                        <a:rPr lang="pt-BR" sz="2400" dirty="0"/>
                        <a:t>MATÉRIA</a:t>
                      </a:r>
                    </a:p>
                  </a:txBody>
                  <a:tcPr/>
                </a:tc>
                <a:tc>
                  <a:txBody>
                    <a:bodyPr/>
                    <a:lstStyle/>
                    <a:p>
                      <a:pPr algn="ctr"/>
                      <a:r>
                        <a:rPr lang="pt-BR" sz="2400" dirty="0"/>
                        <a:t>RELATOR</a:t>
                      </a:r>
                    </a:p>
                  </a:txBody>
                  <a:tcPr/>
                </a:tc>
                <a:extLst>
                  <a:ext uri="{0D108BD9-81ED-4DB2-BD59-A6C34878D82A}">
                    <a16:rowId xmlns:a16="http://schemas.microsoft.com/office/drawing/2014/main" xmlns="" val="10000"/>
                  </a:ext>
                </a:extLst>
              </a:tr>
              <a:tr h="1064483">
                <a:tc>
                  <a:txBody>
                    <a:bodyPr/>
                    <a:lstStyle/>
                    <a:p>
                      <a:r>
                        <a:rPr lang="pt-BR" sz="2400" dirty="0" smtClean="0"/>
                        <a:t>ADI 5811</a:t>
                      </a:r>
                      <a:endParaRPr lang="pt-BR" sz="2400" dirty="0"/>
                    </a:p>
                  </a:txBody>
                  <a:tcPr/>
                </a:tc>
                <a:tc>
                  <a:txBody>
                    <a:bodyPr/>
                    <a:lstStyle/>
                    <a:p>
                      <a:r>
                        <a:rPr lang="pt-BR" sz="2400" dirty="0" smtClean="0"/>
                        <a:t>CONF.MOV.</a:t>
                      </a:r>
                    </a:p>
                    <a:p>
                      <a:r>
                        <a:rPr lang="pt-BR" sz="2400" dirty="0" smtClean="0"/>
                        <a:t>MERCADORIA</a:t>
                      </a:r>
                      <a:endParaRPr lang="pt-BR" sz="2400" dirty="0"/>
                    </a:p>
                  </a:txBody>
                  <a:tcPr/>
                </a:tc>
                <a:tc>
                  <a:txBody>
                    <a:bodyPr/>
                    <a:lstStyle/>
                    <a:p>
                      <a:r>
                        <a:rPr lang="pt-BR" sz="2400" baseline="0" dirty="0" smtClean="0"/>
                        <a:t>Contribuição sindical</a:t>
                      </a:r>
                      <a:endParaRPr lang="pt-BR" sz="2400" dirty="0"/>
                    </a:p>
                  </a:txBody>
                  <a:tcPr/>
                </a:tc>
                <a:tc>
                  <a:txBody>
                    <a:bodyPr/>
                    <a:lstStyle/>
                    <a:p>
                      <a:r>
                        <a:rPr lang="pt-BR" sz="2400" dirty="0" smtClean="0"/>
                        <a:t>Min. Edson </a:t>
                      </a:r>
                      <a:r>
                        <a:rPr lang="pt-BR" sz="2400" dirty="0" err="1" smtClean="0"/>
                        <a:t>Fachin</a:t>
                      </a:r>
                      <a:endParaRPr lang="pt-BR" sz="2400" dirty="0"/>
                    </a:p>
                  </a:txBody>
                  <a:tcPr/>
                </a:tc>
              </a:tr>
              <a:tr h="1297459">
                <a:tc>
                  <a:txBody>
                    <a:bodyPr/>
                    <a:lstStyle/>
                    <a:p>
                      <a:endParaRPr lang="pt-BR" sz="2400" dirty="0"/>
                    </a:p>
                  </a:txBody>
                  <a:tcPr/>
                </a:tc>
                <a:tc>
                  <a:txBody>
                    <a:bodyPr/>
                    <a:lstStyle/>
                    <a:p>
                      <a:endParaRPr lang="pt-BR" sz="2400" dirty="0"/>
                    </a:p>
                  </a:txBody>
                  <a:tcPr/>
                </a:tc>
                <a:tc>
                  <a:txBody>
                    <a:bodyPr/>
                    <a:lstStyle/>
                    <a:p>
                      <a:endParaRPr lang="pt-BR" sz="2400" dirty="0"/>
                    </a:p>
                  </a:txBody>
                  <a:tcPr/>
                </a:tc>
                <a:tc>
                  <a:txBody>
                    <a:bodyPr/>
                    <a:lstStyle/>
                    <a:p>
                      <a:endParaRPr lang="pt-BR" sz="2400" dirty="0"/>
                    </a:p>
                  </a:txBody>
                  <a:tcPr/>
                </a:tc>
              </a:tr>
              <a:tr h="1087395">
                <a:tc>
                  <a:txBody>
                    <a:bodyPr/>
                    <a:lstStyle/>
                    <a:p>
                      <a:endParaRPr lang="pt-BR" sz="2400" dirty="0"/>
                    </a:p>
                  </a:txBody>
                  <a:tcPr/>
                </a:tc>
                <a:tc>
                  <a:txBody>
                    <a:bodyPr/>
                    <a:lstStyle/>
                    <a:p>
                      <a:endParaRPr lang="pt-BR" sz="2400" b="0" dirty="0"/>
                    </a:p>
                  </a:txBody>
                  <a:tcPr/>
                </a:tc>
                <a:tc>
                  <a:txBody>
                    <a:bodyPr/>
                    <a:lstStyle/>
                    <a:p>
                      <a:endParaRPr lang="pt-BR" sz="2400" dirty="0"/>
                    </a:p>
                  </a:txBody>
                  <a:tcPr/>
                </a:tc>
                <a:tc>
                  <a:txBody>
                    <a:bodyPr/>
                    <a:lstStyle/>
                    <a:p>
                      <a:endParaRPr lang="pt-BR" sz="2400" dirty="0"/>
                    </a:p>
                  </a:txBody>
                  <a:tcPr/>
                </a:tc>
              </a:tr>
            </a:tbl>
          </a:graphicData>
        </a:graphic>
      </p:graphicFrame>
      <p:sp>
        <p:nvSpPr>
          <p:cNvPr id="3" name="Retângulo 2"/>
          <p:cNvSpPr/>
          <p:nvPr/>
        </p:nvSpPr>
        <p:spPr>
          <a:xfrm>
            <a:off x="4181617" y="216928"/>
            <a:ext cx="806631" cy="523220"/>
          </a:xfrm>
          <a:prstGeom prst="rect">
            <a:avLst/>
          </a:prstGeom>
        </p:spPr>
        <p:txBody>
          <a:bodyPr wrap="none">
            <a:spAutoFit/>
          </a:bodyPr>
          <a:lstStyle/>
          <a:p>
            <a:r>
              <a:rPr lang="pt-BR" sz="2800" b="1" dirty="0" smtClean="0"/>
              <a:t>ADI </a:t>
            </a:r>
            <a:endParaRPr lang="pt-BR" sz="2800" dirty="0"/>
          </a:p>
        </p:txBody>
      </p:sp>
    </p:spTree>
    <p:extLst>
      <p:ext uri="{BB962C8B-B14F-4D97-AF65-F5344CB8AC3E}">
        <p14:creationId xmlns:p14="http://schemas.microsoft.com/office/powerpoint/2010/main" val="219518674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143523" y="587319"/>
            <a:ext cx="4793332" cy="646331"/>
          </a:xfrm>
          <a:prstGeom prst="rect">
            <a:avLst/>
          </a:prstGeom>
          <a:solidFill>
            <a:srgbClr val="C00000"/>
          </a:solidFill>
          <a:ln w="57150">
            <a:noFill/>
          </a:ln>
        </p:spPr>
        <p:txBody>
          <a:bodyPr wrap="square">
            <a:spAutoFit/>
          </a:bodyPr>
          <a:lstStyle/>
          <a:p>
            <a:pPr algn="ctr"/>
            <a:r>
              <a:rPr lang="pt-BR" sz="3600" dirty="0">
                <a:solidFill>
                  <a:schemeClr val="bg1"/>
                </a:solidFill>
              </a:rPr>
              <a:t>ATUAÇÃO JUDICIAL</a:t>
            </a:r>
          </a:p>
        </p:txBody>
      </p:sp>
      <p:pic>
        <p:nvPicPr>
          <p:cNvPr id="11" name="Picture 2" descr="Imagem relacionada"/>
          <p:cNvPicPr>
            <a:picLocks noChangeAspect="1" noChangeArrowheads="1"/>
          </p:cNvPicPr>
          <p:nvPr/>
        </p:nvPicPr>
        <p:blipFill>
          <a:blip r:embed="rId2" cstate="print"/>
          <a:srcRect/>
          <a:stretch>
            <a:fillRect/>
          </a:stretch>
        </p:blipFill>
        <p:spPr bwMode="auto">
          <a:xfrm>
            <a:off x="864285" y="726142"/>
            <a:ext cx="1823618" cy="1829982"/>
          </a:xfrm>
          <a:prstGeom prst="rect">
            <a:avLst/>
          </a:prstGeom>
          <a:noFill/>
        </p:spPr>
      </p:pic>
      <p:sp>
        <p:nvSpPr>
          <p:cNvPr id="5" name="CaixaDeTexto 4"/>
          <p:cNvSpPr txBox="1"/>
          <p:nvPr/>
        </p:nvSpPr>
        <p:spPr>
          <a:xfrm>
            <a:off x="3290956" y="1458580"/>
            <a:ext cx="5540188" cy="4062651"/>
          </a:xfrm>
          <a:prstGeom prst="rect">
            <a:avLst/>
          </a:prstGeom>
          <a:noFill/>
        </p:spPr>
        <p:txBody>
          <a:bodyPr wrap="square" rtlCol="0">
            <a:spAutoFit/>
          </a:bodyPr>
          <a:lstStyle/>
          <a:p>
            <a:r>
              <a:rPr lang="pt-BR" sz="2400" b="1" dirty="0"/>
              <a:t>AÇÕES PARTILHADAS (SUCUMBÊNCIA);</a:t>
            </a:r>
          </a:p>
          <a:p>
            <a:endParaRPr lang="pt-BR" sz="2400" b="1" dirty="0"/>
          </a:p>
          <a:p>
            <a:r>
              <a:rPr lang="pt-BR" sz="2400" b="1" dirty="0"/>
              <a:t>REFORÇAR AÇÕES COLETIVAS;</a:t>
            </a:r>
          </a:p>
          <a:p>
            <a:endParaRPr lang="pt-BR" sz="2400" b="1" dirty="0"/>
          </a:p>
          <a:p>
            <a:r>
              <a:rPr lang="pt-BR" sz="2400" b="1" dirty="0"/>
              <a:t>FASE PRE PROCESSUAL EM QUESTÕES DE NEGOCIAÇÃO – AMBIENTE DE MEDIAÇÃO</a:t>
            </a:r>
          </a:p>
          <a:p>
            <a:endParaRPr lang="pt-BR" sz="2400" b="1" dirty="0"/>
          </a:p>
          <a:p>
            <a:r>
              <a:rPr lang="pt-BR" sz="2400" b="1" dirty="0"/>
              <a:t>DEPOSITO RECURSAL – 50%</a:t>
            </a:r>
          </a:p>
          <a:p>
            <a:endParaRPr lang="pt-BR" sz="2400" b="1" dirty="0"/>
          </a:p>
          <a:p>
            <a:r>
              <a:rPr lang="pt-BR" sz="2400" b="1" dirty="0"/>
              <a:t>LITISCONSORTE NECESSÁRIO</a:t>
            </a:r>
          </a:p>
          <a:p>
            <a:endParaRPr lang="pt-BR" dirty="0"/>
          </a:p>
        </p:txBody>
      </p:sp>
    </p:spTree>
    <p:extLst>
      <p:ext uri="{BB962C8B-B14F-4D97-AF65-F5344CB8AC3E}">
        <p14:creationId xmlns:p14="http://schemas.microsoft.com/office/powerpoint/2010/main" val="131284752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786328" y="1073878"/>
            <a:ext cx="1400819" cy="2994565"/>
          </a:xfrm>
          <a:prstGeom prst="rect">
            <a:avLst/>
          </a:prstGeom>
        </p:spPr>
      </p:pic>
      <p:sp>
        <p:nvSpPr>
          <p:cNvPr id="3" name="CaixaDeTexto 2"/>
          <p:cNvSpPr txBox="1"/>
          <p:nvPr/>
        </p:nvSpPr>
        <p:spPr>
          <a:xfrm>
            <a:off x="2187147" y="653748"/>
            <a:ext cx="6808572" cy="3724096"/>
          </a:xfrm>
          <a:prstGeom prst="rect">
            <a:avLst/>
          </a:prstGeom>
          <a:noFill/>
        </p:spPr>
        <p:txBody>
          <a:bodyPr wrap="square" rtlCol="0">
            <a:spAutoFit/>
          </a:bodyPr>
          <a:lstStyle/>
          <a:p>
            <a:pPr algn="ctr"/>
            <a:r>
              <a:rPr lang="pt-BR" sz="6000" b="1" dirty="0" smtClean="0">
                <a:solidFill>
                  <a:srgbClr val="C00000"/>
                </a:solidFill>
              </a:rPr>
              <a:t>AGORA JÁ ESTÁ VALENDO</a:t>
            </a:r>
          </a:p>
          <a:p>
            <a:pPr algn="ctr"/>
            <a:endParaRPr lang="pt-BR" sz="1600" b="1" dirty="0" smtClean="0">
              <a:solidFill>
                <a:srgbClr val="C00000"/>
              </a:solidFill>
            </a:endParaRPr>
          </a:p>
          <a:p>
            <a:pPr algn="ctr"/>
            <a:r>
              <a:rPr lang="pt-BR" sz="3600" b="1" dirty="0" smtClean="0">
                <a:solidFill>
                  <a:srgbClr val="7030A0"/>
                </a:solidFill>
              </a:rPr>
              <a:t>11/11/2017</a:t>
            </a:r>
          </a:p>
          <a:p>
            <a:pPr algn="ctr"/>
            <a:endParaRPr lang="pt-BR" sz="1600" b="1" dirty="0">
              <a:solidFill>
                <a:srgbClr val="C00000"/>
              </a:solidFill>
            </a:endParaRPr>
          </a:p>
          <a:p>
            <a:pPr algn="ctr"/>
            <a:r>
              <a:rPr lang="pt-BR" sz="4800" b="1" dirty="0" smtClean="0"/>
              <a:t>TUDO DEPENDE DE NÓS!</a:t>
            </a:r>
            <a:endParaRPr lang="pt-BR" sz="4800" b="1" dirty="0"/>
          </a:p>
        </p:txBody>
      </p:sp>
    </p:spTree>
    <p:extLst>
      <p:ext uri="{BB962C8B-B14F-4D97-AF65-F5344CB8AC3E}">
        <p14:creationId xmlns:p14="http://schemas.microsoft.com/office/powerpoint/2010/main" val="6907352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m para comece fazendo o que é necessár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97" y="123568"/>
            <a:ext cx="7116847" cy="535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71072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1027927" y="141201"/>
            <a:ext cx="7547662" cy="5356861"/>
          </a:xfrm>
          <a:prstGeom prst="rect">
            <a:avLst/>
          </a:prstGeom>
        </p:spPr>
      </p:pic>
    </p:spTree>
    <p:extLst>
      <p:ext uri="{BB962C8B-B14F-4D97-AF65-F5344CB8AC3E}">
        <p14:creationId xmlns:p14="http://schemas.microsoft.com/office/powerpoint/2010/main" val="169090617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m relacionada"/>
          <p:cNvPicPr>
            <a:picLocks noChangeAspect="1" noChangeArrowheads="1"/>
          </p:cNvPicPr>
          <p:nvPr/>
        </p:nvPicPr>
        <p:blipFill>
          <a:blip r:embed="rId2" cstate="print"/>
          <a:srcRect/>
          <a:stretch>
            <a:fillRect/>
          </a:stretch>
        </p:blipFill>
        <p:spPr bwMode="auto">
          <a:xfrm>
            <a:off x="1784619" y="154304"/>
            <a:ext cx="5641792" cy="5328887"/>
          </a:xfrm>
          <a:prstGeom prst="rect">
            <a:avLst/>
          </a:prstGeom>
          <a:noFill/>
        </p:spPr>
      </p:pic>
    </p:spTree>
    <p:extLst>
      <p:ext uri="{BB962C8B-B14F-4D97-AF65-F5344CB8AC3E}">
        <p14:creationId xmlns:p14="http://schemas.microsoft.com/office/powerpoint/2010/main" val="343371505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blob:https://web.whatsapp.com/4cf0f52c-afec-40f6-876d-6b58df5aa1b2"/>
          <p:cNvSpPr>
            <a:spLocks noChangeAspect="1" noChangeArrowheads="1"/>
          </p:cNvSpPr>
          <p:nvPr/>
        </p:nvSpPr>
        <p:spPr bwMode="auto">
          <a:xfrm>
            <a:off x="123466" y="593075"/>
            <a:ext cx="241891" cy="241892"/>
          </a:xfrm>
          <a:prstGeom prst="rect">
            <a:avLst/>
          </a:prstGeom>
          <a:noFill/>
        </p:spPr>
        <p:txBody>
          <a:bodyPr vert="horz" wrap="square" lIns="72567" tIns="36284" rIns="72567" bIns="36284" numCol="1" anchor="t" anchorCtr="0" compatLnSpc="1">
            <a:prstTxWarp prst="textNoShape">
              <a:avLst/>
            </a:prstTxWarp>
          </a:bodyPr>
          <a:lstStyle/>
          <a:p>
            <a:endParaRPr lang="pt-BR" sz="1428"/>
          </a:p>
        </p:txBody>
      </p:sp>
      <p:pic>
        <p:nvPicPr>
          <p:cNvPr id="1027" name="Picture 3"/>
          <p:cNvPicPr>
            <a:picLocks noChangeAspect="1" noChangeArrowheads="1"/>
          </p:cNvPicPr>
          <p:nvPr/>
        </p:nvPicPr>
        <p:blipFill>
          <a:blip r:embed="rId2" cstate="print"/>
          <a:srcRect/>
          <a:stretch>
            <a:fillRect/>
          </a:stretch>
        </p:blipFill>
        <p:spPr bwMode="auto">
          <a:xfrm>
            <a:off x="1858104" y="126953"/>
            <a:ext cx="5390858" cy="5381021"/>
          </a:xfrm>
          <a:prstGeom prst="rect">
            <a:avLst/>
          </a:prstGeom>
          <a:noFill/>
          <a:ln w="9525">
            <a:noFill/>
            <a:miter lim="800000"/>
            <a:headEnd/>
            <a:tailEnd/>
          </a:ln>
          <a:effectLst/>
        </p:spPr>
      </p:pic>
    </p:spTree>
    <p:extLst>
      <p:ext uri="{BB962C8B-B14F-4D97-AF65-F5344CB8AC3E}">
        <p14:creationId xmlns:p14="http://schemas.microsoft.com/office/powerpoint/2010/main" val="274440523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1" y="160639"/>
            <a:ext cx="7815134" cy="2734962"/>
          </a:xfrm>
        </p:spPr>
        <p:txBody>
          <a:bodyPr>
            <a:normAutofit/>
          </a:bodyPr>
          <a:lstStyle/>
          <a:p>
            <a:pPr algn="ctr"/>
            <a:r>
              <a:rPr lang="pt-BR" sz="5600" dirty="0">
                <a:latin typeface="+mn-lt"/>
              </a:rPr>
              <a:t>MÃOS A OBRA!</a:t>
            </a:r>
            <a:r>
              <a:rPr lang="pt-BR" sz="6000" dirty="0">
                <a:latin typeface="+mn-lt"/>
              </a:rPr>
              <a:t/>
            </a:r>
            <a:br>
              <a:rPr lang="pt-BR" sz="6000" dirty="0">
                <a:latin typeface="+mn-lt"/>
              </a:rPr>
            </a:br>
            <a:r>
              <a:rPr lang="pt-BR" sz="6000" dirty="0">
                <a:latin typeface="+mn-lt"/>
              </a:rPr>
              <a:t/>
            </a:r>
            <a:br>
              <a:rPr lang="pt-BR" sz="6000" dirty="0">
                <a:latin typeface="+mn-lt"/>
              </a:rPr>
            </a:br>
            <a:endParaRPr lang="pt-BR" sz="6000" dirty="0">
              <a:latin typeface="+mn-lt"/>
            </a:endParaRPr>
          </a:p>
        </p:txBody>
      </p:sp>
      <p:sp>
        <p:nvSpPr>
          <p:cNvPr id="4" name="CaixaDeTexto 3"/>
          <p:cNvSpPr txBox="1"/>
          <p:nvPr/>
        </p:nvSpPr>
        <p:spPr>
          <a:xfrm>
            <a:off x="848498" y="4440193"/>
            <a:ext cx="8295502" cy="861774"/>
          </a:xfrm>
          <a:prstGeom prst="rect">
            <a:avLst/>
          </a:prstGeom>
          <a:noFill/>
        </p:spPr>
        <p:txBody>
          <a:bodyPr wrap="square" rtlCol="0">
            <a:spAutoFit/>
          </a:bodyPr>
          <a:lstStyle/>
          <a:p>
            <a:pPr algn="just"/>
            <a:r>
              <a:rPr lang="pt-BR" sz="5000" dirty="0"/>
              <a:t>VAMOS NOS PLANEJAR E AGIR!</a:t>
            </a:r>
          </a:p>
        </p:txBody>
      </p:sp>
      <p:pic>
        <p:nvPicPr>
          <p:cNvPr id="6" name="Imagem 5" descr="Capturar.PNG"/>
          <p:cNvPicPr>
            <a:picLocks noChangeAspect="1"/>
          </p:cNvPicPr>
          <p:nvPr/>
        </p:nvPicPr>
        <p:blipFill>
          <a:blip r:embed="rId2" cstate="print"/>
          <a:stretch>
            <a:fillRect/>
          </a:stretch>
        </p:blipFill>
        <p:spPr>
          <a:xfrm>
            <a:off x="2842480" y="1100488"/>
            <a:ext cx="4307537" cy="3339705"/>
          </a:xfrm>
          <a:prstGeom prst="rect">
            <a:avLst/>
          </a:prstGeom>
        </p:spPr>
      </p:pic>
    </p:spTree>
    <p:extLst>
      <p:ext uri="{BB962C8B-B14F-4D97-AF65-F5344CB8AC3E}">
        <p14:creationId xmlns:p14="http://schemas.microsoft.com/office/powerpoint/2010/main" val="64061909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46967" y="537704"/>
            <a:ext cx="7858180" cy="1410789"/>
          </a:xfrm>
        </p:spPr>
        <p:txBody>
          <a:bodyPr>
            <a:noAutofit/>
          </a:bodyPr>
          <a:lstStyle/>
          <a:p>
            <a:pPr algn="ctr"/>
            <a:r>
              <a:rPr lang="pt-BR" sz="2400" b="1" dirty="0">
                <a:solidFill>
                  <a:srgbClr val="C00000"/>
                </a:solidFill>
                <a:latin typeface="Arial Rounded MT Bold" pitchFamily="34" charset="0"/>
              </a:rPr>
              <a:t>NÃO É O MAIS FORTE QUE SOBREVIVE.</a:t>
            </a:r>
            <a:br>
              <a:rPr lang="pt-BR" sz="2400" b="1" dirty="0">
                <a:solidFill>
                  <a:srgbClr val="C00000"/>
                </a:solidFill>
                <a:latin typeface="Arial Rounded MT Bold" pitchFamily="34" charset="0"/>
              </a:rPr>
            </a:br>
            <a:r>
              <a:rPr lang="pt-BR" sz="2400" b="1" dirty="0">
                <a:solidFill>
                  <a:srgbClr val="C00000"/>
                </a:solidFill>
                <a:latin typeface="Arial Rounded MT Bold" pitchFamily="34" charset="0"/>
              </a:rPr>
              <a:t>NEM O MAIS INTELIGENTE.</a:t>
            </a:r>
            <a:br>
              <a:rPr lang="pt-BR" sz="2400" b="1" dirty="0">
                <a:solidFill>
                  <a:srgbClr val="C00000"/>
                </a:solidFill>
                <a:latin typeface="Arial Rounded MT Bold" pitchFamily="34" charset="0"/>
              </a:rPr>
            </a:br>
            <a:r>
              <a:rPr lang="pt-BR" sz="2400" b="1" dirty="0">
                <a:solidFill>
                  <a:srgbClr val="C00000"/>
                </a:solidFill>
                <a:latin typeface="Arial Rounded MT Bold" pitchFamily="34" charset="0"/>
              </a:rPr>
              <a:t>MAS O QUE MELHOR SE ADAPTA ÀS MUDANÇAS</a:t>
            </a:r>
            <a:br>
              <a:rPr lang="pt-BR" sz="2400" b="1" dirty="0">
                <a:solidFill>
                  <a:srgbClr val="C00000"/>
                </a:solidFill>
                <a:latin typeface="Arial Rounded MT Bold" pitchFamily="34" charset="0"/>
              </a:rPr>
            </a:br>
            <a:r>
              <a:rPr lang="pt-BR" sz="2400" b="1" dirty="0">
                <a:solidFill>
                  <a:srgbClr val="C00000"/>
                </a:solidFill>
                <a:latin typeface="Arial Rounded MT Bold" pitchFamily="34" charset="0"/>
              </a:rPr>
              <a:t>                                                 Charles </a:t>
            </a:r>
            <a:r>
              <a:rPr lang="pt-BR" sz="2400" b="1" dirty="0" err="1">
                <a:solidFill>
                  <a:srgbClr val="C00000"/>
                </a:solidFill>
                <a:latin typeface="Arial Rounded MT Bold" pitchFamily="34" charset="0"/>
              </a:rPr>
              <a:t>Darwim</a:t>
            </a:r>
            <a:endParaRPr lang="pt-BR" sz="2400" b="1" dirty="0">
              <a:solidFill>
                <a:srgbClr val="C00000"/>
              </a:solidFill>
              <a:latin typeface="Arial Rounded MT Bold" pitchFamily="34" charset="0"/>
            </a:endParaRPr>
          </a:p>
        </p:txBody>
      </p:sp>
      <p:pic>
        <p:nvPicPr>
          <p:cNvPr id="4" name="Picture 4" descr="http://getwaytecnologia.com.br/wp-content/uploads/2016/05/nova-nr-35-esta-colaborando-com-a-seguranca-de-trabalhadores-em-todo-brasil.jpg"/>
          <p:cNvPicPr>
            <a:picLocks noChangeAspect="1" noChangeArrowheads="1"/>
          </p:cNvPicPr>
          <p:nvPr/>
        </p:nvPicPr>
        <p:blipFill>
          <a:blip r:embed="rId2" cstate="print"/>
          <a:srcRect/>
          <a:stretch>
            <a:fillRect/>
          </a:stretch>
        </p:blipFill>
        <p:spPr bwMode="auto">
          <a:xfrm>
            <a:off x="1169389" y="1948493"/>
            <a:ext cx="6809780" cy="3498242"/>
          </a:xfrm>
          <a:prstGeom prst="rect">
            <a:avLst/>
          </a:prstGeom>
          <a:noFill/>
        </p:spPr>
      </p:pic>
    </p:spTree>
    <p:extLst>
      <p:ext uri="{BB962C8B-B14F-4D97-AF65-F5344CB8AC3E}">
        <p14:creationId xmlns:p14="http://schemas.microsoft.com/office/powerpoint/2010/main" val="38855093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uario\Downloads\IMG-20170803-WA0231.jpg"/>
          <p:cNvPicPr>
            <a:picLocks noChangeAspect="1" noChangeArrowheads="1"/>
          </p:cNvPicPr>
          <p:nvPr/>
        </p:nvPicPr>
        <p:blipFill>
          <a:blip r:embed="rId2" cstate="print"/>
          <a:srcRect/>
          <a:stretch>
            <a:fillRect/>
          </a:stretch>
        </p:blipFill>
        <p:spPr bwMode="auto">
          <a:xfrm>
            <a:off x="863208" y="314905"/>
            <a:ext cx="7823592" cy="5124916"/>
          </a:xfrm>
          <a:prstGeom prst="rect">
            <a:avLst/>
          </a:prstGeom>
          <a:noFill/>
        </p:spPr>
      </p:pic>
    </p:spTree>
    <p:extLst>
      <p:ext uri="{BB962C8B-B14F-4D97-AF65-F5344CB8AC3E}">
        <p14:creationId xmlns:p14="http://schemas.microsoft.com/office/powerpoint/2010/main" val="327251869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17701" y="479505"/>
            <a:ext cx="4267514" cy="1015663"/>
          </a:xfrm>
          <a:prstGeom prst="rect">
            <a:avLst/>
          </a:prstGeom>
          <a:noFill/>
        </p:spPr>
        <p:txBody>
          <a:bodyPr wrap="none" lIns="91440" tIns="45720" rIns="91440" bIns="45720">
            <a:spAutoFit/>
          </a:bodyPr>
          <a:lstStyle/>
          <a:p>
            <a:pPr algn="ctr"/>
            <a:r>
              <a:rPr lang="pt-BR" sz="6000" dirty="0" smtClean="0">
                <a:ln w="0"/>
                <a:effectLst>
                  <a:outerShdw blurRad="38100" dist="19050" dir="2700000" algn="tl" rotWithShape="0">
                    <a:schemeClr val="dk1">
                      <a:alpha val="40000"/>
                    </a:schemeClr>
                  </a:outerShdw>
                </a:effectLst>
                <a:latin typeface="Georgia" panose="02040502050405020303" pitchFamily="18" charset="0"/>
              </a:rPr>
              <a:t>OBRIGADA</a:t>
            </a:r>
            <a:endParaRPr lang="pt-BR" sz="6000" b="0" cap="none" spc="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pic>
        <p:nvPicPr>
          <p:cNvPr id="5" name="Imagem 4" descr="NOVEMBRO ASSINATUR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244" y="1495168"/>
            <a:ext cx="7012744" cy="3558746"/>
          </a:xfrm>
          <a:prstGeom prst="rect">
            <a:avLst/>
          </a:prstGeom>
          <a:noFill/>
          <a:ln>
            <a:noFill/>
          </a:ln>
        </p:spPr>
      </p:pic>
    </p:spTree>
    <p:extLst>
      <p:ext uri="{BB962C8B-B14F-4D97-AF65-F5344CB8AC3E}">
        <p14:creationId xmlns:p14="http://schemas.microsoft.com/office/powerpoint/2010/main" val="462180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decisões judicia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4061" y="2631990"/>
            <a:ext cx="3468127" cy="2601096"/>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ctrTitle"/>
          </p:nvPr>
        </p:nvSpPr>
        <p:spPr>
          <a:xfrm>
            <a:off x="846438" y="887584"/>
            <a:ext cx="7772400" cy="1324275"/>
          </a:xfrm>
        </p:spPr>
        <p:txBody>
          <a:bodyPr>
            <a:normAutofit fontScale="90000"/>
          </a:bodyPr>
          <a:lstStyle/>
          <a:p>
            <a:r>
              <a:rPr lang="pt-BR" b="1" dirty="0">
                <a:solidFill>
                  <a:srgbClr val="00B050"/>
                </a:solidFill>
                <a:latin typeface="Euphemia" panose="020B0503040102020104" pitchFamily="34" charset="0"/>
              </a:rPr>
              <a:t>DECISÕES </a:t>
            </a:r>
            <a:r>
              <a:rPr lang="pt-BR" b="1" dirty="0" smtClean="0">
                <a:solidFill>
                  <a:srgbClr val="00B050"/>
                </a:solidFill>
                <a:latin typeface="Euphemia" panose="020B0503040102020104" pitchFamily="34" charset="0"/>
              </a:rPr>
              <a:t>JUDICIAIS</a:t>
            </a:r>
            <a:br>
              <a:rPr lang="pt-BR" b="1" dirty="0" smtClean="0">
                <a:solidFill>
                  <a:srgbClr val="00B050"/>
                </a:solidFill>
                <a:latin typeface="Euphemia" panose="020B0503040102020104" pitchFamily="34" charset="0"/>
              </a:rPr>
            </a:br>
            <a:r>
              <a:rPr lang="pt-BR" b="1" dirty="0" err="1" smtClean="0">
                <a:solidFill>
                  <a:srgbClr val="00B050"/>
                </a:solidFill>
                <a:latin typeface="Euphemia" panose="020B0503040102020104" pitchFamily="34" charset="0"/>
              </a:rPr>
              <a:t>TRT’s</a:t>
            </a:r>
            <a:endParaRPr lang="pt-BR" dirty="0">
              <a:solidFill>
                <a:srgbClr val="00B050"/>
              </a:solidFill>
            </a:endParaRPr>
          </a:p>
        </p:txBody>
      </p:sp>
    </p:spTree>
    <p:extLst>
      <p:ext uri="{BB962C8B-B14F-4D97-AF65-F5344CB8AC3E}">
        <p14:creationId xmlns:p14="http://schemas.microsoft.com/office/powerpoint/2010/main" val="3273443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49" y="383059"/>
            <a:ext cx="8169361" cy="5793904"/>
          </a:xfrm>
        </p:spPr>
        <p:txBody>
          <a:bodyPr>
            <a:normAutofit/>
          </a:bodyPr>
          <a:lstStyle/>
          <a:p>
            <a:pPr algn="just"/>
            <a:r>
              <a:rPr lang="pt-BR" b="1" smtClean="0"/>
              <a:t>TRT 8º </a:t>
            </a:r>
            <a:r>
              <a:rPr lang="pt-BR" b="1" dirty="0" smtClean="0"/>
              <a:t>REGIÃO:0000816-36.2017.5.08.0002 </a:t>
            </a:r>
          </a:p>
          <a:p>
            <a:pPr algn="just"/>
            <a:r>
              <a:rPr lang="pt-BR" dirty="0" smtClean="0"/>
              <a:t>DIREITO </a:t>
            </a:r>
            <a:r>
              <a:rPr lang="pt-BR" dirty="0"/>
              <a:t>INTERTEMPORAL – IRRETROATIVIDADE DA LEI 13.467/2017 – INAPLICABILIDADE ÀS AÇÕES AJUIZADAS ATÉ </a:t>
            </a:r>
            <a:r>
              <a:rPr lang="pt-BR" dirty="0" smtClean="0"/>
              <a:t>10/11/2017</a:t>
            </a:r>
          </a:p>
          <a:p>
            <a:pPr algn="just"/>
            <a:r>
              <a:rPr lang="pt-BR" dirty="0"/>
              <a:t>A Lei que instituiu a reforma trabalhista no Brasil nenhuma regra expressa trouxe relativa à aplicação da lei no tempo, mesmo diante dos possíveis conflitos e dúvidas que pudessem surgir, deixando ao alvedrio do julgador a decisão sobre a matéria, especialmente quanto aos processos trabalhistas em curso, em relação aos quais a discussão se apresenta mais forte.</a:t>
            </a:r>
          </a:p>
        </p:txBody>
      </p:sp>
    </p:spTree>
    <p:extLst>
      <p:ext uri="{BB962C8B-B14F-4D97-AF65-F5344CB8AC3E}">
        <p14:creationId xmlns:p14="http://schemas.microsoft.com/office/powerpoint/2010/main" val="264914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1005" y="642551"/>
            <a:ext cx="8194075" cy="4695568"/>
          </a:xfrm>
        </p:spPr>
        <p:txBody>
          <a:bodyPr>
            <a:noAutofit/>
          </a:bodyPr>
          <a:lstStyle/>
          <a:p>
            <a:pPr algn="just"/>
            <a:r>
              <a:rPr lang="pt-BR" sz="2400" b="1" dirty="0" smtClean="0"/>
              <a:t>TRT 5º REGIÃO: </a:t>
            </a:r>
            <a:r>
              <a:rPr lang="pt-BR" sz="2400" dirty="0" err="1"/>
              <a:t>RTOrd</a:t>
            </a:r>
            <a:r>
              <a:rPr lang="pt-BR" sz="2400" dirty="0"/>
              <a:t> 0000515-55.2017.5.05.0493</a:t>
            </a:r>
            <a:endParaRPr lang="pt-BR" sz="2400" b="1" dirty="0" smtClean="0"/>
          </a:p>
          <a:p>
            <a:pPr algn="just"/>
            <a:r>
              <a:rPr lang="pt-BR" sz="2400" b="1" dirty="0"/>
              <a:t>HONORÁRIOS ADVOCATÍCIOS 35. </a:t>
            </a:r>
            <a:r>
              <a:rPr lang="pt-BR" sz="2400" dirty="0"/>
              <a:t>Apesar de ter mantido o </a:t>
            </a:r>
            <a:r>
              <a:rPr lang="pt-BR" sz="2400" dirty="0" err="1"/>
              <a:t>ius</a:t>
            </a:r>
            <a:r>
              <a:rPr lang="pt-BR" sz="2400" dirty="0"/>
              <a:t> </a:t>
            </a:r>
            <a:r>
              <a:rPr lang="pt-BR" sz="2400" dirty="0" err="1"/>
              <a:t>postulandi</a:t>
            </a:r>
            <a:r>
              <a:rPr lang="pt-BR" sz="2400" dirty="0"/>
              <a:t> das partes, a Lei nº 13.467/17 introduziu o art. 791-A à CLT, que impõe a condenação de honorários de sucumbência ao vencido. 36. Na hipótese dos autos, de procedência parcial, já que reclamante e reclamado são vencidos na demanda, </a:t>
            </a:r>
            <a:r>
              <a:rPr lang="pt-BR" sz="2400" b="1" dirty="0"/>
              <a:t>o juízo deve arbitrar honorários de sucumbência recíproca</a:t>
            </a:r>
            <a:r>
              <a:rPr lang="pt-BR" sz="2400" dirty="0"/>
              <a:t>, vedada a sua compensação, conforme determinação contida no § 3º, art. 791-A da CLT. 37. In </a:t>
            </a:r>
            <a:r>
              <a:rPr lang="pt-BR" sz="2400" dirty="0" err="1"/>
              <a:t>casu</a:t>
            </a:r>
            <a:r>
              <a:rPr lang="pt-BR" sz="2400" dirty="0"/>
              <a:t>, fica fixado o percentual de 10% a título de honorários de sucumbência recíproca, calculada sobre o valor do pedido improcedente, fixado em R$1.332,16, totalizando R$133,21, a ser pago pela parte autora.</a:t>
            </a:r>
          </a:p>
        </p:txBody>
      </p:sp>
    </p:spTree>
    <p:extLst>
      <p:ext uri="{BB962C8B-B14F-4D97-AF65-F5344CB8AC3E}">
        <p14:creationId xmlns:p14="http://schemas.microsoft.com/office/powerpoint/2010/main" val="3062856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stretch>
            <a:fillRect/>
          </a:stretch>
        </p:blipFill>
        <p:spPr>
          <a:xfrm>
            <a:off x="1364905" y="1976805"/>
            <a:ext cx="6535436" cy="3225390"/>
          </a:xfrm>
          <a:prstGeom prst="rect">
            <a:avLst/>
          </a:prstGeom>
        </p:spPr>
      </p:pic>
      <p:sp>
        <p:nvSpPr>
          <p:cNvPr id="2" name="CaixaDeTexto 1"/>
          <p:cNvSpPr txBox="1"/>
          <p:nvPr/>
        </p:nvSpPr>
        <p:spPr>
          <a:xfrm>
            <a:off x="766119" y="593124"/>
            <a:ext cx="7994822" cy="1477328"/>
          </a:xfrm>
          <a:prstGeom prst="rect">
            <a:avLst/>
          </a:prstGeom>
          <a:noFill/>
        </p:spPr>
        <p:txBody>
          <a:bodyPr wrap="square" rtlCol="0">
            <a:spAutoFit/>
          </a:bodyPr>
          <a:lstStyle/>
          <a:p>
            <a:pPr algn="just"/>
            <a:r>
              <a:rPr lang="pt-BR" sz="2400" b="1" dirty="0"/>
              <a:t>TRT DA 4º REGIÃO DECLAROU A INCONSTITUCIONALIDADE DA EXIGÊNCIA DO “COMUM ACORDO” PARA AJUIZAR DISSÍDIO COLETIVO (SÚMULA 66)</a:t>
            </a:r>
          </a:p>
          <a:p>
            <a:endParaRPr lang="pt-BR" dirty="0"/>
          </a:p>
        </p:txBody>
      </p:sp>
    </p:spTree>
    <p:extLst>
      <p:ext uri="{BB962C8B-B14F-4D97-AF65-F5344CB8AC3E}">
        <p14:creationId xmlns:p14="http://schemas.microsoft.com/office/powerpoint/2010/main" val="2653093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6628" y="1025612"/>
            <a:ext cx="8521400" cy="2594920"/>
          </a:xfrm>
        </p:spPr>
        <p:txBody>
          <a:bodyPr>
            <a:normAutofit fontScale="90000"/>
          </a:bodyPr>
          <a:lstStyle/>
          <a:p>
            <a:pPr algn="ctr"/>
            <a:r>
              <a:rPr lang="pt-BR" sz="6700" b="1" dirty="0" smtClean="0">
                <a:solidFill>
                  <a:srgbClr val="800000"/>
                </a:solidFill>
                <a:latin typeface="Euphemia" panose="020B0503040102020104" pitchFamily="34" charset="0"/>
              </a:rPr>
              <a:t>DÁ E TIRA</a:t>
            </a:r>
            <a:br>
              <a:rPr lang="pt-BR" sz="6700" b="1" dirty="0" smtClean="0">
                <a:solidFill>
                  <a:srgbClr val="800000"/>
                </a:solidFill>
                <a:latin typeface="Euphemia" panose="020B0503040102020104" pitchFamily="34" charset="0"/>
              </a:rPr>
            </a:br>
            <a:r>
              <a:rPr lang="pt-BR" sz="4300" b="1" dirty="0">
                <a:latin typeface="Euphemia" panose="020B0503040102020104" pitchFamily="34" charset="0"/>
              </a:rPr>
              <a:t/>
            </a:r>
            <a:br>
              <a:rPr lang="pt-BR" sz="4300" b="1" dirty="0">
                <a:latin typeface="Euphemia" panose="020B0503040102020104" pitchFamily="34" charset="0"/>
              </a:rPr>
            </a:br>
            <a:r>
              <a:rPr lang="pt-BR" sz="4300" b="1" dirty="0" smtClean="0">
                <a:latin typeface="Euphemia" panose="020B0503040102020104" pitchFamily="34" charset="0"/>
              </a:rPr>
              <a:t>MINISTÉRIO DO TRABLHO X CASA CIVIL</a:t>
            </a:r>
            <a:endParaRPr lang="pt-BR" sz="4300" b="1" dirty="0">
              <a:latin typeface="Euphemia" panose="020B0503040102020104" pitchFamily="34" charset="0"/>
            </a:endParaRPr>
          </a:p>
        </p:txBody>
      </p:sp>
    </p:spTree>
    <p:extLst>
      <p:ext uri="{BB962C8B-B14F-4D97-AF65-F5344CB8AC3E}">
        <p14:creationId xmlns:p14="http://schemas.microsoft.com/office/powerpoint/2010/main" val="3992619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3905" y="134471"/>
            <a:ext cx="3810001" cy="941294"/>
          </a:xfrm>
        </p:spPr>
        <p:txBody>
          <a:bodyPr>
            <a:normAutofit fontScale="90000"/>
          </a:bodyPr>
          <a:lstStyle/>
          <a:p>
            <a:pPr algn="ctr"/>
            <a:r>
              <a:rPr lang="pt-BR" sz="4400" b="1" dirty="0" smtClean="0">
                <a:solidFill>
                  <a:srgbClr val="800000"/>
                </a:solidFill>
                <a:latin typeface="Euphemia" panose="020B0503040102020104" pitchFamily="34" charset="0"/>
              </a:rPr>
              <a:t/>
            </a:r>
            <a:br>
              <a:rPr lang="pt-BR" sz="4400" b="1" dirty="0" smtClean="0">
                <a:solidFill>
                  <a:srgbClr val="800000"/>
                </a:solidFill>
                <a:latin typeface="Euphemia" panose="020B0503040102020104" pitchFamily="34" charset="0"/>
              </a:rPr>
            </a:br>
            <a:r>
              <a:rPr lang="pt-BR" sz="4400" b="1" dirty="0" smtClean="0">
                <a:solidFill>
                  <a:srgbClr val="800000"/>
                </a:solidFill>
                <a:latin typeface="Euphemia" panose="020B0503040102020104" pitchFamily="34" charset="0"/>
              </a:rPr>
              <a:t/>
            </a:r>
            <a:br>
              <a:rPr lang="pt-BR" sz="4400" b="1" dirty="0" smtClean="0">
                <a:solidFill>
                  <a:srgbClr val="800000"/>
                </a:solidFill>
                <a:latin typeface="Euphemia" panose="020B0503040102020104" pitchFamily="34" charset="0"/>
              </a:rPr>
            </a:br>
            <a:r>
              <a:rPr lang="pt-BR" sz="4400" b="1" dirty="0" smtClean="0">
                <a:solidFill>
                  <a:srgbClr val="800000"/>
                </a:solidFill>
                <a:latin typeface="Euphemia" panose="020B0503040102020104" pitchFamily="34" charset="0"/>
              </a:rPr>
              <a:t>DÁ E TIRA</a:t>
            </a:r>
            <a:endParaRPr lang="pt-BR" sz="4300" b="1" dirty="0">
              <a:latin typeface="Euphemia" panose="020B0503040102020104" pitchFamily="34" charset="0"/>
            </a:endParaRPr>
          </a:p>
        </p:txBody>
      </p:sp>
      <p:sp>
        <p:nvSpPr>
          <p:cNvPr id="3" name="Retângulo 2"/>
          <p:cNvSpPr/>
          <p:nvPr/>
        </p:nvSpPr>
        <p:spPr>
          <a:xfrm>
            <a:off x="681319" y="1066800"/>
            <a:ext cx="8095130" cy="2031325"/>
          </a:xfrm>
          <a:prstGeom prst="rect">
            <a:avLst/>
          </a:prstGeom>
        </p:spPr>
        <p:txBody>
          <a:bodyPr wrap="square">
            <a:spAutoFit/>
          </a:bodyPr>
          <a:lstStyle/>
          <a:p>
            <a:pPr algn="just"/>
            <a:r>
              <a:rPr lang="pt-BR" b="1" dirty="0" smtClean="0">
                <a:latin typeface="Euphemia" panose="020B0503040102020104" pitchFamily="34" charset="0"/>
              </a:rPr>
              <a:t>CONSELHO NACIONAL DO TRABALHO - CNT</a:t>
            </a:r>
            <a:br>
              <a:rPr lang="pt-BR" b="1" dirty="0" smtClean="0">
                <a:latin typeface="Euphemia" panose="020B0503040102020104" pitchFamily="34" charset="0"/>
              </a:rPr>
            </a:br>
            <a:r>
              <a:rPr lang="pt-BR" sz="1600" b="1" dirty="0" smtClean="0">
                <a:latin typeface="Euphemia" panose="020B0503040102020104" pitchFamily="34" charset="0"/>
              </a:rPr>
              <a:t>(Decreto 9.028, de 06 de abril 2017) </a:t>
            </a:r>
            <a:r>
              <a:rPr lang="pt-BR" b="1" dirty="0" smtClean="0"/>
              <a:t>Competência </a:t>
            </a:r>
            <a:r>
              <a:rPr lang="pt-BR" dirty="0" smtClean="0"/>
              <a:t>: Promover o primado da justiça social e o </a:t>
            </a:r>
            <a:r>
              <a:rPr lang="pt-BR" dirty="0" err="1" smtClean="0"/>
              <a:t>tripartismo</a:t>
            </a:r>
            <a:r>
              <a:rPr lang="pt-BR" dirty="0" smtClean="0"/>
              <a:t> no âmbito trabalhista, com vistas à democratização das relações de trabalho; e o entendimento entre trabalhadores, empregadores e Governo federal e buscar soluções acordadas sobre temas estratégicos relativos às relações de trabalho; </a:t>
            </a:r>
          </a:p>
          <a:p>
            <a:endParaRPr lang="pt-BR" dirty="0"/>
          </a:p>
        </p:txBody>
      </p:sp>
      <p:sp>
        <p:nvSpPr>
          <p:cNvPr id="4" name="CaixaDeTexto 3"/>
          <p:cNvSpPr txBox="1"/>
          <p:nvPr/>
        </p:nvSpPr>
        <p:spPr>
          <a:xfrm>
            <a:off x="681319" y="3104471"/>
            <a:ext cx="4395246" cy="2462213"/>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pt-BR" sz="1400" b="1" dirty="0" smtClean="0">
                <a:solidFill>
                  <a:schemeClr val="tx1"/>
                </a:solidFill>
              </a:rPr>
              <a:t>Portaria 683/2017 </a:t>
            </a:r>
            <a:r>
              <a:rPr lang="pt-BR" sz="1400" b="1" dirty="0">
                <a:solidFill>
                  <a:schemeClr val="tx1"/>
                </a:solidFill>
              </a:rPr>
              <a:t>- Grupo de Trabalho da Reforma </a:t>
            </a:r>
            <a:r>
              <a:rPr lang="pt-BR" sz="1400" b="1" dirty="0" smtClean="0">
                <a:solidFill>
                  <a:schemeClr val="tx1"/>
                </a:solidFill>
              </a:rPr>
              <a:t>Trabalhista: </a:t>
            </a:r>
            <a:r>
              <a:rPr lang="pt-BR" sz="1400" dirty="0" smtClean="0">
                <a:solidFill>
                  <a:schemeClr val="tx1"/>
                </a:solidFill>
              </a:rPr>
              <a:t>elaborar </a:t>
            </a:r>
            <a:r>
              <a:rPr lang="pt-BR" sz="1400" dirty="0">
                <a:solidFill>
                  <a:schemeClr val="tx1"/>
                </a:solidFill>
              </a:rPr>
              <a:t>e coordenar a execução de iniciativa de comunicação sobre a modernização da legislação </a:t>
            </a:r>
            <a:r>
              <a:rPr lang="pt-BR" sz="1400" dirty="0" smtClean="0">
                <a:solidFill>
                  <a:schemeClr val="tx1"/>
                </a:solidFill>
              </a:rPr>
              <a:t>trabalhista (DOU 14/07/17).</a:t>
            </a:r>
          </a:p>
          <a:p>
            <a:pPr marL="457200" indent="-457200" algn="just">
              <a:buFont typeface="Wingdings" panose="05000000000000000000" pitchFamily="2" charset="2"/>
              <a:buChar char="q"/>
            </a:pPr>
            <a:endParaRPr lang="pt-BR" sz="1400" dirty="0" smtClean="0">
              <a:solidFill>
                <a:schemeClr val="tx1"/>
              </a:solidFill>
            </a:endParaRPr>
          </a:p>
          <a:p>
            <a:pPr algn="just"/>
            <a:r>
              <a:rPr lang="pt-BR" sz="1400" b="1" dirty="0" smtClean="0">
                <a:solidFill>
                  <a:schemeClr val="tx1"/>
                </a:solidFill>
              </a:rPr>
              <a:t>Portaria - Comissão </a:t>
            </a:r>
            <a:r>
              <a:rPr lang="pt-BR" sz="1400" b="1" dirty="0">
                <a:solidFill>
                  <a:schemeClr val="tx1"/>
                </a:solidFill>
              </a:rPr>
              <a:t>de </a:t>
            </a:r>
            <a:r>
              <a:rPr lang="pt-BR" sz="1400" b="1" dirty="0" smtClean="0">
                <a:solidFill>
                  <a:schemeClr val="tx1"/>
                </a:solidFill>
              </a:rPr>
              <a:t>Juristas: </a:t>
            </a:r>
            <a:r>
              <a:rPr lang="pt-BR" sz="1400" dirty="0" smtClean="0">
                <a:solidFill>
                  <a:schemeClr val="tx1"/>
                </a:solidFill>
              </a:rPr>
              <a:t>elaborar  </a:t>
            </a:r>
            <a:r>
              <a:rPr lang="pt-BR" sz="1400" dirty="0">
                <a:solidFill>
                  <a:schemeClr val="tx1"/>
                </a:solidFill>
              </a:rPr>
              <a:t>proposta de texto legal que consolide toda a legislação material e processual trabalhista </a:t>
            </a:r>
            <a:r>
              <a:rPr lang="pt-BR" sz="1400" dirty="0" smtClean="0">
                <a:solidFill>
                  <a:schemeClr val="tx1"/>
                </a:solidFill>
              </a:rPr>
              <a:t>(DOU 28/09/17)</a:t>
            </a:r>
          </a:p>
          <a:p>
            <a:pPr marL="457200" indent="-457200" algn="just">
              <a:buFont typeface="Wingdings" panose="05000000000000000000" pitchFamily="2" charset="2"/>
              <a:buChar char="q"/>
            </a:pPr>
            <a:endParaRPr lang="pt-BR" sz="1400" dirty="0" smtClean="0">
              <a:solidFill>
                <a:schemeClr val="tx1"/>
              </a:solidFill>
            </a:endParaRPr>
          </a:p>
          <a:p>
            <a:pPr algn="just"/>
            <a:r>
              <a:rPr lang="pt-BR" sz="1400" b="1" dirty="0" smtClean="0">
                <a:solidFill>
                  <a:schemeClr val="tx1"/>
                </a:solidFill>
              </a:rPr>
              <a:t>Portaria 1.087/2017: </a:t>
            </a:r>
            <a:r>
              <a:rPr lang="pt-BR" sz="1400" dirty="0" smtClean="0">
                <a:solidFill>
                  <a:schemeClr val="tx1"/>
                </a:solidFill>
              </a:rPr>
              <a:t>revoga a Portaria s/n da Comissão de Juristas (DOU 29/09/17).</a:t>
            </a:r>
            <a:endParaRPr lang="pt-BR" sz="1400" dirty="0">
              <a:solidFill>
                <a:srgbClr val="D14233"/>
              </a:solidFill>
            </a:endParaRPr>
          </a:p>
        </p:txBody>
      </p:sp>
      <p:sp>
        <p:nvSpPr>
          <p:cNvPr id="5" name="CaixaDeTexto 4"/>
          <p:cNvSpPr txBox="1"/>
          <p:nvPr/>
        </p:nvSpPr>
        <p:spPr>
          <a:xfrm>
            <a:off x="5139992" y="3104471"/>
            <a:ext cx="3657599" cy="2308324"/>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600" b="1" dirty="0" smtClean="0">
                <a:solidFill>
                  <a:srgbClr val="C00000"/>
                </a:solidFill>
                <a:cs typeface="Arial" panose="020B0604020202020204" pitchFamily="34" charset="0"/>
              </a:rPr>
              <a:t>TRABALHO ESCRAVO</a:t>
            </a:r>
          </a:p>
          <a:p>
            <a:pPr algn="ctr"/>
            <a:endParaRPr lang="pt-BR" sz="1600" b="1" dirty="0" smtClean="0">
              <a:solidFill>
                <a:schemeClr val="tx1"/>
              </a:solidFill>
              <a:cs typeface="Arial" panose="020B0604020202020204" pitchFamily="34" charset="0"/>
            </a:endParaRPr>
          </a:p>
          <a:p>
            <a:pPr algn="just"/>
            <a:r>
              <a:rPr lang="pt-BR" sz="1600" b="1" dirty="0">
                <a:solidFill>
                  <a:schemeClr val="tx1"/>
                </a:solidFill>
                <a:cs typeface="Arial" panose="020B0604020202020204" pitchFamily="34" charset="0"/>
              </a:rPr>
              <a:t>Portaria 1.129/2017 – </a:t>
            </a:r>
            <a:r>
              <a:rPr lang="pt-BR" sz="1600" dirty="0">
                <a:solidFill>
                  <a:schemeClr val="tx1"/>
                </a:solidFill>
              </a:rPr>
              <a:t>flexibiliza conceitos de trabalho escravo e dificulta a fiscalização </a:t>
            </a:r>
            <a:r>
              <a:rPr lang="pt-BR" sz="1600" dirty="0" smtClean="0">
                <a:solidFill>
                  <a:schemeClr val="tx1"/>
                </a:solidFill>
              </a:rPr>
              <a:t>(</a:t>
            </a:r>
            <a:r>
              <a:rPr lang="pt-BR" sz="1600" dirty="0" smtClean="0">
                <a:solidFill>
                  <a:schemeClr val="tx1"/>
                </a:solidFill>
                <a:cs typeface="Arial" panose="020B0604020202020204" pitchFamily="34" charset="0"/>
              </a:rPr>
              <a:t>DOU 16/10/2017)</a:t>
            </a:r>
          </a:p>
          <a:p>
            <a:pPr marL="457200" indent="-457200" algn="just">
              <a:buFont typeface="Wingdings" panose="05000000000000000000" pitchFamily="2" charset="2"/>
              <a:buChar char="q"/>
            </a:pPr>
            <a:endParaRPr lang="pt-BR" sz="1600" dirty="0" smtClean="0">
              <a:solidFill>
                <a:schemeClr val="tx1"/>
              </a:solidFill>
              <a:cs typeface="Arial" panose="020B0604020202020204" pitchFamily="34" charset="0"/>
            </a:endParaRPr>
          </a:p>
          <a:p>
            <a:pPr algn="just"/>
            <a:r>
              <a:rPr lang="pt-BR" sz="1600" b="1" dirty="0" smtClean="0">
                <a:solidFill>
                  <a:schemeClr val="tx1"/>
                </a:solidFill>
                <a:cs typeface="Arial" panose="020B0604020202020204" pitchFamily="34" charset="0"/>
              </a:rPr>
              <a:t>EM 24/10/17 A MIN. ROSA WEBER DECIDIU SUSPENDER A PORTARIA (ADPF 489)</a:t>
            </a:r>
          </a:p>
        </p:txBody>
      </p:sp>
    </p:spTree>
    <p:extLst>
      <p:ext uri="{BB962C8B-B14F-4D97-AF65-F5344CB8AC3E}">
        <p14:creationId xmlns:p14="http://schemas.microsoft.com/office/powerpoint/2010/main" val="1228828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01781" y="459863"/>
            <a:ext cx="7920682" cy="5016758"/>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3200" b="1" dirty="0" smtClean="0">
                <a:solidFill>
                  <a:srgbClr val="C00000"/>
                </a:solidFill>
                <a:cs typeface="Arial" panose="020B0604020202020204" pitchFamily="34" charset="0"/>
              </a:rPr>
              <a:t>RESTITUIÇÃO DA CONTRIBUIÇÃO SINDICAL</a:t>
            </a:r>
          </a:p>
          <a:p>
            <a:pPr algn="ctr"/>
            <a:endParaRPr lang="pt-BR" sz="800" b="1" dirty="0" smtClean="0">
              <a:solidFill>
                <a:schemeClr val="tx1"/>
              </a:solidFill>
              <a:cs typeface="Arial" panose="020B0604020202020204" pitchFamily="34" charset="0"/>
            </a:endParaRPr>
          </a:p>
          <a:p>
            <a:pPr algn="just"/>
            <a:r>
              <a:rPr lang="pt-BR" sz="2800" b="1" dirty="0" smtClean="0">
                <a:solidFill>
                  <a:schemeClr val="tx1"/>
                </a:solidFill>
                <a:cs typeface="Arial" panose="020B0604020202020204" pitchFamily="34" charset="0"/>
              </a:rPr>
              <a:t>PORTARIA N.º 1.081/2017 – </a:t>
            </a:r>
            <a:r>
              <a:rPr lang="pt-BR" sz="2800" dirty="0" smtClean="0">
                <a:solidFill>
                  <a:schemeClr val="tx1"/>
                </a:solidFill>
                <a:cs typeface="Arial" panose="020B0604020202020204" pitchFamily="34" charset="0"/>
              </a:rPr>
              <a:t>institui </a:t>
            </a:r>
            <a:r>
              <a:rPr lang="pt-BR" sz="2800" dirty="0">
                <a:solidFill>
                  <a:schemeClr val="tx1"/>
                </a:solidFill>
                <a:cs typeface="Arial" panose="020B0604020202020204" pitchFamily="34" charset="0"/>
              </a:rPr>
              <a:t>o grupo de trabalho com a finalidade de elaborar nova portaria que trate da rotina para restituição da contribuição sindical recolhida indevidamente ou a </a:t>
            </a:r>
            <a:r>
              <a:rPr lang="pt-BR" sz="2800" dirty="0" smtClean="0">
                <a:solidFill>
                  <a:schemeClr val="tx1"/>
                </a:solidFill>
                <a:cs typeface="Arial" panose="020B0604020202020204" pitchFamily="34" charset="0"/>
              </a:rPr>
              <a:t>maior (DOU </a:t>
            </a:r>
            <a:r>
              <a:rPr lang="pt-BR" sz="2800" dirty="0">
                <a:solidFill>
                  <a:schemeClr val="tx1"/>
                </a:solidFill>
                <a:cs typeface="Arial" panose="020B0604020202020204" pitchFamily="34" charset="0"/>
              </a:rPr>
              <a:t>dia </a:t>
            </a:r>
            <a:r>
              <a:rPr lang="pt-BR" sz="2800" dirty="0" smtClean="0">
                <a:solidFill>
                  <a:schemeClr val="tx1"/>
                </a:solidFill>
                <a:cs typeface="Arial" panose="020B0604020202020204" pitchFamily="34" charset="0"/>
              </a:rPr>
              <a:t>28/09/17).</a:t>
            </a:r>
          </a:p>
          <a:p>
            <a:pPr marL="457200" indent="-457200" algn="just">
              <a:buFont typeface="Wingdings" panose="05000000000000000000" pitchFamily="2" charset="2"/>
              <a:buChar char="q"/>
            </a:pPr>
            <a:endParaRPr lang="pt-BR" sz="2800" dirty="0" smtClean="0">
              <a:solidFill>
                <a:schemeClr val="tx1"/>
              </a:solidFill>
              <a:cs typeface="Arial" panose="020B0604020202020204" pitchFamily="34" charset="0"/>
            </a:endParaRPr>
          </a:p>
          <a:p>
            <a:pPr algn="just"/>
            <a:r>
              <a:rPr lang="pt-BR" sz="2800" b="1" dirty="0" smtClean="0">
                <a:solidFill>
                  <a:schemeClr val="tx1"/>
                </a:solidFill>
                <a:cs typeface="Arial" panose="020B0604020202020204" pitchFamily="34" charset="0"/>
              </a:rPr>
              <a:t>PORTARIA 1.140/2017 </a:t>
            </a:r>
            <a:r>
              <a:rPr lang="pt-BR" sz="2800" dirty="0" smtClean="0">
                <a:solidFill>
                  <a:schemeClr val="tx1"/>
                </a:solidFill>
                <a:cs typeface="Arial" panose="020B0604020202020204" pitchFamily="34" charset="0"/>
              </a:rPr>
              <a:t>– incluiu na composição </a:t>
            </a:r>
            <a:r>
              <a:rPr lang="pt-BR" sz="2800" dirty="0">
                <a:solidFill>
                  <a:schemeClr val="tx1"/>
                </a:solidFill>
                <a:cs typeface="Arial" panose="020B0604020202020204" pitchFamily="34" charset="0"/>
              </a:rPr>
              <a:t>do </a:t>
            </a:r>
            <a:r>
              <a:rPr lang="pt-BR" sz="2800" dirty="0" smtClean="0">
                <a:solidFill>
                  <a:schemeClr val="tx1"/>
                </a:solidFill>
                <a:cs typeface="Arial" panose="020B0604020202020204" pitchFamily="34" charset="0"/>
              </a:rPr>
              <a:t>GT, além dos representantes do Ministério do Trabalho, CEF, AGU e Centrais Sindicais (DOU 20/10/17)</a:t>
            </a:r>
            <a:endParaRPr lang="pt-BR" sz="2800" dirty="0">
              <a:solidFill>
                <a:schemeClr val="tx1"/>
              </a:solidFill>
              <a:cs typeface="Arial" panose="020B0604020202020204" pitchFamily="34" charset="0"/>
            </a:endParaRPr>
          </a:p>
        </p:txBody>
      </p:sp>
    </p:spTree>
    <p:extLst>
      <p:ext uri="{BB962C8B-B14F-4D97-AF65-F5344CB8AC3E}">
        <p14:creationId xmlns:p14="http://schemas.microsoft.com/office/powerpoint/2010/main" val="350984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sancionada clt em 1943 são januário"/>
          <p:cNvPicPr>
            <a:picLocks noChangeAspect="1" noChangeArrowheads="1"/>
          </p:cNvPicPr>
          <p:nvPr/>
        </p:nvPicPr>
        <p:blipFill>
          <a:blip r:embed="rId2" cstate="print"/>
          <a:srcRect/>
          <a:stretch>
            <a:fillRect/>
          </a:stretch>
        </p:blipFill>
        <p:spPr bwMode="auto">
          <a:xfrm>
            <a:off x="5217096" y="2400170"/>
            <a:ext cx="3738760" cy="2209885"/>
          </a:xfrm>
          <a:prstGeom prst="rect">
            <a:avLst/>
          </a:prstGeom>
          <a:noFill/>
        </p:spPr>
      </p:pic>
      <p:pic>
        <p:nvPicPr>
          <p:cNvPr id="3" name="Picture 2" descr="Resultado de imagem para sancionada lei da reforma trabalhista"/>
          <p:cNvPicPr>
            <a:picLocks noChangeAspect="1" noChangeArrowheads="1"/>
          </p:cNvPicPr>
          <p:nvPr/>
        </p:nvPicPr>
        <p:blipFill>
          <a:blip r:embed="rId3" cstate="print"/>
          <a:srcRect/>
          <a:stretch>
            <a:fillRect/>
          </a:stretch>
        </p:blipFill>
        <p:spPr bwMode="auto">
          <a:xfrm>
            <a:off x="692132" y="2090283"/>
            <a:ext cx="3815126" cy="2209885"/>
          </a:xfrm>
          <a:prstGeom prst="rect">
            <a:avLst/>
          </a:prstGeom>
          <a:noFill/>
        </p:spPr>
      </p:pic>
      <p:sp>
        <p:nvSpPr>
          <p:cNvPr id="5" name="CaixaDeTexto 4"/>
          <p:cNvSpPr txBox="1"/>
          <p:nvPr/>
        </p:nvSpPr>
        <p:spPr>
          <a:xfrm>
            <a:off x="5226423" y="1346493"/>
            <a:ext cx="3765405" cy="923330"/>
          </a:xfrm>
          <a:prstGeom prst="rect">
            <a:avLst/>
          </a:prstGeom>
          <a:noFill/>
        </p:spPr>
        <p:txBody>
          <a:bodyPr wrap="square" rtlCol="0">
            <a:spAutoFit/>
          </a:bodyPr>
          <a:lstStyle/>
          <a:p>
            <a:pPr algn="ctr"/>
            <a:r>
              <a:rPr lang="pt-BR" dirty="0" smtClean="0"/>
              <a:t>1º DE MAIO DE 1943</a:t>
            </a:r>
          </a:p>
          <a:p>
            <a:pPr algn="ctr"/>
            <a:endParaRPr lang="pt-BR" dirty="0" smtClean="0"/>
          </a:p>
          <a:p>
            <a:pPr algn="ctr"/>
            <a:r>
              <a:rPr lang="pt-BR" b="1" dirty="0">
                <a:solidFill>
                  <a:srgbClr val="C00000"/>
                </a:solidFill>
              </a:rPr>
              <a:t>Decreto-Lei nº </a:t>
            </a:r>
            <a:r>
              <a:rPr lang="pt-BR" b="1" dirty="0" smtClean="0">
                <a:solidFill>
                  <a:srgbClr val="C00000"/>
                </a:solidFill>
              </a:rPr>
              <a:t>5.452 (CLT)</a:t>
            </a:r>
            <a:endParaRPr lang="pt-BR" b="1" dirty="0">
              <a:solidFill>
                <a:srgbClr val="C00000"/>
              </a:solidFill>
            </a:endParaRPr>
          </a:p>
        </p:txBody>
      </p:sp>
      <p:sp>
        <p:nvSpPr>
          <p:cNvPr id="4" name="CaixaDeTexto 3"/>
          <p:cNvSpPr txBox="1"/>
          <p:nvPr/>
        </p:nvSpPr>
        <p:spPr>
          <a:xfrm>
            <a:off x="2451260" y="333546"/>
            <a:ext cx="4905633" cy="1015663"/>
          </a:xfrm>
          <a:prstGeom prst="rect">
            <a:avLst/>
          </a:prstGeom>
          <a:noFill/>
        </p:spPr>
        <p:txBody>
          <a:bodyPr wrap="square" rtlCol="0">
            <a:spAutoFit/>
          </a:bodyPr>
          <a:lstStyle/>
          <a:p>
            <a:pPr algn="ctr"/>
            <a:r>
              <a:rPr lang="pt-BR" sz="6000" b="1" dirty="0" smtClean="0">
                <a:solidFill>
                  <a:srgbClr val="C00000"/>
                </a:solidFill>
              </a:rPr>
              <a:t>CENÁRIO </a:t>
            </a:r>
            <a:endParaRPr lang="pt-BR" sz="6000" b="1" dirty="0">
              <a:solidFill>
                <a:srgbClr val="C00000"/>
              </a:solidFill>
            </a:endParaRPr>
          </a:p>
        </p:txBody>
      </p:sp>
      <p:sp>
        <p:nvSpPr>
          <p:cNvPr id="6" name="Multiplicar 5"/>
          <p:cNvSpPr/>
          <p:nvPr/>
        </p:nvSpPr>
        <p:spPr>
          <a:xfrm>
            <a:off x="4474913" y="3139600"/>
            <a:ext cx="742183" cy="1470455"/>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1048767" y="4802724"/>
            <a:ext cx="7710617" cy="523220"/>
          </a:xfrm>
          <a:prstGeom prst="rect">
            <a:avLst/>
          </a:prstGeom>
          <a:noFill/>
        </p:spPr>
        <p:txBody>
          <a:bodyPr wrap="square" rtlCol="0">
            <a:spAutoFit/>
          </a:bodyPr>
          <a:lstStyle/>
          <a:p>
            <a:pPr algn="ctr"/>
            <a:r>
              <a:rPr lang="pt-BR" sz="2800" b="1" dirty="0" smtClean="0"/>
              <a:t> AMBIENTE DEMOCRÁTICO DE DIREITO  ????</a:t>
            </a:r>
            <a:endParaRPr lang="pt-BR" sz="2800" b="1" dirty="0"/>
          </a:p>
        </p:txBody>
      </p:sp>
      <p:sp>
        <p:nvSpPr>
          <p:cNvPr id="9" name="Texto explicativo em elipse 8"/>
          <p:cNvSpPr/>
          <p:nvPr/>
        </p:nvSpPr>
        <p:spPr>
          <a:xfrm>
            <a:off x="2330823" y="1246094"/>
            <a:ext cx="1801906" cy="107576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2841812" y="1362635"/>
            <a:ext cx="1255059" cy="646331"/>
          </a:xfrm>
          <a:prstGeom prst="rect">
            <a:avLst/>
          </a:prstGeom>
          <a:noFill/>
        </p:spPr>
        <p:txBody>
          <a:bodyPr wrap="square" rtlCol="0">
            <a:spAutoFit/>
          </a:bodyPr>
          <a:lstStyle/>
          <a:p>
            <a:r>
              <a:rPr lang="pt-BR" dirty="0" smtClean="0"/>
              <a:t>MP 808 14.11.2017</a:t>
            </a:r>
            <a:endParaRPr lang="pt-BR" dirty="0"/>
          </a:p>
        </p:txBody>
      </p:sp>
      <p:sp>
        <p:nvSpPr>
          <p:cNvPr id="11" name="Texto explicativo em elipse 10"/>
          <p:cNvSpPr/>
          <p:nvPr/>
        </p:nvSpPr>
        <p:spPr>
          <a:xfrm>
            <a:off x="502024" y="1084730"/>
            <a:ext cx="1828800" cy="11743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rgbClr val="C00000"/>
                </a:solidFill>
              </a:rPr>
              <a:t>LEI 13.467/2017</a:t>
            </a:r>
          </a:p>
          <a:p>
            <a:pPr algn="ctr"/>
            <a:r>
              <a:rPr lang="pt-BR" sz="1600" b="1" dirty="0" smtClean="0">
                <a:solidFill>
                  <a:srgbClr val="C00000"/>
                </a:solidFill>
              </a:rPr>
              <a:t>14.07.2017 11.11.2017</a:t>
            </a:r>
            <a:endParaRPr lang="pt-BR" sz="1600" b="1" dirty="0">
              <a:solidFill>
                <a:srgbClr val="C00000"/>
              </a:solidFill>
            </a:endParaRPr>
          </a:p>
        </p:txBody>
      </p:sp>
    </p:spTree>
    <p:extLst>
      <p:ext uri="{BB962C8B-B14F-4D97-AF65-F5344CB8AC3E}">
        <p14:creationId xmlns:p14="http://schemas.microsoft.com/office/powerpoint/2010/main" val="1037016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651855" y="288697"/>
            <a:ext cx="8229600" cy="5016758"/>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400" b="1" dirty="0"/>
              <a:t>Governo estuda liberar R$ 1 bilhão para </a:t>
            </a:r>
            <a:r>
              <a:rPr lang="pt-BR" sz="2400" b="1" dirty="0" smtClean="0"/>
              <a:t>sindicatos</a:t>
            </a:r>
          </a:p>
          <a:p>
            <a:pPr algn="ctr"/>
            <a:endParaRPr lang="pt-BR" sz="2000" dirty="0" smtClean="0"/>
          </a:p>
          <a:p>
            <a:pPr algn="just"/>
            <a:r>
              <a:rPr lang="pt-BR" sz="2000" dirty="0" smtClean="0"/>
              <a:t>Em </a:t>
            </a:r>
            <a:r>
              <a:rPr lang="pt-BR" sz="2000" dirty="0"/>
              <a:t>meio às pressões para que o governo restitua o imposto sindical</a:t>
            </a:r>
            <a:r>
              <a:rPr lang="pt-BR" sz="2000" b="1" dirty="0"/>
              <a:t>, </a:t>
            </a:r>
            <a:r>
              <a:rPr lang="pt-BR" sz="2000" dirty="0"/>
              <a:t>o Ministério do Trabalho estuda liberar para os sindicatos valores recolhidos nos últimos anos, mas que não foram distribuídos às entidades. A medida pode </a:t>
            </a:r>
            <a:r>
              <a:rPr lang="pt-BR" sz="2000" b="1" dirty="0"/>
              <a:t>injetar no cofre dos sindicatos até R$ 1 bilhão</a:t>
            </a:r>
            <a:r>
              <a:rPr lang="pt-BR" sz="2000" dirty="0"/>
              <a:t>, valor estimado do saldo residual. As contribuições foram retidas pelo governo em razão de erros no preenchimento das</a:t>
            </a:r>
            <a:r>
              <a:rPr lang="pt-BR" sz="2000" b="1" dirty="0"/>
              <a:t> guias pelas empresas entre 2008 a 2015.</a:t>
            </a:r>
            <a:r>
              <a:rPr lang="pt-BR" sz="2000" dirty="0"/>
              <a:t> Desde então, os valores permanecem intocáveis. Quando não for possível identificar a quem pertence o recurso, a proposta é dividir o valor entre todas as entidades. </a:t>
            </a:r>
            <a:endParaRPr lang="pt-BR" sz="2000" dirty="0" smtClean="0"/>
          </a:p>
          <a:p>
            <a:pPr algn="just"/>
            <a:endParaRPr lang="pt-BR" sz="2000" dirty="0" smtClean="0"/>
          </a:p>
          <a:p>
            <a:pPr algn="just"/>
            <a:r>
              <a:rPr lang="pt-BR" sz="2000" dirty="0"/>
              <a:t>A contrapartida do ministério é </a:t>
            </a:r>
            <a:r>
              <a:rPr lang="pt-BR" sz="2000" b="1" dirty="0">
                <a:solidFill>
                  <a:srgbClr val="C00000"/>
                </a:solidFill>
              </a:rPr>
              <a:t>destinar 15% do saldo residual </a:t>
            </a:r>
            <a:r>
              <a:rPr lang="pt-BR" sz="2000" dirty="0" smtClean="0"/>
              <a:t>para </a:t>
            </a:r>
            <a:r>
              <a:rPr lang="pt-BR" sz="2000" dirty="0"/>
              <a:t>formar um </a:t>
            </a:r>
            <a:r>
              <a:rPr lang="pt-BR" sz="2000" b="1" dirty="0">
                <a:solidFill>
                  <a:srgbClr val="C00000"/>
                </a:solidFill>
              </a:rPr>
              <a:t>fundo que irá financiar o combate ao trabalho escravo e infantil</a:t>
            </a:r>
            <a:r>
              <a:rPr lang="pt-BR" sz="2000" dirty="0"/>
              <a:t>.</a:t>
            </a:r>
          </a:p>
          <a:p>
            <a:pPr algn="just"/>
            <a:endParaRPr lang="pt-BR" sz="2000" b="1" dirty="0" smtClean="0"/>
          </a:p>
          <a:p>
            <a:r>
              <a:rPr lang="pt-BR" b="1" i="1" dirty="0" smtClean="0"/>
              <a:t>Coluna </a:t>
            </a:r>
            <a:r>
              <a:rPr lang="pt-BR" b="1" i="1" dirty="0"/>
              <a:t>do Estadão</a:t>
            </a:r>
            <a:endParaRPr lang="pt-BR" i="1" dirty="0"/>
          </a:p>
          <a:p>
            <a:r>
              <a:rPr lang="pt-BR" i="1" dirty="0"/>
              <a:t>14 Outubro 2017 | </a:t>
            </a:r>
            <a:r>
              <a:rPr lang="pt-BR" i="1" dirty="0" smtClean="0"/>
              <a:t>05h30</a:t>
            </a:r>
            <a:endParaRPr lang="pt-BR" dirty="0"/>
          </a:p>
        </p:txBody>
      </p:sp>
    </p:spTree>
    <p:extLst>
      <p:ext uri="{BB962C8B-B14F-4D97-AF65-F5344CB8AC3E}">
        <p14:creationId xmlns:p14="http://schemas.microsoft.com/office/powerpoint/2010/main" val="217450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stretch>
            <a:fillRect/>
          </a:stretch>
        </p:blipFill>
        <p:spPr>
          <a:xfrm>
            <a:off x="1371661" y="87281"/>
            <a:ext cx="6452826" cy="5434446"/>
          </a:xfrm>
          <a:prstGeom prst="rect">
            <a:avLst/>
          </a:prstGeom>
        </p:spPr>
        <p:style>
          <a:lnRef idx="2">
            <a:schemeClr val="dk1"/>
          </a:lnRef>
          <a:fillRef idx="1">
            <a:schemeClr val="lt1"/>
          </a:fillRef>
          <a:effectRef idx="0">
            <a:schemeClr val="dk1"/>
          </a:effectRef>
          <a:fontRef idx="minor">
            <a:schemeClr val="dk1"/>
          </a:fontRef>
        </p:style>
      </p:pic>
      <p:sp>
        <p:nvSpPr>
          <p:cNvPr id="2" name="Seta para a direita 1"/>
          <p:cNvSpPr/>
          <p:nvPr/>
        </p:nvSpPr>
        <p:spPr>
          <a:xfrm>
            <a:off x="694481" y="4097438"/>
            <a:ext cx="497711" cy="5903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10755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1247309" y="590309"/>
            <a:ext cx="7327724" cy="4571999"/>
          </a:xfrm>
          <a:prstGeom prst="rect">
            <a:avLst/>
          </a:prstGeom>
        </p:spPr>
        <p:style>
          <a:lnRef idx="2">
            <a:schemeClr val="dk1"/>
          </a:lnRef>
          <a:fillRef idx="1">
            <a:schemeClr val="lt1"/>
          </a:fillRef>
          <a:effectRef idx="0">
            <a:schemeClr val="dk1"/>
          </a:effectRef>
          <a:fontRef idx="minor">
            <a:schemeClr val="dk1"/>
          </a:fontRef>
        </p:style>
      </p:pic>
      <p:sp>
        <p:nvSpPr>
          <p:cNvPr id="3" name="Seta para a direita 2"/>
          <p:cNvSpPr/>
          <p:nvPr/>
        </p:nvSpPr>
        <p:spPr>
          <a:xfrm>
            <a:off x="634112" y="4317357"/>
            <a:ext cx="497711" cy="5903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61336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stretch>
            <a:fillRect/>
          </a:stretch>
        </p:blipFill>
        <p:spPr>
          <a:xfrm>
            <a:off x="625033" y="897292"/>
            <a:ext cx="3583952" cy="3597202"/>
          </a:xfrm>
          <a:prstGeom prst="rect">
            <a:avLst/>
          </a:prstGeom>
        </p:spPr>
      </p:pic>
      <p:sp>
        <p:nvSpPr>
          <p:cNvPr id="4" name="CaixaDeTexto 3"/>
          <p:cNvSpPr txBox="1"/>
          <p:nvPr/>
        </p:nvSpPr>
        <p:spPr>
          <a:xfrm>
            <a:off x="4324732" y="793120"/>
            <a:ext cx="4599349" cy="4708981"/>
          </a:xfrm>
          <a:prstGeom prst="rect">
            <a:avLst/>
          </a:prstGeom>
          <a:noFill/>
        </p:spPr>
        <p:txBody>
          <a:bodyPr wrap="square" rtlCol="0">
            <a:spAutoFit/>
          </a:bodyPr>
          <a:lstStyle/>
          <a:p>
            <a:pPr algn="just"/>
            <a:r>
              <a:rPr lang="pt-BR" sz="2000" dirty="0"/>
              <a:t>Diante da publicação da Portaria nº 1.129/2017, o Plenário do CNDH, repudiou a medida e decidiu instaurar uma Comissão de Apuração de Condutas e Situações Contrárias aos Direitos Humanos do Ministro do Trabalho, Ronaldo Nogueira. A justificativa para abertura do procedimento são as ações reiteradas adotadas pelo ministro, desde o início de sua gestão, que criam dificuldades ao processo de erradicação do trabalho escravo no país, como na ação voltada à não publicação da lista suja e, mais recentemente, com a publicação da Portaria MTB nº1129/2017. </a:t>
            </a:r>
          </a:p>
        </p:txBody>
      </p:sp>
      <p:sp>
        <p:nvSpPr>
          <p:cNvPr id="2" name="CaixaDeTexto 1"/>
          <p:cNvSpPr txBox="1"/>
          <p:nvPr/>
        </p:nvSpPr>
        <p:spPr>
          <a:xfrm>
            <a:off x="1977171" y="208345"/>
            <a:ext cx="5152834" cy="584775"/>
          </a:xfrm>
          <a:prstGeom prst="rect">
            <a:avLst/>
          </a:prstGeom>
          <a:noFill/>
        </p:spPr>
        <p:txBody>
          <a:bodyPr wrap="square" rtlCol="0">
            <a:spAutoFit/>
          </a:bodyPr>
          <a:lstStyle/>
          <a:p>
            <a:pPr algn="ctr"/>
            <a:r>
              <a:rPr lang="pt-BR" sz="3200" b="1" dirty="0">
                <a:latin typeface="Arial Unicode MS" panose="020B0604020202020204" pitchFamily="34" charset="-128"/>
                <a:ea typeface="Arial Unicode MS" panose="020B0604020202020204" pitchFamily="34" charset="-128"/>
                <a:cs typeface="Arial Unicode MS" panose="020B0604020202020204" pitchFamily="34" charset="-128"/>
              </a:rPr>
              <a:t>CNDH</a:t>
            </a:r>
          </a:p>
        </p:txBody>
      </p:sp>
    </p:spTree>
    <p:extLst>
      <p:ext uri="{BB962C8B-B14F-4D97-AF65-F5344CB8AC3E}">
        <p14:creationId xmlns:p14="http://schemas.microsoft.com/office/powerpoint/2010/main" val="1043495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0491" y="1704253"/>
            <a:ext cx="7772400" cy="2387600"/>
          </a:xfrm>
          <a:solidFill>
            <a:srgbClr val="00B050"/>
          </a:solidFill>
        </p:spPr>
        <p:txBody>
          <a:bodyPr/>
          <a:lstStyle/>
          <a:p>
            <a:r>
              <a:rPr lang="pt-BR" b="1" dirty="0" smtClean="0">
                <a:solidFill>
                  <a:schemeClr val="bg1"/>
                </a:solidFill>
                <a:latin typeface="Euphemia" pitchFamily="34" charset="0"/>
              </a:rPr>
              <a:t>SETOR PÚBLICO</a:t>
            </a:r>
            <a:br>
              <a:rPr lang="pt-BR" b="1" dirty="0" smtClean="0">
                <a:solidFill>
                  <a:schemeClr val="bg1"/>
                </a:solidFill>
                <a:latin typeface="Euphemia" pitchFamily="34" charset="0"/>
              </a:rPr>
            </a:br>
            <a:endParaRPr lang="pt-BR" b="1" dirty="0">
              <a:solidFill>
                <a:schemeClr val="bg1"/>
              </a:solidFill>
              <a:latin typeface="Euphemi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41691"/>
            <a:ext cx="8085859" cy="1325563"/>
          </a:xfrm>
        </p:spPr>
        <p:txBody>
          <a:bodyPr>
            <a:normAutofit/>
          </a:bodyPr>
          <a:lstStyle/>
          <a:p>
            <a:pPr algn="ctr"/>
            <a:r>
              <a:rPr lang="pt-BR" sz="4000" b="1" dirty="0">
                <a:solidFill>
                  <a:srgbClr val="00B050"/>
                </a:solidFill>
                <a:latin typeface="Euphemia" pitchFamily="34" charset="0"/>
              </a:rPr>
              <a:t>ORGANIZAÇÃO </a:t>
            </a:r>
            <a:r>
              <a:rPr lang="pt-BR" sz="4000" b="1" dirty="0" smtClean="0">
                <a:solidFill>
                  <a:srgbClr val="00B050"/>
                </a:solidFill>
                <a:latin typeface="Euphemia" pitchFamily="34" charset="0"/>
              </a:rPr>
              <a:t>SINDICAL NO SETOR PÚBLICO</a:t>
            </a:r>
            <a:endParaRPr lang="pt-BR" sz="4000" dirty="0">
              <a:solidFill>
                <a:srgbClr val="00B050"/>
              </a:solidFill>
              <a:latin typeface="Euphemia" pitchFamily="34" charset="0"/>
            </a:endParaRPr>
          </a:p>
        </p:txBody>
      </p:sp>
      <p:pic>
        <p:nvPicPr>
          <p:cNvPr id="4" name="Espaço Reservado para Conteúdo 3"/>
          <p:cNvPicPr>
            <a:picLocks noGrp="1" noChangeAspect="1"/>
          </p:cNvPicPr>
          <p:nvPr>
            <p:ph idx="1"/>
          </p:nvPr>
        </p:nvPicPr>
        <p:blipFill>
          <a:blip r:embed="rId2" cstate="print"/>
          <a:stretch>
            <a:fillRect/>
          </a:stretch>
        </p:blipFill>
        <p:spPr>
          <a:xfrm>
            <a:off x="5646339" y="2017098"/>
            <a:ext cx="2832643" cy="1509784"/>
          </a:xfrm>
          <a:prstGeom prst="rect">
            <a:avLst/>
          </a:prstGeom>
        </p:spPr>
      </p:pic>
      <p:sp>
        <p:nvSpPr>
          <p:cNvPr id="5" name="CaixaDeTexto 4"/>
          <p:cNvSpPr txBox="1"/>
          <p:nvPr/>
        </p:nvSpPr>
        <p:spPr>
          <a:xfrm>
            <a:off x="686894" y="1819316"/>
            <a:ext cx="4799506" cy="3539430"/>
          </a:xfrm>
          <a:prstGeom prst="rect">
            <a:avLst/>
          </a:prstGeom>
          <a:noFill/>
        </p:spPr>
        <p:txBody>
          <a:bodyPr wrap="square" rtlCol="0">
            <a:spAutoFit/>
          </a:bodyPr>
          <a:lstStyle/>
          <a:p>
            <a:pPr algn="just"/>
            <a:r>
              <a:rPr lang="pt-BR" sz="3200" dirty="0" smtClean="0"/>
              <a:t>A CF/88 garante </a:t>
            </a:r>
            <a:r>
              <a:rPr lang="pt-BR" sz="3200" dirty="0"/>
              <a:t>aos servidores públicos a liberdade de associação sindical (artigo 37, VI, CF) e o direito de greve (artigo 39, § 3°, CF), a ser exercido nos termos da lei.</a:t>
            </a:r>
          </a:p>
        </p:txBody>
      </p:sp>
    </p:spTree>
    <p:extLst>
      <p:ext uri="{BB962C8B-B14F-4D97-AF65-F5344CB8AC3E}">
        <p14:creationId xmlns:p14="http://schemas.microsoft.com/office/powerpoint/2010/main" val="1300116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9081" y="924314"/>
            <a:ext cx="5074409" cy="4534377"/>
          </a:xfrm>
        </p:spPr>
        <p:txBody>
          <a:bodyPr>
            <a:normAutofit fontScale="92500" lnSpcReduction="20000"/>
          </a:bodyPr>
          <a:lstStyle/>
          <a:p>
            <a:pPr marL="0" indent="0" algn="just">
              <a:buNone/>
            </a:pPr>
            <a:r>
              <a:rPr lang="pt-BR" sz="3000" b="1" dirty="0" smtClean="0"/>
              <a:t>Art</a:t>
            </a:r>
            <a:r>
              <a:rPr lang="pt-BR" sz="3000" b="1" dirty="0"/>
              <a:t>. 37</a:t>
            </a:r>
            <a:r>
              <a:rPr lang="pt-BR" sz="3000" dirty="0"/>
              <a:t>. A administração pública direta e indireta de qualquer dos Poderes da União, dos Estados, do Distrito Federal e dos Municípios obedecerá aos princípios de legalidade, impessoalidade, moralidade, publicidade e eficiência e, também, ao seguinte: </a:t>
            </a:r>
            <a:endParaRPr lang="pt-BR" sz="3000" dirty="0" smtClean="0"/>
          </a:p>
          <a:p>
            <a:pPr marL="0" indent="0" algn="just">
              <a:buNone/>
            </a:pPr>
            <a:r>
              <a:rPr lang="pt-BR" sz="3000" dirty="0" smtClean="0"/>
              <a:t>[...]</a:t>
            </a:r>
            <a:endParaRPr lang="pt-BR" sz="3000" dirty="0"/>
          </a:p>
          <a:p>
            <a:pPr marL="0" indent="0" algn="just">
              <a:buNone/>
            </a:pPr>
            <a:r>
              <a:rPr lang="pt-BR" sz="3000" b="1" u="sng" dirty="0" smtClean="0">
                <a:solidFill>
                  <a:srgbClr val="FF0000"/>
                </a:solidFill>
              </a:rPr>
              <a:t>VI </a:t>
            </a:r>
            <a:r>
              <a:rPr lang="pt-BR" sz="3000" b="1" u="sng" dirty="0">
                <a:solidFill>
                  <a:srgbClr val="FF0000"/>
                </a:solidFill>
              </a:rPr>
              <a:t>- é garantido ao servidor público civil o direito à livre associação sindical</a:t>
            </a:r>
            <a:r>
              <a:rPr lang="pt-BR" sz="3000" b="1" u="sng" dirty="0" smtClean="0">
                <a:solidFill>
                  <a:srgbClr val="FF0000"/>
                </a:solidFill>
              </a:rPr>
              <a:t>;</a:t>
            </a:r>
            <a:endParaRPr lang="pt-BR" sz="3000" b="1" u="sng" dirty="0">
              <a:solidFill>
                <a:srgbClr val="FF0000"/>
              </a:solidFill>
            </a:endParaRPr>
          </a:p>
          <a:p>
            <a:endParaRPr lang="pt-BR" dirty="0"/>
          </a:p>
        </p:txBody>
      </p:sp>
      <p:pic>
        <p:nvPicPr>
          <p:cNvPr id="4" name="Picture 2" descr="http://www.memorialdainclusao.sp.gov.br/br/img/dire49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6051" y="958623"/>
            <a:ext cx="2678232" cy="325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75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975359" y="443262"/>
            <a:ext cx="7406641" cy="1325563"/>
          </a:xfrm>
        </p:spPr>
        <p:txBody>
          <a:bodyPr>
            <a:normAutofit/>
          </a:bodyPr>
          <a:lstStyle/>
          <a:p>
            <a:pPr algn="ctr"/>
            <a:r>
              <a:rPr lang="pt-BR" sz="4000" b="1" dirty="0" smtClean="0">
                <a:solidFill>
                  <a:srgbClr val="00B050"/>
                </a:solidFill>
                <a:latin typeface="Euphemia" pitchFamily="34" charset="0"/>
              </a:rPr>
              <a:t>ENQUADRAMENTO SINDICAL</a:t>
            </a:r>
            <a:endParaRPr lang="pt-BR" sz="4000" b="1" dirty="0">
              <a:solidFill>
                <a:srgbClr val="00B050"/>
              </a:solidFill>
              <a:latin typeface="Euphemia" pitchFamily="34" charset="0"/>
            </a:endParaRPr>
          </a:p>
        </p:txBody>
      </p:sp>
      <p:sp>
        <p:nvSpPr>
          <p:cNvPr id="9" name="CaixaDeTexto 8"/>
          <p:cNvSpPr txBox="1"/>
          <p:nvPr/>
        </p:nvSpPr>
        <p:spPr>
          <a:xfrm>
            <a:off x="658456" y="1976643"/>
            <a:ext cx="8187574" cy="3323987"/>
          </a:xfrm>
          <a:prstGeom prst="rect">
            <a:avLst/>
          </a:prstGeom>
          <a:noFill/>
        </p:spPr>
        <p:txBody>
          <a:bodyPr wrap="square" rtlCol="0">
            <a:spAutoFit/>
          </a:bodyPr>
          <a:lstStyle/>
          <a:p>
            <a:pPr algn="just"/>
            <a:r>
              <a:rPr lang="pt-BR" sz="3200" b="1" dirty="0" smtClean="0"/>
              <a:t>Nota Técnica nº 250/2016/GAB/SRT/</a:t>
            </a:r>
            <a:r>
              <a:rPr lang="pt-BR" sz="3200" b="1" dirty="0" err="1" smtClean="0"/>
              <a:t>MTb</a:t>
            </a:r>
            <a:r>
              <a:rPr lang="pt-BR" sz="3200" dirty="0" smtClean="0"/>
              <a:t>: “O entendimento da Secretaria de Relações do Trabalho é no sentido que para a carreiras de servidores públicos se organizarem em sindicatos próprios </a:t>
            </a:r>
            <a:r>
              <a:rPr lang="pt-BR" sz="3200" b="1" u="sng" dirty="0" smtClean="0">
                <a:solidFill>
                  <a:srgbClr val="FF0000"/>
                </a:solidFill>
              </a:rPr>
              <a:t>é necessário que Lei Específica regulamente a carreira</a:t>
            </a:r>
            <a:r>
              <a:rPr lang="pt-BR" sz="3200" dirty="0" smtClean="0"/>
              <a:t>.”</a:t>
            </a:r>
          </a:p>
          <a:p>
            <a:endParaRPr lang="pt-BR" dirty="0"/>
          </a:p>
        </p:txBody>
      </p:sp>
    </p:spTree>
    <p:extLst>
      <p:ext uri="{BB962C8B-B14F-4D97-AF65-F5344CB8AC3E}">
        <p14:creationId xmlns:p14="http://schemas.microsoft.com/office/powerpoint/2010/main" val="20795172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22"/>
          <p:cNvGraphicFramePr>
            <a:graphicFrameLocks noGrp="1"/>
          </p:cNvGraphicFramePr>
          <p:nvPr>
            <p:ph idx="1"/>
            <p:extLst>
              <p:ext uri="{D42A27DB-BD31-4B8C-83A1-F6EECF244321}">
                <p14:modId xmlns:p14="http://schemas.microsoft.com/office/powerpoint/2010/main" val="1022876705"/>
              </p:ext>
            </p:extLst>
          </p:nvPr>
        </p:nvGraphicFramePr>
        <p:xfrm>
          <a:off x="787570" y="1160073"/>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p:cNvPicPr/>
          <p:nvPr/>
        </p:nvPicPr>
        <p:blipFill>
          <a:blip r:embed="rId3" cstate="print">
            <a:extLst>
              <a:ext uri="{28A0092B-C50C-407E-A947-70E740481C1C}">
                <a14:useLocalDpi xmlns:a14="http://schemas.microsoft.com/office/drawing/2010/main" val="0"/>
              </a:ext>
            </a:extLst>
          </a:blip>
          <a:stretch>
            <a:fillRect/>
          </a:stretch>
        </p:blipFill>
        <p:spPr>
          <a:xfrm>
            <a:off x="7550045" y="4746405"/>
            <a:ext cx="1060964" cy="654170"/>
          </a:xfrm>
          <a:prstGeom prst="rect">
            <a:avLst/>
          </a:prstGeom>
        </p:spPr>
      </p:pic>
      <p:sp>
        <p:nvSpPr>
          <p:cNvPr id="6" name="Retângulo 5"/>
          <p:cNvSpPr/>
          <p:nvPr/>
        </p:nvSpPr>
        <p:spPr>
          <a:xfrm>
            <a:off x="7536058" y="4742301"/>
            <a:ext cx="744071" cy="600164"/>
          </a:xfrm>
          <a:prstGeom prst="rect">
            <a:avLst/>
          </a:prstGeom>
        </p:spPr>
        <p:txBody>
          <a:bodyPr wrap="square">
            <a:spAutoFit/>
          </a:bodyPr>
          <a:lstStyle/>
          <a:p>
            <a:r>
              <a:rPr lang="pt-BR" sz="1100" dirty="0" smtClean="0"/>
              <a:t>CNES/</a:t>
            </a:r>
          </a:p>
          <a:p>
            <a:r>
              <a:rPr lang="pt-BR" sz="1100" dirty="0" err="1" smtClean="0"/>
              <a:t>MTb</a:t>
            </a:r>
            <a:r>
              <a:rPr lang="pt-BR" sz="1100" dirty="0" smtClean="0"/>
              <a:t>  01.10.17</a:t>
            </a:r>
            <a:endParaRPr lang="pt-BR" sz="1100" dirty="0"/>
          </a:p>
        </p:txBody>
      </p:sp>
      <p:sp>
        <p:nvSpPr>
          <p:cNvPr id="7" name="Título 1"/>
          <p:cNvSpPr txBox="1">
            <a:spLocks/>
          </p:cNvSpPr>
          <p:nvPr/>
        </p:nvSpPr>
        <p:spPr>
          <a:xfrm>
            <a:off x="891711" y="374073"/>
            <a:ext cx="7864361" cy="13489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smtClean="0">
                <a:solidFill>
                  <a:srgbClr val="00B050"/>
                </a:solidFill>
                <a:effectLst>
                  <a:outerShdw blurRad="38100" dist="38100" dir="2700000" algn="tl">
                    <a:srgbClr val="000000">
                      <a:alpha val="43137"/>
                    </a:srgbClr>
                  </a:outerShdw>
                </a:effectLst>
                <a:latin typeface="Euphemia" pitchFamily="34" charset="0"/>
                <a:cs typeface="Arial" pitchFamily="34" charset="0"/>
              </a:rPr>
              <a:t>COMPOSIÇÃO DA ORGANIZAÇÃO SINDICAL</a:t>
            </a:r>
            <a:endParaRPr lang="pt-BR" sz="4000" b="1" dirty="0">
              <a:solidFill>
                <a:srgbClr val="00B050"/>
              </a:solidFill>
              <a:effectLst>
                <a:outerShdw blurRad="38100" dist="38100" dir="2700000" algn="tl">
                  <a:srgbClr val="000000">
                    <a:alpha val="43137"/>
                  </a:srgbClr>
                </a:outerShdw>
              </a:effectLst>
              <a:latin typeface="Euphemia" pitchFamily="34" charset="0"/>
              <a:cs typeface="Arial" pitchFamily="34" charset="0"/>
            </a:endParaRPr>
          </a:p>
        </p:txBody>
      </p:sp>
    </p:spTree>
    <p:extLst>
      <p:ext uri="{BB962C8B-B14F-4D97-AF65-F5344CB8AC3E}">
        <p14:creationId xmlns:p14="http://schemas.microsoft.com/office/powerpoint/2010/main" val="40577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805804" y="1909998"/>
            <a:ext cx="7953637" cy="3020993"/>
          </a:xfrm>
        </p:spPr>
        <p:txBody>
          <a:bodyPr>
            <a:noAutofit/>
          </a:bodyPr>
          <a:lstStyle/>
          <a:p>
            <a:pPr marL="0" indent="0" algn="just">
              <a:buNone/>
            </a:pPr>
            <a:r>
              <a:rPr lang="pt-BR" sz="3600" dirty="0"/>
              <a:t>A </a:t>
            </a:r>
            <a:r>
              <a:rPr lang="pt-BR" sz="3600" dirty="0" smtClean="0"/>
              <a:t>CF/88 reconheceu </a:t>
            </a:r>
            <a:r>
              <a:rPr lang="pt-BR" sz="3600" dirty="0"/>
              <a:t>no campo das relações de trabalho, o </a:t>
            </a:r>
            <a:r>
              <a:rPr lang="pt-BR" sz="3600" b="1" dirty="0">
                <a:solidFill>
                  <a:srgbClr val="C00000"/>
                </a:solidFill>
              </a:rPr>
              <a:t>valor das convenções e acordos coletivos </a:t>
            </a:r>
            <a:r>
              <a:rPr lang="pt-BR" sz="3600" dirty="0"/>
              <a:t>de trabalho(art. 7º, XXVI), bem como tornou </a:t>
            </a:r>
            <a:r>
              <a:rPr lang="pt-BR" sz="3600" b="1" dirty="0">
                <a:solidFill>
                  <a:srgbClr val="C00000"/>
                </a:solidFill>
              </a:rPr>
              <a:t>obrigatória a atuação sindical nas negociações coletivas </a:t>
            </a:r>
            <a:r>
              <a:rPr lang="pt-BR" sz="3600" dirty="0"/>
              <a:t>(art. 8º, VI).</a:t>
            </a:r>
          </a:p>
        </p:txBody>
      </p:sp>
      <p:sp>
        <p:nvSpPr>
          <p:cNvPr id="5" name="Título 1"/>
          <p:cNvSpPr>
            <a:spLocks noGrp="1"/>
          </p:cNvSpPr>
          <p:nvPr/>
        </p:nvSpPr>
        <p:spPr>
          <a:xfrm>
            <a:off x="909490" y="520335"/>
            <a:ext cx="7578270" cy="1099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00B050"/>
                </a:solidFill>
                <a:latin typeface="Euphemia" pitchFamily="34" charset="0"/>
              </a:rPr>
              <a:t>NEGOCIAÇÃO COLETIVA</a:t>
            </a:r>
            <a:endParaRPr lang="pt-BR" b="1" dirty="0">
              <a:solidFill>
                <a:srgbClr val="00B050"/>
              </a:solidFill>
              <a:latin typeface="Euphemia" pitchFamily="34" charset="0"/>
            </a:endParaRPr>
          </a:p>
        </p:txBody>
      </p:sp>
    </p:spTree>
    <p:extLst>
      <p:ext uri="{BB962C8B-B14F-4D97-AF65-F5344CB8AC3E}">
        <p14:creationId xmlns:p14="http://schemas.microsoft.com/office/powerpoint/2010/main" val="159927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176385587"/>
              </p:ext>
            </p:extLst>
          </p:nvPr>
        </p:nvGraphicFramePr>
        <p:xfrm>
          <a:off x="396606" y="433850"/>
          <a:ext cx="8327264" cy="505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697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53970" y="1662544"/>
            <a:ext cx="7957522" cy="3884083"/>
          </a:xfrm>
        </p:spPr>
        <p:txBody>
          <a:bodyPr>
            <a:normAutofit/>
          </a:bodyPr>
          <a:lstStyle/>
          <a:p>
            <a:pPr algn="just"/>
            <a:r>
              <a:rPr lang="pt-PT" sz="3600" dirty="0" smtClean="0"/>
              <a:t>A norma constitucional não prevê a negociação coletiva no serviço público.</a:t>
            </a:r>
          </a:p>
          <a:p>
            <a:pPr algn="just"/>
            <a:r>
              <a:rPr lang="pt-BR" sz="3600" dirty="0" smtClean="0"/>
              <a:t>Todavia, </a:t>
            </a:r>
            <a:r>
              <a:rPr lang="pt-PT" sz="3600" dirty="0" smtClean="0"/>
              <a:t>o </a:t>
            </a:r>
            <a:r>
              <a:rPr lang="pt-PT" sz="3600" dirty="0"/>
              <a:t>Brasil ratificou </a:t>
            </a:r>
            <a:r>
              <a:rPr lang="pt-PT" sz="3600" u="sng" dirty="0" smtClean="0"/>
              <a:t>duas convenções internacionais </a:t>
            </a:r>
            <a:r>
              <a:rPr lang="pt-PT" sz="3600" dirty="0" smtClean="0"/>
              <a:t>que </a:t>
            </a:r>
            <a:r>
              <a:rPr lang="pt-PT" sz="3600" dirty="0"/>
              <a:t>tratam a respeito do tema, a </a:t>
            </a:r>
            <a:r>
              <a:rPr lang="pt-PT" sz="3600" b="1" dirty="0"/>
              <a:t>Convenção n. 154 </a:t>
            </a:r>
            <a:r>
              <a:rPr lang="pt-PT" sz="3600" b="1" dirty="0" smtClean="0"/>
              <a:t>e a Convenção </a:t>
            </a:r>
            <a:r>
              <a:rPr lang="pt-PT" sz="3600" b="1" dirty="0"/>
              <a:t>n. </a:t>
            </a:r>
            <a:r>
              <a:rPr lang="pt-PT" sz="3600" b="1" dirty="0" smtClean="0"/>
              <a:t>151</a:t>
            </a:r>
            <a:r>
              <a:rPr lang="pt-PT" sz="3600" dirty="0" smtClean="0"/>
              <a:t>, </a:t>
            </a:r>
            <a:r>
              <a:rPr lang="pt-PT" sz="3600" dirty="0"/>
              <a:t>além da </a:t>
            </a:r>
            <a:r>
              <a:rPr lang="pt-PT" sz="3600" b="1" dirty="0"/>
              <a:t>Recomendação n. </a:t>
            </a:r>
            <a:r>
              <a:rPr lang="pt-PT" sz="3600" b="1" dirty="0" smtClean="0"/>
              <a:t>159. </a:t>
            </a:r>
            <a:endParaRPr lang="pt-BR" sz="3600" dirty="0"/>
          </a:p>
        </p:txBody>
      </p:sp>
      <p:sp>
        <p:nvSpPr>
          <p:cNvPr id="6" name="Título 1"/>
          <p:cNvSpPr>
            <a:spLocks noGrp="1"/>
          </p:cNvSpPr>
          <p:nvPr/>
        </p:nvSpPr>
        <p:spPr>
          <a:xfrm>
            <a:off x="909490" y="520335"/>
            <a:ext cx="7578270" cy="1099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00B050"/>
                </a:solidFill>
                <a:latin typeface="Euphemia" pitchFamily="34" charset="0"/>
              </a:rPr>
              <a:t>NEGOCIAÇÃO COLETIVA</a:t>
            </a:r>
            <a:endParaRPr lang="pt-BR" b="1" dirty="0">
              <a:solidFill>
                <a:srgbClr val="00B050"/>
              </a:solidFill>
              <a:latin typeface="Euphemia" pitchFamily="34" charset="0"/>
            </a:endParaRPr>
          </a:p>
        </p:txBody>
      </p:sp>
    </p:spTree>
    <p:extLst>
      <p:ext uri="{BB962C8B-B14F-4D97-AF65-F5344CB8AC3E}">
        <p14:creationId xmlns:p14="http://schemas.microsoft.com/office/powerpoint/2010/main" val="1475720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1773382"/>
            <a:ext cx="8321386" cy="4202996"/>
          </a:xfrm>
        </p:spPr>
        <p:txBody>
          <a:bodyPr>
            <a:normAutofit/>
          </a:bodyPr>
          <a:lstStyle/>
          <a:p>
            <a:pPr algn="just"/>
            <a:r>
              <a:rPr lang="pt-BR" sz="3200" dirty="0" smtClean="0"/>
              <a:t>Estendeu </a:t>
            </a:r>
            <a:r>
              <a:rPr lang="pt-BR" sz="3200" dirty="0"/>
              <a:t>a expressão "pessoas empregadas pelas autoridades públicas, </a:t>
            </a:r>
            <a:r>
              <a:rPr lang="pt-BR" sz="3200" dirty="0" smtClean="0"/>
              <a:t>aos </a:t>
            </a:r>
            <a:r>
              <a:rPr lang="pt-BR" sz="3200" dirty="0"/>
              <a:t>diversos níveis de governo e às várias relações </a:t>
            </a:r>
            <a:r>
              <a:rPr lang="pt-BR" sz="3200" dirty="0" smtClean="0"/>
              <a:t>que </a:t>
            </a:r>
            <a:r>
              <a:rPr lang="pt-BR" sz="3200" b="1" dirty="0"/>
              <a:t>vale tanto para servidores públicos federais regidos pela Lei 8.112/90 </a:t>
            </a:r>
            <a:r>
              <a:rPr lang="pt-BR" sz="3200" dirty="0"/>
              <a:t>ou pela CLT, quanto para os </a:t>
            </a:r>
            <a:r>
              <a:rPr lang="pt-BR" sz="3200" b="1" dirty="0"/>
              <a:t>servidores dos âmbitos estadual e municipal, regidos pela legislação específica de cada </a:t>
            </a:r>
            <a:r>
              <a:rPr lang="pt-BR" sz="3200" b="1" dirty="0" smtClean="0"/>
              <a:t>um </a:t>
            </a:r>
            <a:r>
              <a:rPr lang="pt-BR" sz="3200" dirty="0" smtClean="0"/>
              <a:t>trabalho</a:t>
            </a:r>
            <a:r>
              <a:rPr lang="pt-BR" sz="3200" dirty="0"/>
              <a:t>. </a:t>
            </a:r>
            <a:endParaRPr lang="pt-BR" dirty="0"/>
          </a:p>
        </p:txBody>
      </p:sp>
      <p:sp>
        <p:nvSpPr>
          <p:cNvPr id="4" name="Título 1"/>
          <p:cNvSpPr>
            <a:spLocks noGrp="1"/>
          </p:cNvSpPr>
          <p:nvPr>
            <p:ph type="title"/>
          </p:nvPr>
        </p:nvSpPr>
        <p:spPr>
          <a:xfrm>
            <a:off x="914400" y="405232"/>
            <a:ext cx="6677891" cy="1325563"/>
          </a:xfrm>
        </p:spPr>
        <p:txBody>
          <a:bodyPr>
            <a:normAutofit/>
          </a:bodyPr>
          <a:lstStyle/>
          <a:p>
            <a:pPr algn="ctr"/>
            <a:r>
              <a:rPr lang="pt-BR" sz="4000" b="1" dirty="0" smtClean="0">
                <a:solidFill>
                  <a:srgbClr val="00B050"/>
                </a:solidFill>
                <a:latin typeface="Euphemia" pitchFamily="34" charset="0"/>
              </a:rPr>
              <a:t>CONVENÇÃO 151 e RECOMENDAÇÃO 159</a:t>
            </a:r>
            <a:endParaRPr lang="pt-BR" sz="4000" dirty="0">
              <a:solidFill>
                <a:srgbClr val="00B050"/>
              </a:solidFill>
              <a:latin typeface="Euphemia" pitchFamily="34" charset="0"/>
            </a:endParaRPr>
          </a:p>
        </p:txBody>
      </p:sp>
      <p:pic>
        <p:nvPicPr>
          <p:cNvPr id="5" name="Imagem 4"/>
          <p:cNvPicPr>
            <a:picLocks noChangeAspect="1"/>
          </p:cNvPicPr>
          <p:nvPr/>
        </p:nvPicPr>
        <p:blipFill>
          <a:blip r:embed="rId2" cstate="print"/>
          <a:stretch>
            <a:fillRect/>
          </a:stretch>
        </p:blipFill>
        <p:spPr>
          <a:xfrm>
            <a:off x="7295695" y="460436"/>
            <a:ext cx="1391106" cy="1114173"/>
          </a:xfrm>
          <a:prstGeom prst="rect">
            <a:avLst/>
          </a:prstGeom>
        </p:spPr>
      </p:pic>
    </p:spTree>
    <p:extLst>
      <p:ext uri="{BB962C8B-B14F-4D97-AF65-F5344CB8AC3E}">
        <p14:creationId xmlns:p14="http://schemas.microsoft.com/office/powerpoint/2010/main" val="20119386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2175164"/>
            <a:ext cx="8085859" cy="3801214"/>
          </a:xfrm>
        </p:spPr>
        <p:txBody>
          <a:bodyPr>
            <a:normAutofit/>
          </a:bodyPr>
          <a:lstStyle/>
          <a:p>
            <a:pPr algn="just"/>
            <a:r>
              <a:rPr lang="pt-BR" sz="3200" dirty="0" smtClean="0"/>
              <a:t>Estabelece </a:t>
            </a:r>
            <a:r>
              <a:rPr lang="pt-BR" sz="3200" dirty="0"/>
              <a:t>que as organizações de trabalhadores abrangidas pela Convenção </a:t>
            </a:r>
            <a:r>
              <a:rPr lang="pt-BR" sz="3200" b="1" dirty="0"/>
              <a:t>são apenas aquelas organizações “constituídas nos termos do artigo 8º da Constituição </a:t>
            </a:r>
            <a:r>
              <a:rPr lang="pt-BR" sz="3200" b="1" dirty="0" smtClean="0"/>
              <a:t>Federal”</a:t>
            </a:r>
            <a:r>
              <a:rPr lang="pt-BR" sz="3200" dirty="0" smtClean="0"/>
              <a:t>. </a:t>
            </a:r>
            <a:endParaRPr lang="pt-BR" sz="3200" dirty="0"/>
          </a:p>
          <a:p>
            <a:endParaRPr lang="pt-BR" sz="3200" dirty="0"/>
          </a:p>
        </p:txBody>
      </p:sp>
      <p:sp>
        <p:nvSpPr>
          <p:cNvPr id="4" name="Título 1"/>
          <p:cNvSpPr>
            <a:spLocks noGrp="1"/>
          </p:cNvSpPr>
          <p:nvPr>
            <p:ph type="title"/>
          </p:nvPr>
        </p:nvSpPr>
        <p:spPr>
          <a:xfrm>
            <a:off x="914400" y="405232"/>
            <a:ext cx="6442364" cy="1325563"/>
          </a:xfrm>
        </p:spPr>
        <p:txBody>
          <a:bodyPr>
            <a:normAutofit/>
          </a:bodyPr>
          <a:lstStyle/>
          <a:p>
            <a:pPr algn="ctr"/>
            <a:r>
              <a:rPr lang="pt-BR" sz="4000" b="1" dirty="0" smtClean="0">
                <a:solidFill>
                  <a:srgbClr val="00B050"/>
                </a:solidFill>
                <a:latin typeface="Euphemia" pitchFamily="34" charset="0"/>
              </a:rPr>
              <a:t>CONVENÇÃO 151 e RECOMENDAÇÃO 159</a:t>
            </a:r>
            <a:endParaRPr lang="pt-BR" sz="4000" dirty="0">
              <a:solidFill>
                <a:srgbClr val="00B050"/>
              </a:solidFill>
              <a:latin typeface="Euphemia" pitchFamily="34" charset="0"/>
            </a:endParaRPr>
          </a:p>
        </p:txBody>
      </p:sp>
      <p:pic>
        <p:nvPicPr>
          <p:cNvPr id="5" name="Imagem 4"/>
          <p:cNvPicPr>
            <a:picLocks noChangeAspect="1"/>
          </p:cNvPicPr>
          <p:nvPr/>
        </p:nvPicPr>
        <p:blipFill>
          <a:blip r:embed="rId2" cstate="print"/>
          <a:stretch>
            <a:fillRect/>
          </a:stretch>
        </p:blipFill>
        <p:spPr>
          <a:xfrm>
            <a:off x="7295695" y="460436"/>
            <a:ext cx="1391106" cy="1114173"/>
          </a:xfrm>
          <a:prstGeom prst="rect">
            <a:avLst/>
          </a:prstGeom>
        </p:spPr>
      </p:pic>
    </p:spTree>
    <p:extLst>
      <p:ext uri="{BB962C8B-B14F-4D97-AF65-F5344CB8AC3E}">
        <p14:creationId xmlns:p14="http://schemas.microsoft.com/office/powerpoint/2010/main" val="2011938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1973179"/>
            <a:ext cx="8141278" cy="3430094"/>
          </a:xfrm>
        </p:spPr>
        <p:txBody>
          <a:bodyPr>
            <a:normAutofit/>
          </a:bodyPr>
          <a:lstStyle/>
          <a:p>
            <a:pPr algn="just"/>
            <a:r>
              <a:rPr lang="pt-BR" sz="3200" dirty="0"/>
              <a:t>A </a:t>
            </a:r>
            <a:r>
              <a:rPr lang="pt-BR" sz="3200" b="1" dirty="0"/>
              <a:t>Convenção nº 154 da OIT </a:t>
            </a:r>
            <a:r>
              <a:rPr lang="pt-BR" sz="3200" dirty="0" smtClean="0"/>
              <a:t>trouxe </a:t>
            </a:r>
            <a:r>
              <a:rPr lang="pt-BR" sz="3200" dirty="0"/>
              <a:t>o objetivo do fomento à negociação coletiva, sendo aplicada a todos os setores da economia, não se excluindo, portanto, a atividade estatal - com a previsão, no entanto, de que pode haver fixação de padrões próprios de aplicação em relação à Administração </a:t>
            </a:r>
            <a:r>
              <a:rPr lang="pt-BR" sz="3200" dirty="0" smtClean="0"/>
              <a:t>Pública.</a:t>
            </a:r>
            <a:endParaRPr lang="pt-BR" sz="3200" dirty="0"/>
          </a:p>
        </p:txBody>
      </p:sp>
      <p:pic>
        <p:nvPicPr>
          <p:cNvPr id="4" name="Imagem 3"/>
          <p:cNvPicPr>
            <a:picLocks noChangeAspect="1"/>
          </p:cNvPicPr>
          <p:nvPr/>
        </p:nvPicPr>
        <p:blipFill>
          <a:blip r:embed="rId2" cstate="print"/>
          <a:stretch>
            <a:fillRect/>
          </a:stretch>
        </p:blipFill>
        <p:spPr>
          <a:xfrm>
            <a:off x="6866205" y="415636"/>
            <a:ext cx="1464339" cy="1172827"/>
          </a:xfrm>
          <a:prstGeom prst="rect">
            <a:avLst/>
          </a:prstGeom>
        </p:spPr>
      </p:pic>
      <p:sp>
        <p:nvSpPr>
          <p:cNvPr id="5" name="Título 1"/>
          <p:cNvSpPr>
            <a:spLocks noGrp="1"/>
          </p:cNvSpPr>
          <p:nvPr>
            <p:ph type="title"/>
          </p:nvPr>
        </p:nvSpPr>
        <p:spPr>
          <a:xfrm>
            <a:off x="784059" y="370525"/>
            <a:ext cx="6475724" cy="1325563"/>
          </a:xfrm>
        </p:spPr>
        <p:txBody>
          <a:bodyPr>
            <a:normAutofit/>
          </a:bodyPr>
          <a:lstStyle/>
          <a:p>
            <a:pPr algn="ctr"/>
            <a:r>
              <a:rPr lang="pt-BR" sz="4000" b="1" dirty="0" smtClean="0">
                <a:solidFill>
                  <a:srgbClr val="00B050"/>
                </a:solidFill>
                <a:latin typeface="Euphemia" pitchFamily="34" charset="0"/>
              </a:rPr>
              <a:t>CONVENÇÃO 154</a:t>
            </a:r>
            <a:endParaRPr lang="pt-BR" sz="4000" dirty="0">
              <a:solidFill>
                <a:srgbClr val="00B050"/>
              </a:solidFill>
              <a:latin typeface="Euphemia" pitchFamily="34" charset="0"/>
            </a:endParaRPr>
          </a:p>
        </p:txBody>
      </p:sp>
    </p:spTree>
    <p:extLst>
      <p:ext uri="{BB962C8B-B14F-4D97-AF65-F5344CB8AC3E}">
        <p14:creationId xmlns:p14="http://schemas.microsoft.com/office/powerpoint/2010/main" val="1986534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00253" y="356395"/>
            <a:ext cx="7886700" cy="1325563"/>
          </a:xfrm>
        </p:spPr>
        <p:txBody>
          <a:bodyPr>
            <a:normAutofit/>
          </a:bodyPr>
          <a:lstStyle/>
          <a:p>
            <a:pPr algn="ctr"/>
            <a:r>
              <a:rPr lang="pt-BR" sz="4000" b="1" dirty="0" smtClean="0">
                <a:solidFill>
                  <a:srgbClr val="00B050"/>
                </a:solidFill>
                <a:latin typeface="Euphemia" pitchFamily="34" charset="0"/>
              </a:rPr>
              <a:t>PROJETO DE LEI N. 3831/15</a:t>
            </a:r>
            <a:endParaRPr lang="pt-BR" sz="4000" b="1" dirty="0">
              <a:solidFill>
                <a:srgbClr val="00B050"/>
              </a:solidFill>
              <a:latin typeface="Euphemia" pitchFamily="34" charset="0"/>
            </a:endParaRPr>
          </a:p>
        </p:txBody>
      </p:sp>
      <p:sp>
        <p:nvSpPr>
          <p:cNvPr id="6" name="Espaço Reservado para Conteúdo 5"/>
          <p:cNvSpPr>
            <a:spLocks noGrp="1"/>
          </p:cNvSpPr>
          <p:nvPr>
            <p:ph idx="1"/>
          </p:nvPr>
        </p:nvSpPr>
        <p:spPr>
          <a:xfrm>
            <a:off x="714603" y="1567998"/>
            <a:ext cx="7930633" cy="3267237"/>
          </a:xfrm>
        </p:spPr>
        <p:txBody>
          <a:bodyPr>
            <a:normAutofit fontScale="92500"/>
          </a:bodyPr>
          <a:lstStyle/>
          <a:p>
            <a:pPr lvl="0" algn="just"/>
            <a:r>
              <a:rPr lang="pt-BR" sz="3500" dirty="0"/>
              <a:t>O Projeto de </a:t>
            </a:r>
            <a:r>
              <a:rPr lang="pt-BR" sz="3500" dirty="0" smtClean="0"/>
              <a:t>Lei nº 3831/15, </a:t>
            </a:r>
            <a:r>
              <a:rPr lang="pt-BR" sz="3500" dirty="0" smtClean="0">
                <a:cs typeface="Arial" panose="020B0604020202020204" pitchFamily="34" charset="0"/>
              </a:rPr>
              <a:t>de autoria do </a:t>
            </a:r>
            <a:r>
              <a:rPr lang="pt-BR" sz="3500" dirty="0" smtClean="0">
                <a:solidFill>
                  <a:srgbClr val="FF0000"/>
                </a:solidFill>
                <a:cs typeface="Arial" panose="020B0604020202020204" pitchFamily="34" charset="0"/>
              </a:rPr>
              <a:t>Senador Antonio </a:t>
            </a:r>
            <a:r>
              <a:rPr lang="pt-BR" sz="3500" dirty="0" err="1" smtClean="0">
                <a:solidFill>
                  <a:srgbClr val="FF0000"/>
                </a:solidFill>
                <a:cs typeface="Arial" panose="020B0604020202020204" pitchFamily="34" charset="0"/>
              </a:rPr>
              <a:t>Anastasia</a:t>
            </a:r>
            <a:r>
              <a:rPr lang="pt-BR" sz="3500" dirty="0" smtClean="0">
                <a:cs typeface="Arial" panose="020B0604020202020204" pitchFamily="34" charset="0"/>
              </a:rPr>
              <a:t> </a:t>
            </a:r>
            <a:r>
              <a:rPr lang="pt-BR" sz="3500" dirty="0" smtClean="0"/>
              <a:t>teve sua origem no Senado Federal e agora tramita no Congresso Nacional, contém </a:t>
            </a:r>
            <a:r>
              <a:rPr lang="pt-BR" sz="3500" dirty="0"/>
              <a:t>vinte e seis (26) artigos e versa sobre </a:t>
            </a:r>
            <a:r>
              <a:rPr lang="pt-BR" sz="3500" dirty="0">
                <a:solidFill>
                  <a:srgbClr val="FF0000"/>
                </a:solidFill>
              </a:rPr>
              <a:t>normas gerais para a negociação coletiva na administração pública </a:t>
            </a:r>
            <a:r>
              <a:rPr lang="pt-BR" sz="3500" dirty="0" smtClean="0">
                <a:solidFill>
                  <a:srgbClr val="FF0000"/>
                </a:solidFill>
              </a:rPr>
              <a:t>direta e indireta.  </a:t>
            </a:r>
          </a:p>
          <a:p>
            <a:pPr algn="just"/>
            <a:endParaRPr lang="pt-BR" dirty="0">
              <a:solidFill>
                <a:srgbClr val="FF0000"/>
              </a:solidFill>
            </a:endParaRPr>
          </a:p>
        </p:txBody>
      </p:sp>
      <p:pic>
        <p:nvPicPr>
          <p:cNvPr id="7" name="Picture 2" descr="Brasilia by lelas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7710" y="4295775"/>
            <a:ext cx="1981200" cy="128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742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02819" y="1085584"/>
            <a:ext cx="8089922" cy="4493538"/>
          </a:xfrm>
          <a:prstGeom prst="rect">
            <a:avLst/>
          </a:prstGeom>
          <a:noFill/>
        </p:spPr>
        <p:txBody>
          <a:bodyPr wrap="square" rtlCol="0">
            <a:spAutoFit/>
          </a:bodyPr>
          <a:lstStyle/>
          <a:p>
            <a:pPr marL="457200" indent="-457200" algn="just">
              <a:buFont typeface="Wingdings" pitchFamily="2" charset="2"/>
              <a:buChar char="§"/>
            </a:pPr>
            <a:r>
              <a:rPr lang="pt-BR" sz="2600" b="1" dirty="0" smtClean="0"/>
              <a:t>APLICAÇÃO DA CONVENÇÃO 151 E RECOMENDAÇÃO nº 159 DA OIT (ART. 2º)</a:t>
            </a:r>
            <a:r>
              <a:rPr lang="pt-BR" sz="2600" dirty="0" smtClean="0"/>
              <a:t>: </a:t>
            </a:r>
          </a:p>
          <a:p>
            <a:pPr marL="457200" indent="-457200" algn="just">
              <a:buFont typeface="Wingdings" pitchFamily="2" charset="2"/>
              <a:buChar char="§"/>
            </a:pPr>
            <a:r>
              <a:rPr lang="pt-BR" sz="2600" b="1" dirty="0" smtClean="0"/>
              <a:t>PESSOAS EMPREGADAS PELA AUTORIDADE PÚBLICA </a:t>
            </a:r>
          </a:p>
          <a:p>
            <a:pPr marL="457200" indent="-457200" algn="just">
              <a:buFont typeface="Wingdings" pitchFamily="2" charset="2"/>
              <a:buChar char="§"/>
            </a:pPr>
            <a:r>
              <a:rPr lang="pt-BR" sz="2600" b="1" dirty="0" smtClean="0"/>
              <a:t>ORGANIZAÇÃO DE TRABALHADORES (ART. 2º §2º E §3º):</a:t>
            </a:r>
          </a:p>
          <a:p>
            <a:pPr marL="457200" indent="-457200" algn="just"/>
            <a:r>
              <a:rPr lang="pt-BR" sz="2600" dirty="0" smtClean="0"/>
              <a:t>a) As associações profissionais ou sindicais constituída nos termos do art. 8º da Constituição Federal, e </a:t>
            </a:r>
          </a:p>
          <a:p>
            <a:pPr marL="457200" indent="-457200" algn="just"/>
            <a:r>
              <a:rPr lang="pt-BR" sz="2600" dirty="0" smtClean="0"/>
              <a:t>b) Na falta de entidade de primeiro grau, assembleia dos servidores interessados constituirá comissão de negociação, coordenada, quando houver, pela entidade de grau superior respectiva</a:t>
            </a:r>
            <a:r>
              <a:rPr lang="pt-BR" sz="2600" b="1" dirty="0" smtClean="0"/>
              <a:t>.</a:t>
            </a:r>
          </a:p>
        </p:txBody>
      </p:sp>
      <p:sp>
        <p:nvSpPr>
          <p:cNvPr id="4" name="Título 4"/>
          <p:cNvSpPr txBox="1">
            <a:spLocks/>
          </p:cNvSpPr>
          <p:nvPr/>
        </p:nvSpPr>
        <p:spPr>
          <a:xfrm>
            <a:off x="684068" y="498161"/>
            <a:ext cx="8072005" cy="7626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pt-BR" sz="4000" b="1" dirty="0" smtClean="0">
                <a:solidFill>
                  <a:srgbClr val="00B050"/>
                </a:solidFill>
                <a:latin typeface="Euphemia" pitchFamily="34" charset="0"/>
              </a:rPr>
              <a:t>PONTOS RELEVANTES DO PL</a:t>
            </a:r>
            <a:endParaRPr lang="pt-BR" sz="4000" b="1" dirty="0">
              <a:solidFill>
                <a:srgbClr val="00B050"/>
              </a:solidFill>
              <a:latin typeface="Euphemi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58237" y="1196420"/>
            <a:ext cx="8089922" cy="4124206"/>
          </a:xfrm>
          <a:prstGeom prst="rect">
            <a:avLst/>
          </a:prstGeom>
          <a:noFill/>
        </p:spPr>
        <p:txBody>
          <a:bodyPr wrap="square" rtlCol="0">
            <a:spAutoFit/>
          </a:bodyPr>
          <a:lstStyle/>
          <a:p>
            <a:pPr marL="457200" indent="-457200" algn="just">
              <a:buFont typeface="Arial" pitchFamily="34" charset="0"/>
              <a:buChar char="•"/>
            </a:pPr>
            <a:r>
              <a:rPr lang="pt-BR" sz="2800" b="1" dirty="0" smtClean="0"/>
              <a:t>Princípios específicos para negociação coletiva (art. 5º)</a:t>
            </a:r>
          </a:p>
          <a:p>
            <a:pPr marL="457200" indent="-457200" algn="just">
              <a:buFont typeface="Arial" pitchFamily="34" charset="0"/>
              <a:buChar char="•"/>
            </a:pPr>
            <a:r>
              <a:rPr lang="pt-BR" sz="2800" b="1" dirty="0" smtClean="0"/>
              <a:t>Objetivos gerais da negociação coletiva (art. 6º)</a:t>
            </a:r>
          </a:p>
          <a:p>
            <a:pPr marL="457200" indent="-457200" algn="just">
              <a:buFont typeface="Arial" pitchFamily="34" charset="0"/>
              <a:buChar char="•"/>
            </a:pPr>
            <a:r>
              <a:rPr lang="pt-BR" sz="2800" b="1" dirty="0" smtClean="0"/>
              <a:t>Órgão responsável pela negociação coletiva </a:t>
            </a:r>
          </a:p>
          <a:p>
            <a:pPr marL="457200" indent="-457200" algn="just">
              <a:buFont typeface="Arial" pitchFamily="34" charset="0"/>
              <a:buChar char="•"/>
            </a:pPr>
            <a:r>
              <a:rPr lang="pt-BR" sz="2800" b="1" dirty="0" smtClean="0"/>
              <a:t>Abrangência (art. 10)</a:t>
            </a:r>
          </a:p>
          <a:p>
            <a:pPr marL="457200" indent="-457200" algn="just">
              <a:buFont typeface="Arial" pitchFamily="34" charset="0"/>
              <a:buChar char="•"/>
            </a:pPr>
            <a:r>
              <a:rPr lang="pt-BR" sz="2800" dirty="0" smtClean="0"/>
              <a:t>As questões objeto das negociações coletivas no serviço público (art.11)</a:t>
            </a:r>
          </a:p>
          <a:p>
            <a:pPr algn="just"/>
            <a:endParaRPr lang="pt-BR" sz="2000" dirty="0" smtClean="0"/>
          </a:p>
          <a:p>
            <a:pPr marL="457200" indent="-457200"/>
            <a:endParaRPr lang="pt-BR" b="1" dirty="0" smtClean="0"/>
          </a:p>
          <a:p>
            <a:pPr lvl="1"/>
            <a:endParaRPr lang="pt-BR" sz="1400" dirty="0" smtClean="0"/>
          </a:p>
          <a:p>
            <a:pPr lvl="1"/>
            <a:endParaRPr lang="pt-BR" sz="1400" dirty="0" smtClean="0"/>
          </a:p>
        </p:txBody>
      </p:sp>
      <p:sp>
        <p:nvSpPr>
          <p:cNvPr id="4" name="Título 4"/>
          <p:cNvSpPr txBox="1">
            <a:spLocks/>
          </p:cNvSpPr>
          <p:nvPr/>
        </p:nvSpPr>
        <p:spPr>
          <a:xfrm>
            <a:off x="684068" y="498161"/>
            <a:ext cx="8072005" cy="7626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pt-BR" sz="2400" b="1" dirty="0" smtClean="0">
                <a:solidFill>
                  <a:srgbClr val="00B050"/>
                </a:solidFill>
                <a:latin typeface="Euphemia" pitchFamily="34" charset="0"/>
              </a:rPr>
              <a:t>PONTOS  RELEVANTES DO PL</a:t>
            </a:r>
            <a:endParaRPr lang="pt-BR" sz="2400" b="1" dirty="0">
              <a:solidFill>
                <a:srgbClr val="00B050"/>
              </a:solidFill>
              <a:latin typeface="Euphemi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34291" y="1117587"/>
            <a:ext cx="8104909" cy="4739759"/>
          </a:xfrm>
          <a:prstGeom prst="rect">
            <a:avLst/>
          </a:prstGeom>
          <a:noFill/>
        </p:spPr>
        <p:txBody>
          <a:bodyPr wrap="square" rtlCol="0">
            <a:spAutoFit/>
          </a:bodyPr>
          <a:lstStyle/>
          <a:p>
            <a:pPr marL="457200" indent="-457200" algn="just">
              <a:buFont typeface="Wingdings" pitchFamily="2" charset="2"/>
              <a:buChar char="§"/>
            </a:pPr>
            <a:r>
              <a:rPr lang="pt-BR" sz="2400" b="1" dirty="0" smtClean="0"/>
              <a:t>Representante </a:t>
            </a:r>
            <a:r>
              <a:rPr lang="pt-BR" sz="2400" b="1" dirty="0"/>
              <a:t>dos Servidores (art. 12 §2º)</a:t>
            </a:r>
            <a:r>
              <a:rPr lang="pt-BR" sz="2400" dirty="0"/>
              <a:t>: </a:t>
            </a:r>
            <a:endParaRPr lang="pt-BR" sz="2400" dirty="0" smtClean="0"/>
          </a:p>
          <a:p>
            <a:pPr marL="457200" indent="-457200" algn="just">
              <a:buFont typeface="Wingdings" pitchFamily="2" charset="2"/>
              <a:buChar char="§"/>
            </a:pPr>
            <a:r>
              <a:rPr lang="pt-BR" sz="2400" b="1" dirty="0" smtClean="0"/>
              <a:t>Mediação </a:t>
            </a:r>
            <a:r>
              <a:rPr lang="pt-BR" sz="2400" b="1" dirty="0"/>
              <a:t>(art. </a:t>
            </a:r>
            <a:r>
              <a:rPr lang="pt-BR" sz="2400" b="1" dirty="0" smtClean="0"/>
              <a:t>13)</a:t>
            </a:r>
            <a:endParaRPr lang="pt-BR" sz="2400" dirty="0"/>
          </a:p>
          <a:p>
            <a:pPr marL="457200" indent="-457200" algn="just">
              <a:buFont typeface="Wingdings" pitchFamily="2" charset="2"/>
              <a:buChar char="§"/>
            </a:pPr>
            <a:r>
              <a:rPr lang="pt-BR" sz="2400" b="1" dirty="0" smtClean="0"/>
              <a:t>Atos Procrastinatórios:</a:t>
            </a:r>
          </a:p>
          <a:p>
            <a:pPr marL="914400" lvl="1" indent="-457200" algn="just">
              <a:buAutoNum type="alphaLcParenR"/>
            </a:pPr>
            <a:r>
              <a:rPr lang="pt-BR" sz="2400" dirty="0" smtClean="0"/>
              <a:t>Do Estado (art. 14):</a:t>
            </a:r>
            <a:r>
              <a:rPr lang="pt-BR" sz="2400" u="sng" dirty="0" smtClean="0"/>
              <a:t>infração disciplinar</a:t>
            </a:r>
            <a:r>
              <a:rPr lang="pt-BR" sz="2400" dirty="0" smtClean="0"/>
              <a:t>.</a:t>
            </a:r>
          </a:p>
          <a:p>
            <a:pPr marL="914400" lvl="1" indent="-457200" algn="just">
              <a:buAutoNum type="alphaLcParenR"/>
            </a:pPr>
            <a:r>
              <a:rPr lang="pt-BR" sz="2400" dirty="0" smtClean="0"/>
              <a:t>Do Representante do Servidor/Empregado Público (art. 15): Multa </a:t>
            </a:r>
          </a:p>
          <a:p>
            <a:pPr algn="just">
              <a:buFont typeface="Wingdings" pitchFamily="2" charset="2"/>
              <a:buChar char="§"/>
            </a:pPr>
            <a:r>
              <a:rPr lang="pt-BR" sz="2400" b="1" dirty="0" smtClean="0"/>
              <a:t> Requisitos Termo de Acordo (art.16)</a:t>
            </a:r>
          </a:p>
          <a:p>
            <a:pPr algn="just">
              <a:buFont typeface="Wingdings" pitchFamily="2" charset="2"/>
              <a:buChar char="§"/>
            </a:pPr>
            <a:r>
              <a:rPr lang="pt-BR" sz="2400" b="1" dirty="0" smtClean="0"/>
              <a:t> Providências em Caso de Acordo Integral e Parte Consensual de Acordo Parcial que Depende de Lei para Efetivação (art. 17 e 18)</a:t>
            </a:r>
            <a:r>
              <a:rPr lang="pt-BR" sz="2400" dirty="0" smtClean="0"/>
              <a:t> </a:t>
            </a:r>
          </a:p>
          <a:p>
            <a:pPr algn="just">
              <a:buFont typeface="Wingdings" pitchFamily="2" charset="2"/>
              <a:buChar char="§"/>
            </a:pPr>
            <a:r>
              <a:rPr lang="pt-BR" sz="2400" b="1" dirty="0" smtClean="0"/>
              <a:t> Controvérsia de Acordo Parcial ou Inexistência de acordo (art. 19)</a:t>
            </a:r>
          </a:p>
          <a:p>
            <a:pPr lvl="1"/>
            <a:endParaRPr lang="pt-BR" sz="1400" dirty="0" smtClean="0"/>
          </a:p>
        </p:txBody>
      </p:sp>
      <p:sp>
        <p:nvSpPr>
          <p:cNvPr id="5" name="Título 4"/>
          <p:cNvSpPr txBox="1">
            <a:spLocks/>
          </p:cNvSpPr>
          <p:nvPr/>
        </p:nvSpPr>
        <p:spPr>
          <a:xfrm>
            <a:off x="684068" y="498161"/>
            <a:ext cx="8072005" cy="7626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pt-BR" sz="2400" b="1" dirty="0" smtClean="0">
                <a:solidFill>
                  <a:srgbClr val="00B050"/>
                </a:solidFill>
                <a:latin typeface="Euphemia" pitchFamily="34" charset="0"/>
              </a:rPr>
              <a:t>PONTOS  RELEVANTES DO PL</a:t>
            </a:r>
            <a:endParaRPr lang="pt-BR" sz="2400" b="1" dirty="0">
              <a:solidFill>
                <a:srgbClr val="00B050"/>
              </a:solidFill>
              <a:latin typeface="Euphemi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26712" y="979041"/>
            <a:ext cx="8070924" cy="4401205"/>
          </a:xfrm>
          <a:prstGeom prst="rect">
            <a:avLst/>
          </a:prstGeom>
          <a:noFill/>
        </p:spPr>
        <p:txBody>
          <a:bodyPr wrap="square" rtlCol="0">
            <a:spAutoFit/>
          </a:bodyPr>
          <a:lstStyle/>
          <a:p>
            <a:pPr algn="just">
              <a:buFont typeface="Wingdings" pitchFamily="2" charset="2"/>
              <a:buChar char="§"/>
            </a:pPr>
            <a:r>
              <a:rPr lang="pt-BR" sz="2800" dirty="0" smtClean="0"/>
              <a:t> Objeto de Negociação Coletiva por Previsão Constitucional Mediante Lei (art. 20): Nas hipóteses em que haja previsão constitucional para que a matéria objeto de negociação coletiva seja veiculada por lei com reserva de iniciativa: Regime de urgência</a:t>
            </a:r>
          </a:p>
          <a:p>
            <a:pPr algn="just">
              <a:buFont typeface="Wingdings" pitchFamily="2" charset="2"/>
              <a:buChar char="§"/>
            </a:pPr>
            <a:endParaRPr lang="pt-BR" sz="2800" dirty="0" smtClean="0"/>
          </a:p>
          <a:p>
            <a:pPr algn="just">
              <a:buFont typeface="Wingdings" pitchFamily="2" charset="2"/>
              <a:buChar char="§"/>
            </a:pPr>
            <a:r>
              <a:rPr lang="pt-BR" sz="2800" dirty="0" smtClean="0"/>
              <a:t> Alterações de Mérito no Projeto de Lei (art. 22)</a:t>
            </a:r>
          </a:p>
          <a:p>
            <a:pPr algn="just">
              <a:buFont typeface="Wingdings" pitchFamily="2" charset="2"/>
              <a:buChar char="§"/>
            </a:pPr>
            <a:endParaRPr lang="pt-BR" sz="2800" dirty="0" smtClean="0"/>
          </a:p>
          <a:p>
            <a:pPr algn="just">
              <a:buFont typeface="Wingdings" pitchFamily="2" charset="2"/>
              <a:buChar char="§"/>
            </a:pPr>
            <a:r>
              <a:rPr lang="pt-BR" sz="2800" dirty="0" smtClean="0"/>
              <a:t> Monitoramento e Avaliação dos Efeitos da Lei (art. 23)</a:t>
            </a:r>
            <a:endParaRPr lang="pt-BR" sz="1400" dirty="0" smtClean="0"/>
          </a:p>
        </p:txBody>
      </p:sp>
      <p:sp>
        <p:nvSpPr>
          <p:cNvPr id="5" name="Título 4"/>
          <p:cNvSpPr txBox="1">
            <a:spLocks/>
          </p:cNvSpPr>
          <p:nvPr/>
        </p:nvSpPr>
        <p:spPr>
          <a:xfrm>
            <a:off x="684068" y="498161"/>
            <a:ext cx="8072005" cy="7626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pt-BR" sz="2400" b="1" dirty="0" smtClean="0">
                <a:solidFill>
                  <a:srgbClr val="00B050"/>
                </a:solidFill>
                <a:latin typeface="Euphemia" pitchFamily="34" charset="0"/>
              </a:rPr>
              <a:t>PONTOS  RELEVANTES DO PL</a:t>
            </a:r>
            <a:endParaRPr lang="pt-BR" sz="2400" b="1" dirty="0">
              <a:solidFill>
                <a:srgbClr val="00B050"/>
              </a:solidFill>
              <a:latin typeface="Euphemia"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91979" y="506844"/>
            <a:ext cx="8229600" cy="4524315"/>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4000" b="1" dirty="0" smtClean="0">
                <a:solidFill>
                  <a:srgbClr val="00B050"/>
                </a:solidFill>
              </a:rPr>
              <a:t>MP 805/2017</a:t>
            </a:r>
          </a:p>
          <a:p>
            <a:pPr algn="ctr"/>
            <a:endParaRPr lang="pt-BR" sz="800" b="1" dirty="0" smtClean="0">
              <a:solidFill>
                <a:schemeClr val="tx1"/>
              </a:solidFill>
            </a:endParaRPr>
          </a:p>
          <a:p>
            <a:pPr algn="just"/>
            <a:r>
              <a:rPr lang="pt-BR" sz="3000" dirty="0" smtClean="0">
                <a:solidFill>
                  <a:schemeClr val="tx1">
                    <a:lumMod val="95000"/>
                    <a:lumOff val="5000"/>
                  </a:schemeClr>
                </a:solidFill>
              </a:rPr>
              <a:t>A MP publicada no dia 30/10/2017 </a:t>
            </a:r>
            <a:r>
              <a:rPr lang="pt-BR" sz="3000" dirty="0" smtClean="0"/>
              <a:t>adia </a:t>
            </a:r>
            <a:r>
              <a:rPr lang="pt-BR" sz="3000" dirty="0"/>
              <a:t>ou cancela os aumentos remuneratórios, ainda não implementados, que foram concedidos no ano de </a:t>
            </a:r>
            <a:r>
              <a:rPr lang="pt-BR" sz="3000" dirty="0" smtClean="0"/>
              <a:t>2016 (</a:t>
            </a:r>
            <a:r>
              <a:rPr lang="pt-BR" sz="3000" dirty="0"/>
              <a:t>as parcelas de aumento que seriam implementadas em janeiro de 2018 e janeiro de 2019 passarão a ter efeitos a partir de janeiro de 2019 e janeiro de 2020, </a:t>
            </a:r>
            <a:r>
              <a:rPr lang="pt-BR" sz="3000" dirty="0" smtClean="0"/>
              <a:t>respectivamente) e </a:t>
            </a:r>
            <a:r>
              <a:rPr lang="pt-BR" sz="3000" dirty="0"/>
              <a:t>alíquota da contribuição social do servidor público</a:t>
            </a:r>
            <a:r>
              <a:rPr lang="pt-BR" sz="3000" dirty="0" smtClean="0"/>
              <a:t>.</a:t>
            </a:r>
            <a:endParaRPr lang="pt-BR" sz="3000" b="1" dirty="0" smtClean="0">
              <a:solidFill>
                <a:schemeClr val="tx1"/>
              </a:solidFill>
            </a:endParaRPr>
          </a:p>
        </p:txBody>
      </p:sp>
    </p:spTree>
    <p:extLst>
      <p:ext uri="{BB962C8B-B14F-4D97-AF65-F5344CB8AC3E}">
        <p14:creationId xmlns:p14="http://schemas.microsoft.com/office/powerpoint/2010/main" val="38452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1258" y="668740"/>
            <a:ext cx="8170116" cy="3545559"/>
          </a:xfrm>
          <a:solidFill>
            <a:schemeClr val="accent6">
              <a:lumMod val="20000"/>
              <a:lumOff val="80000"/>
            </a:schemeClr>
          </a:solidFill>
        </p:spPr>
        <p:txBody>
          <a:bodyPr>
            <a:normAutofit/>
          </a:bodyPr>
          <a:lstStyle/>
          <a:p>
            <a:r>
              <a:rPr lang="pt-BR" sz="6700" b="1" dirty="0" smtClean="0"/>
              <a:t>MEDIDA PROVISÓRIA 808/2017</a:t>
            </a:r>
            <a:br>
              <a:rPr lang="pt-BR" sz="6700" b="1" dirty="0" smtClean="0"/>
            </a:br>
            <a:r>
              <a:rPr lang="pt-BR" sz="3600" b="1" dirty="0" smtClean="0"/>
              <a:t>“</a:t>
            </a:r>
            <a:r>
              <a:rPr lang="pt-BR" sz="3600" dirty="0" smtClean="0"/>
              <a:t>O </a:t>
            </a:r>
            <a:r>
              <a:rPr lang="pt-BR" sz="3600" dirty="0"/>
              <a:t>disposto na Lei nº 13.467, de 13 de julho de 2017, se </a:t>
            </a:r>
            <a:r>
              <a:rPr lang="pt-BR" sz="3600" b="1" u="sng" dirty="0"/>
              <a:t>aplica</a:t>
            </a:r>
            <a:r>
              <a:rPr lang="pt-BR" sz="3600" dirty="0"/>
              <a:t>, na integralidade, </a:t>
            </a:r>
            <a:r>
              <a:rPr lang="pt-BR" sz="3600" b="1" u="sng" dirty="0"/>
              <a:t>aos contratos de trabalho </a:t>
            </a:r>
            <a:r>
              <a:rPr lang="pt-BR" sz="3600" b="1" u="sng" dirty="0" smtClean="0"/>
              <a:t>vigentes</a:t>
            </a:r>
            <a:r>
              <a:rPr lang="pt-BR" sz="3600" dirty="0" smtClean="0"/>
              <a:t>”. (art. 2º)</a:t>
            </a:r>
            <a:endParaRPr lang="pt-BR" sz="3600" dirty="0"/>
          </a:p>
        </p:txBody>
      </p:sp>
      <p:sp>
        <p:nvSpPr>
          <p:cNvPr id="4" name="Retângulo 3"/>
          <p:cNvSpPr/>
          <p:nvPr/>
        </p:nvSpPr>
        <p:spPr>
          <a:xfrm>
            <a:off x="640251" y="4850713"/>
            <a:ext cx="4750659" cy="461665"/>
          </a:xfrm>
          <a:prstGeom prst="rect">
            <a:avLst/>
          </a:prstGeom>
        </p:spPr>
        <p:txBody>
          <a:bodyPr wrap="none">
            <a:spAutoFit/>
          </a:bodyPr>
          <a:lstStyle/>
          <a:p>
            <a:r>
              <a:rPr lang="pt-BR" sz="2400" dirty="0" smtClean="0"/>
              <a:t>**Publicada </a:t>
            </a:r>
            <a:r>
              <a:rPr lang="pt-BR" sz="2400" dirty="0"/>
              <a:t>no DOU dia 14/11/2017</a:t>
            </a:r>
          </a:p>
        </p:txBody>
      </p:sp>
      <p:sp>
        <p:nvSpPr>
          <p:cNvPr id="5" name="Retângulo 4"/>
          <p:cNvSpPr/>
          <p:nvPr/>
        </p:nvSpPr>
        <p:spPr>
          <a:xfrm>
            <a:off x="851925" y="4389048"/>
            <a:ext cx="3864391" cy="461665"/>
          </a:xfrm>
          <a:prstGeom prst="rect">
            <a:avLst/>
          </a:prstGeom>
        </p:spPr>
        <p:txBody>
          <a:bodyPr wrap="none">
            <a:spAutoFit/>
          </a:bodyPr>
          <a:lstStyle/>
          <a:p>
            <a:r>
              <a:rPr lang="pt-BR" sz="2400" dirty="0" smtClean="0"/>
              <a:t>APRESENTADA 194 EMENDAS</a:t>
            </a:r>
            <a:endParaRPr lang="pt-BR" sz="2400" dirty="0"/>
          </a:p>
        </p:txBody>
      </p:sp>
    </p:spTree>
    <p:extLst>
      <p:ext uri="{BB962C8B-B14F-4D97-AF65-F5344CB8AC3E}">
        <p14:creationId xmlns:p14="http://schemas.microsoft.com/office/powerpoint/2010/main" val="2642532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645777" y="274992"/>
            <a:ext cx="3492879" cy="369332"/>
          </a:xfrm>
          <a:prstGeom prst="rect">
            <a:avLst/>
          </a:prstGeom>
        </p:spPr>
        <p:txBody>
          <a:bodyPr wrap="none">
            <a:spAutoFit/>
          </a:bodyPr>
          <a:lstStyle/>
          <a:p>
            <a:r>
              <a:rPr lang="pt-BR" b="1" dirty="0" smtClean="0"/>
              <a:t>MEDIDA PROVISÓRIA (MP) 805/17</a:t>
            </a:r>
            <a:endParaRPr lang="pt-BR" dirty="0"/>
          </a:p>
        </p:txBody>
      </p:sp>
      <p:pic>
        <p:nvPicPr>
          <p:cNvPr id="7" name="Imagem 6" descr="gdhfadha"/>
          <p:cNvPicPr>
            <a:picLocks noChangeAspect="1" noChangeArrowheads="1"/>
          </p:cNvPicPr>
          <p:nvPr/>
        </p:nvPicPr>
        <p:blipFill>
          <a:blip r:embed="rId2" cstate="print"/>
          <a:srcRect/>
          <a:stretch>
            <a:fillRect/>
          </a:stretch>
        </p:blipFill>
        <p:spPr bwMode="auto">
          <a:xfrm>
            <a:off x="580536" y="570813"/>
            <a:ext cx="3381863" cy="97781"/>
          </a:xfrm>
          <a:prstGeom prst="rect">
            <a:avLst/>
          </a:prstGeom>
          <a:noFill/>
        </p:spPr>
      </p:pic>
      <p:sp>
        <p:nvSpPr>
          <p:cNvPr id="8" name="CaixaDeTexto 7"/>
          <p:cNvSpPr txBox="1"/>
          <p:nvPr/>
        </p:nvSpPr>
        <p:spPr>
          <a:xfrm>
            <a:off x="599767" y="776747"/>
            <a:ext cx="7964129" cy="4647426"/>
          </a:xfrm>
          <a:prstGeom prst="rect">
            <a:avLst/>
          </a:prstGeom>
          <a:noFill/>
        </p:spPr>
        <p:txBody>
          <a:bodyPr wrap="square" rtlCol="0">
            <a:spAutoFit/>
          </a:bodyPr>
          <a:lstStyle/>
          <a:p>
            <a:r>
              <a:rPr lang="pt-BR" sz="2400" dirty="0" smtClean="0"/>
              <a:t>As principais alterações da Medida Provisória são: </a:t>
            </a:r>
          </a:p>
          <a:p>
            <a:endParaRPr lang="pt-BR" sz="2800" dirty="0" smtClean="0"/>
          </a:p>
          <a:p>
            <a:pPr marL="342900" indent="-342900">
              <a:buFont typeface="+mj-lt"/>
              <a:buAutoNum type="arabicPeriod"/>
            </a:pPr>
            <a:r>
              <a:rPr lang="pt-BR" sz="2800" dirty="0" smtClean="0"/>
              <a:t> </a:t>
            </a:r>
            <a:r>
              <a:rPr lang="pt-BR" sz="2400" b="1" dirty="0" smtClean="0"/>
              <a:t>ADIA</a:t>
            </a:r>
            <a:r>
              <a:rPr lang="pt-BR" sz="2400" dirty="0" smtClean="0"/>
              <a:t> e</a:t>
            </a:r>
            <a:r>
              <a:rPr lang="pt-BR" sz="2400" b="1" dirty="0" smtClean="0"/>
              <a:t> CANCELA </a:t>
            </a:r>
            <a:r>
              <a:rPr lang="pt-BR" sz="2400" dirty="0" smtClean="0"/>
              <a:t>reajuste dos servidores públicos federais;</a:t>
            </a:r>
          </a:p>
          <a:p>
            <a:pPr marL="342900" indent="-342900">
              <a:buFont typeface="+mj-lt"/>
              <a:buAutoNum type="arabicPeriod"/>
            </a:pPr>
            <a:endParaRPr lang="pt-BR" sz="1000" dirty="0" smtClean="0"/>
          </a:p>
          <a:p>
            <a:pPr marL="342900" indent="-342900" algn="just">
              <a:buFont typeface="+mj-lt"/>
              <a:buAutoNum type="arabicPeriod"/>
            </a:pPr>
            <a:r>
              <a:rPr lang="pt-BR" sz="2400" b="1" dirty="0" smtClean="0"/>
              <a:t>AUMENTA A ALÍQUOTA </a:t>
            </a:r>
            <a:r>
              <a:rPr lang="pt-BR" sz="2400" dirty="0" smtClean="0"/>
              <a:t>de contribuição social dos servidores de </a:t>
            </a:r>
            <a:r>
              <a:rPr lang="pt-BR" sz="2400" dirty="0" smtClean="0">
                <a:solidFill>
                  <a:srgbClr val="FF0000"/>
                </a:solidFill>
              </a:rPr>
              <a:t>11%</a:t>
            </a:r>
            <a:r>
              <a:rPr lang="pt-BR" sz="2400" dirty="0" smtClean="0"/>
              <a:t> para </a:t>
            </a:r>
            <a:r>
              <a:rPr lang="pt-BR" sz="2400" dirty="0" smtClean="0">
                <a:solidFill>
                  <a:srgbClr val="FF0000"/>
                </a:solidFill>
              </a:rPr>
              <a:t>14%, </a:t>
            </a:r>
            <a:r>
              <a:rPr lang="pt-BR" sz="2400" dirty="0" smtClean="0"/>
              <a:t>inclusive com aumento da contribuição para aposentados;</a:t>
            </a:r>
          </a:p>
          <a:p>
            <a:pPr marL="342900" indent="-342900">
              <a:buFont typeface="+mj-lt"/>
              <a:buAutoNum type="arabicPeriod"/>
            </a:pPr>
            <a:endParaRPr lang="pt-BR" sz="1000" dirty="0" smtClean="0"/>
          </a:p>
          <a:p>
            <a:pPr marL="342900" indent="-342900">
              <a:buFont typeface="+mj-lt"/>
              <a:buAutoNum type="arabicPeriod"/>
            </a:pPr>
            <a:r>
              <a:rPr lang="pt-BR" sz="2400" dirty="0" smtClean="0"/>
              <a:t>Faz um</a:t>
            </a:r>
            <a:r>
              <a:rPr lang="pt-BR" sz="2400" b="1" dirty="0" smtClean="0"/>
              <a:t> RECORTE </a:t>
            </a:r>
            <a:r>
              <a:rPr lang="pt-BR" sz="2400" dirty="0" smtClean="0"/>
              <a:t>para </a:t>
            </a:r>
            <a:r>
              <a:rPr lang="pt-BR" sz="2400" b="1" dirty="0" smtClean="0"/>
              <a:t>APLICAÇÃO DA NOVA ALIQUOTA</a:t>
            </a:r>
            <a:r>
              <a:rPr lang="pt-BR" sz="2400" dirty="0" smtClean="0"/>
              <a:t>. Mantém a de </a:t>
            </a:r>
            <a:r>
              <a:rPr lang="pt-BR" sz="2400" dirty="0" smtClean="0">
                <a:solidFill>
                  <a:srgbClr val="FF0000"/>
                </a:solidFill>
              </a:rPr>
              <a:t>11% </a:t>
            </a:r>
            <a:r>
              <a:rPr lang="pt-BR" sz="2400" dirty="0" smtClean="0"/>
              <a:t>para o servidor que recebe </a:t>
            </a:r>
            <a:r>
              <a:rPr lang="pt-BR" sz="2400" dirty="0" smtClean="0">
                <a:solidFill>
                  <a:srgbClr val="FF0000"/>
                </a:solidFill>
              </a:rPr>
              <a:t>igual ou abaixo do teto </a:t>
            </a:r>
            <a:r>
              <a:rPr lang="pt-BR" sz="2400" dirty="0" smtClean="0"/>
              <a:t>do RGPS (em 31/10/2017 correspondente a R$ 5.5531,31) e aplica a de </a:t>
            </a:r>
            <a:r>
              <a:rPr lang="pt-BR" sz="2400" dirty="0" smtClean="0">
                <a:solidFill>
                  <a:srgbClr val="FF0000"/>
                </a:solidFill>
              </a:rPr>
              <a:t>14%</a:t>
            </a:r>
            <a:r>
              <a:rPr lang="pt-BR" sz="2400" dirty="0" smtClean="0"/>
              <a:t> para o servidor que </a:t>
            </a:r>
            <a:r>
              <a:rPr lang="pt-BR" sz="2400" dirty="0" smtClean="0">
                <a:solidFill>
                  <a:srgbClr val="FF0000"/>
                </a:solidFill>
              </a:rPr>
              <a:t>superar o teto</a:t>
            </a:r>
            <a:r>
              <a:rPr lang="pt-BR" sz="2400" dirty="0" smtClean="0"/>
              <a:t> do RGPS</a:t>
            </a:r>
            <a:r>
              <a:rPr lang="pt-BR" sz="2800" dirty="0" smtClean="0"/>
              <a:t>;</a:t>
            </a:r>
          </a:p>
        </p:txBody>
      </p:sp>
    </p:spTree>
    <p:extLst>
      <p:ext uri="{BB962C8B-B14F-4D97-AF65-F5344CB8AC3E}">
        <p14:creationId xmlns:p14="http://schemas.microsoft.com/office/powerpoint/2010/main" val="898225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645777" y="274992"/>
            <a:ext cx="3439981" cy="369332"/>
          </a:xfrm>
          <a:prstGeom prst="rect">
            <a:avLst/>
          </a:prstGeom>
        </p:spPr>
        <p:txBody>
          <a:bodyPr wrap="none">
            <a:spAutoFit/>
          </a:bodyPr>
          <a:lstStyle/>
          <a:p>
            <a:r>
              <a:rPr lang="pt-BR" b="1" dirty="0" smtClean="0"/>
              <a:t>MEDIDA PROVISÓRIA (MP)805/17</a:t>
            </a:r>
            <a:endParaRPr lang="pt-BR" dirty="0"/>
          </a:p>
        </p:txBody>
      </p:sp>
      <p:pic>
        <p:nvPicPr>
          <p:cNvPr id="7" name="Imagem 6" descr="gdhfadha"/>
          <p:cNvPicPr>
            <a:picLocks noChangeAspect="1" noChangeArrowheads="1"/>
          </p:cNvPicPr>
          <p:nvPr/>
        </p:nvPicPr>
        <p:blipFill>
          <a:blip r:embed="rId2" cstate="print"/>
          <a:srcRect/>
          <a:stretch>
            <a:fillRect/>
          </a:stretch>
        </p:blipFill>
        <p:spPr bwMode="auto">
          <a:xfrm flipV="1">
            <a:off x="580536" y="668592"/>
            <a:ext cx="3372031" cy="97497"/>
          </a:xfrm>
          <a:prstGeom prst="rect">
            <a:avLst/>
          </a:prstGeom>
          <a:noFill/>
        </p:spPr>
      </p:pic>
      <p:sp>
        <p:nvSpPr>
          <p:cNvPr id="8" name="CaixaDeTexto 7"/>
          <p:cNvSpPr txBox="1"/>
          <p:nvPr/>
        </p:nvSpPr>
        <p:spPr>
          <a:xfrm>
            <a:off x="747252" y="948690"/>
            <a:ext cx="7718322" cy="4093428"/>
          </a:xfrm>
          <a:prstGeom prst="rect">
            <a:avLst/>
          </a:prstGeom>
          <a:noFill/>
        </p:spPr>
        <p:txBody>
          <a:bodyPr wrap="square" rtlCol="0">
            <a:spAutoFit/>
          </a:bodyPr>
          <a:lstStyle/>
          <a:p>
            <a:r>
              <a:rPr lang="pt-BR" sz="2400" dirty="0" smtClean="0"/>
              <a:t>As principais alterações da Medida Provisória são: </a:t>
            </a:r>
          </a:p>
          <a:p>
            <a:endParaRPr lang="pt-BR" sz="2400" dirty="0" smtClean="0"/>
          </a:p>
          <a:p>
            <a:pPr marL="457200" indent="-457200">
              <a:buAutoNum type="arabicPeriod" startAt="4"/>
            </a:pPr>
            <a:r>
              <a:rPr lang="pt-BR" sz="2400" b="1" dirty="0" smtClean="0"/>
              <a:t>EXCETUA</a:t>
            </a:r>
            <a:r>
              <a:rPr lang="pt-BR" sz="2400" dirty="0" smtClean="0"/>
              <a:t> da alíquota de </a:t>
            </a:r>
            <a:r>
              <a:rPr lang="pt-BR" sz="2400" dirty="0" smtClean="0">
                <a:solidFill>
                  <a:srgbClr val="FF0000"/>
                </a:solidFill>
              </a:rPr>
              <a:t>14% </a:t>
            </a:r>
            <a:r>
              <a:rPr lang="pt-BR" sz="2400" dirty="0" smtClean="0"/>
              <a:t>quem ingressou antes da instituição da </a:t>
            </a:r>
            <a:r>
              <a:rPr lang="pt-BR" sz="2400" b="1" dirty="0" smtClean="0"/>
              <a:t>PREVIDENCIA COMPLEMENTAR </a:t>
            </a:r>
            <a:r>
              <a:rPr lang="pt-BR" sz="2400" dirty="0" smtClean="0"/>
              <a:t>e que tenha feito opção pelo </a:t>
            </a:r>
            <a:r>
              <a:rPr lang="pt-BR" sz="2400" b="1" dirty="0" smtClean="0"/>
              <a:t>FUNPRESP</a:t>
            </a:r>
            <a:r>
              <a:rPr lang="pt-BR" sz="2400" dirty="0" smtClean="0"/>
              <a:t>. Tal medida força os servidores antigos a aderirem à complementar;</a:t>
            </a:r>
          </a:p>
          <a:p>
            <a:pPr marL="457200" indent="-457200">
              <a:buAutoNum type="arabicPeriod" startAt="4"/>
            </a:pPr>
            <a:endParaRPr lang="pt-BR" sz="1000" dirty="0" smtClean="0"/>
          </a:p>
          <a:p>
            <a:pPr marL="457200" indent="-457200">
              <a:buAutoNum type="arabicPeriod" startAt="5"/>
            </a:pPr>
            <a:r>
              <a:rPr lang="pt-BR" sz="2400" b="1" dirty="0" smtClean="0"/>
              <a:t>EXCLUI</a:t>
            </a:r>
            <a:r>
              <a:rPr lang="pt-BR" sz="2400" dirty="0" smtClean="0"/>
              <a:t> como base de cálculo da contribuição o auxílio pré-escolar do adicional de irradiação ionizante;</a:t>
            </a:r>
          </a:p>
          <a:p>
            <a:pPr marL="457200" indent="-457200">
              <a:buAutoNum type="arabicPeriod" startAt="5"/>
            </a:pPr>
            <a:endParaRPr lang="pt-BR" sz="1000" dirty="0" smtClean="0"/>
          </a:p>
          <a:p>
            <a:pPr marL="342900" indent="-342900"/>
            <a:r>
              <a:rPr lang="pt-BR" sz="2400" dirty="0" smtClean="0"/>
              <a:t>6. </a:t>
            </a:r>
            <a:r>
              <a:rPr lang="pt-BR" sz="2400" b="1" dirty="0" smtClean="0">
                <a:solidFill>
                  <a:srgbClr val="FF0000"/>
                </a:solidFill>
              </a:rPr>
              <a:t>Aplica a nova alíquota (14%), a partir de fevereiro de 2018</a:t>
            </a:r>
            <a:r>
              <a:rPr lang="pt-BR" sz="2400" dirty="0" smtClean="0"/>
              <a:t>;</a:t>
            </a:r>
          </a:p>
        </p:txBody>
      </p:sp>
    </p:spTree>
    <p:extLst>
      <p:ext uri="{BB962C8B-B14F-4D97-AF65-F5344CB8AC3E}">
        <p14:creationId xmlns:p14="http://schemas.microsoft.com/office/powerpoint/2010/main" val="2283615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645777" y="274992"/>
            <a:ext cx="3439981" cy="369332"/>
          </a:xfrm>
          <a:prstGeom prst="rect">
            <a:avLst/>
          </a:prstGeom>
        </p:spPr>
        <p:txBody>
          <a:bodyPr wrap="none">
            <a:spAutoFit/>
          </a:bodyPr>
          <a:lstStyle/>
          <a:p>
            <a:r>
              <a:rPr lang="pt-BR" b="1" dirty="0" smtClean="0"/>
              <a:t>MEDIDA PROVISÓRIA (MP)805/17</a:t>
            </a:r>
            <a:endParaRPr lang="pt-BR" dirty="0"/>
          </a:p>
        </p:txBody>
      </p:sp>
      <p:pic>
        <p:nvPicPr>
          <p:cNvPr id="7" name="Imagem 6" descr="gdhfadha"/>
          <p:cNvPicPr>
            <a:picLocks noChangeAspect="1" noChangeArrowheads="1"/>
          </p:cNvPicPr>
          <p:nvPr/>
        </p:nvPicPr>
        <p:blipFill>
          <a:blip r:embed="rId2" cstate="print"/>
          <a:srcRect/>
          <a:stretch>
            <a:fillRect/>
          </a:stretch>
        </p:blipFill>
        <p:spPr bwMode="auto">
          <a:xfrm flipV="1">
            <a:off x="580536" y="668592"/>
            <a:ext cx="3440857" cy="99487"/>
          </a:xfrm>
          <a:prstGeom prst="rect">
            <a:avLst/>
          </a:prstGeom>
          <a:noFill/>
        </p:spPr>
      </p:pic>
      <p:sp>
        <p:nvSpPr>
          <p:cNvPr id="8" name="CaixaDeTexto 7"/>
          <p:cNvSpPr txBox="1"/>
          <p:nvPr/>
        </p:nvSpPr>
        <p:spPr>
          <a:xfrm>
            <a:off x="747252" y="948690"/>
            <a:ext cx="7718322" cy="4893647"/>
          </a:xfrm>
          <a:prstGeom prst="rect">
            <a:avLst/>
          </a:prstGeom>
          <a:noFill/>
        </p:spPr>
        <p:txBody>
          <a:bodyPr wrap="square" rtlCol="0">
            <a:spAutoFit/>
          </a:bodyPr>
          <a:lstStyle/>
          <a:p>
            <a:r>
              <a:rPr lang="pt-BR" sz="2400" dirty="0" smtClean="0"/>
              <a:t>As principais alterações da Medida Provisória são: </a:t>
            </a:r>
          </a:p>
          <a:p>
            <a:endParaRPr lang="pt-BR" sz="2400" dirty="0" smtClean="0"/>
          </a:p>
          <a:p>
            <a:pPr marL="342900" indent="-342900" algn="just"/>
            <a:r>
              <a:rPr lang="pt-BR" sz="2400" dirty="0" smtClean="0"/>
              <a:t>7. Define que a </a:t>
            </a:r>
            <a:r>
              <a:rPr lang="pt-BR" sz="2400" b="1" dirty="0" smtClean="0"/>
              <a:t>AJUDA DE CUSTO</a:t>
            </a:r>
            <a:r>
              <a:rPr lang="pt-BR" sz="2400" dirty="0" smtClean="0"/>
              <a:t>, que </a:t>
            </a:r>
            <a:r>
              <a:rPr lang="pt-BR" sz="2400" dirty="0" smtClean="0">
                <a:solidFill>
                  <a:srgbClr val="FF0000"/>
                </a:solidFill>
              </a:rPr>
              <a:t>antes era por regulamento</a:t>
            </a:r>
            <a:r>
              <a:rPr lang="pt-BR" sz="2400" dirty="0" smtClean="0"/>
              <a:t> corresponderá ao </a:t>
            </a:r>
            <a:r>
              <a:rPr lang="pt-BR" sz="2400" b="1" dirty="0" smtClean="0"/>
              <a:t>valor de um mês de remuneração do servidor</a:t>
            </a:r>
            <a:r>
              <a:rPr lang="pt-BR" sz="2400" dirty="0" smtClean="0"/>
              <a:t> na origem ou o </a:t>
            </a:r>
            <a:r>
              <a:rPr lang="pt-BR" sz="2400" b="1" dirty="0" smtClean="0"/>
              <a:t>valor de uma remuneração mensal do cargo em comissão</a:t>
            </a:r>
            <a:r>
              <a:rPr lang="pt-BR" sz="2400" dirty="0" smtClean="0"/>
              <a:t>; e</a:t>
            </a:r>
          </a:p>
          <a:p>
            <a:pPr marL="342900" indent="-342900" algn="just"/>
            <a:endParaRPr lang="pt-BR" sz="2400" dirty="0" smtClean="0"/>
          </a:p>
          <a:p>
            <a:pPr marL="342900" indent="-342900" algn="just"/>
            <a:r>
              <a:rPr lang="pt-BR" sz="2400" dirty="0" smtClean="0"/>
              <a:t>8. </a:t>
            </a:r>
            <a:r>
              <a:rPr lang="pt-BR" sz="2400" b="1" dirty="0" smtClean="0"/>
              <a:t>RESTRINGE</a:t>
            </a:r>
            <a:r>
              <a:rPr lang="pt-BR" sz="2400" dirty="0" smtClean="0"/>
              <a:t> e </a:t>
            </a:r>
            <a:r>
              <a:rPr lang="pt-BR" sz="2400" b="1" dirty="0" smtClean="0"/>
              <a:t>REDUZ</a:t>
            </a:r>
            <a:r>
              <a:rPr lang="pt-BR" sz="2400" dirty="0" smtClean="0"/>
              <a:t> o </a:t>
            </a:r>
            <a:r>
              <a:rPr lang="pt-BR" sz="2400" dirty="0" smtClean="0">
                <a:solidFill>
                  <a:srgbClr val="FF0000"/>
                </a:solidFill>
              </a:rPr>
              <a:t>auxílio-moradia</a:t>
            </a:r>
            <a:r>
              <a:rPr lang="pt-BR" sz="2400" dirty="0" smtClean="0"/>
              <a:t> do servidor público. Prevê que será reduzido em vinte e cinco pontos percentuais a cada ano, a partir do segundo ano de recebimento, e deixará de ser devido após o quarto ano de recebimento.</a:t>
            </a:r>
          </a:p>
          <a:p>
            <a:endParaRPr lang="pt-BR" sz="2400" dirty="0"/>
          </a:p>
        </p:txBody>
      </p:sp>
    </p:spTree>
    <p:extLst>
      <p:ext uri="{BB962C8B-B14F-4D97-AF65-F5344CB8AC3E}">
        <p14:creationId xmlns:p14="http://schemas.microsoft.com/office/powerpoint/2010/main" val="41169473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06244" y="973393"/>
            <a:ext cx="7629833" cy="5293757"/>
          </a:xfrm>
          <a:prstGeom prst="rect">
            <a:avLst/>
          </a:prstGeom>
          <a:noFill/>
        </p:spPr>
        <p:txBody>
          <a:bodyPr wrap="square" rtlCol="0">
            <a:spAutoFit/>
          </a:bodyPr>
          <a:lstStyle/>
          <a:p>
            <a:endParaRPr lang="pt-BR" dirty="0" smtClean="0"/>
          </a:p>
          <a:p>
            <a:r>
              <a:rPr lang="pt-BR" sz="2400" dirty="0" smtClean="0"/>
              <a:t>A </a:t>
            </a:r>
            <a:r>
              <a:rPr lang="pt-BR" sz="2400" b="1" dirty="0" smtClean="0"/>
              <a:t>IMPOSIÇÃO</a:t>
            </a:r>
            <a:r>
              <a:rPr lang="pt-BR" sz="2400" dirty="0" smtClean="0"/>
              <a:t> do aumento da alíquota de contribuição para a Previdência Social, diminui o poder aquisitivo do servidor, comprometendo a sua própria manutenção e de sua família, </a:t>
            </a:r>
            <a:r>
              <a:rPr lang="pt-BR" sz="2400" u="sng" dirty="0" smtClean="0"/>
              <a:t>tratando-se verdadeiramente da utilização do tributo com efeito de confisco o que é proibido pela Carta Magna:</a:t>
            </a:r>
          </a:p>
          <a:p>
            <a:endParaRPr lang="pt-BR" sz="2400" dirty="0" smtClean="0"/>
          </a:p>
          <a:p>
            <a:pPr algn="just"/>
            <a:r>
              <a:rPr lang="pt-BR" sz="2400" dirty="0" smtClean="0"/>
              <a:t>Art. 150. Sem prejuízo de outras g</a:t>
            </a:r>
            <a:r>
              <a:rPr lang="pt-BR" sz="2200" dirty="0" smtClean="0"/>
              <a:t>arantias asseguradas ao contribuinte, </a:t>
            </a:r>
            <a:r>
              <a:rPr lang="pt-BR" sz="2200" b="1" dirty="0" smtClean="0"/>
              <a:t>é vedado à União</a:t>
            </a:r>
            <a:r>
              <a:rPr lang="pt-BR" sz="2200" dirty="0" smtClean="0"/>
              <a:t>, aos Estados, ao Distrito Federal e aos Municípios: </a:t>
            </a:r>
          </a:p>
          <a:p>
            <a:pPr algn="just"/>
            <a:r>
              <a:rPr lang="pt-BR" sz="2200" dirty="0" smtClean="0"/>
              <a:t>(...) </a:t>
            </a:r>
          </a:p>
          <a:p>
            <a:pPr algn="just"/>
            <a:r>
              <a:rPr lang="pt-BR" sz="2200" dirty="0" smtClean="0"/>
              <a:t>IV - utilizar tributo com efeito de confisco; </a:t>
            </a:r>
            <a:r>
              <a:rPr lang="pt-BR" sz="2200" u="sng" dirty="0" smtClean="0"/>
              <a:t> </a:t>
            </a:r>
            <a:endParaRPr lang="pt-BR" sz="2200" dirty="0" smtClean="0"/>
          </a:p>
          <a:p>
            <a:pPr algn="just"/>
            <a:r>
              <a:rPr lang="pt-BR" sz="2200" dirty="0" smtClean="0"/>
              <a:t>		</a:t>
            </a:r>
          </a:p>
          <a:p>
            <a:endParaRPr lang="pt-BR" dirty="0"/>
          </a:p>
        </p:txBody>
      </p:sp>
      <p:sp>
        <p:nvSpPr>
          <p:cNvPr id="3" name="CaixaDeTexto 2"/>
          <p:cNvSpPr txBox="1"/>
          <p:nvPr/>
        </p:nvSpPr>
        <p:spPr>
          <a:xfrm>
            <a:off x="817465" y="333321"/>
            <a:ext cx="7844754" cy="707886"/>
          </a:xfrm>
          <a:prstGeom prst="rect">
            <a:avLst/>
          </a:prstGeo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4000" b="1" dirty="0" smtClean="0"/>
              <a:t>MP 805 - INCONSTITUCIONALIDADE</a:t>
            </a:r>
            <a:endParaRPr lang="pt-BR" sz="4000" b="1" dirty="0"/>
          </a:p>
        </p:txBody>
      </p:sp>
    </p:spTree>
    <p:extLst>
      <p:ext uri="{BB962C8B-B14F-4D97-AF65-F5344CB8AC3E}">
        <p14:creationId xmlns:p14="http://schemas.microsoft.com/office/powerpoint/2010/main" val="1900268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39096" y="766916"/>
            <a:ext cx="8357420" cy="5724644"/>
          </a:xfrm>
          <a:prstGeom prst="rect">
            <a:avLst/>
          </a:prstGeom>
          <a:noFill/>
        </p:spPr>
        <p:txBody>
          <a:bodyPr wrap="square" rtlCol="0">
            <a:spAutoFit/>
          </a:bodyPr>
          <a:lstStyle/>
          <a:p>
            <a:endParaRPr lang="pt-BR" dirty="0" smtClean="0"/>
          </a:p>
          <a:p>
            <a:pPr algn="just"/>
            <a:endParaRPr lang="pt-BR" sz="1000" dirty="0" smtClean="0"/>
          </a:p>
          <a:p>
            <a:pPr algn="just"/>
            <a:r>
              <a:rPr lang="pt-BR" sz="2400" dirty="0" smtClean="0"/>
              <a:t>O aumento da contribuição está </a:t>
            </a:r>
            <a:r>
              <a:rPr lang="pt-BR" sz="2400" u="sng" dirty="0" smtClean="0"/>
              <a:t>desatrelado aos critérios que preservem o equilíbrio financeiro e atuarial</a:t>
            </a:r>
            <a:r>
              <a:rPr lang="pt-BR" sz="2400" dirty="0" smtClean="0"/>
              <a:t>, uma vez que não foi realizado estudo profundo com os impactos de tais medidas aos servidores públicos, como manda a Constituição, </a:t>
            </a:r>
            <a:r>
              <a:rPr lang="pt-BR" sz="2400" i="1" dirty="0" smtClean="0"/>
              <a:t>in </a:t>
            </a:r>
            <a:r>
              <a:rPr lang="pt-BR" sz="2400" i="1" dirty="0" err="1" smtClean="0"/>
              <a:t>verbis</a:t>
            </a:r>
            <a:r>
              <a:rPr lang="pt-BR" sz="2400" dirty="0" smtClean="0"/>
              <a:t>: </a:t>
            </a:r>
          </a:p>
          <a:p>
            <a:endParaRPr lang="pt-BR" sz="1000" dirty="0" smtClean="0"/>
          </a:p>
          <a:p>
            <a:r>
              <a:rPr lang="en-US" sz="2400" dirty="0" smtClean="0"/>
              <a:t>Art. 40. </a:t>
            </a:r>
            <a:r>
              <a:rPr lang="pt-BR" sz="2400" dirty="0" smtClean="0"/>
              <a:t>Aos servidores titulares de cargos efetivos da União, dos Estados, do Distrito Federal e dos Municípios, incluídas suas autarquias e fundações, é assegurado regime de previdência de caráter contributivo e solidário, mediante contribuição do respectivo ente público, dos servidores ativos e inativos e dos pensionistas, </a:t>
            </a:r>
            <a:r>
              <a:rPr lang="pt-BR" sz="2400" b="1" dirty="0" smtClean="0"/>
              <a:t>observados critérios que preservem o equilíbrio financeiro e atuarial e o disposto neste artigo. </a:t>
            </a:r>
            <a:endParaRPr lang="pt-BR" sz="2400" dirty="0" smtClean="0"/>
          </a:p>
          <a:p>
            <a:r>
              <a:rPr lang="pt-BR" sz="2400" dirty="0" smtClean="0"/>
              <a:t> </a:t>
            </a:r>
          </a:p>
          <a:p>
            <a:pPr algn="just"/>
            <a:r>
              <a:rPr lang="pt-BR" sz="2200" dirty="0" smtClean="0"/>
              <a:t>		</a:t>
            </a:r>
          </a:p>
          <a:p>
            <a:endParaRPr lang="pt-BR" dirty="0"/>
          </a:p>
        </p:txBody>
      </p:sp>
      <p:sp>
        <p:nvSpPr>
          <p:cNvPr id="3" name="CaixaDeTexto 2"/>
          <p:cNvSpPr txBox="1"/>
          <p:nvPr/>
        </p:nvSpPr>
        <p:spPr>
          <a:xfrm>
            <a:off x="817465" y="333321"/>
            <a:ext cx="7844754" cy="707886"/>
          </a:xfrm>
          <a:prstGeom prst="rect">
            <a:avLst/>
          </a:prstGeo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4000" b="1" dirty="0" smtClean="0"/>
              <a:t>MP 805 - INCONSTITUCIONALIDADE</a:t>
            </a:r>
            <a:endParaRPr lang="pt-BR" sz="4000" b="1" dirty="0"/>
          </a:p>
        </p:txBody>
      </p:sp>
    </p:spTree>
    <p:extLst>
      <p:ext uri="{BB962C8B-B14F-4D97-AF65-F5344CB8AC3E}">
        <p14:creationId xmlns:p14="http://schemas.microsoft.com/office/powerpoint/2010/main" val="97200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51855" y="288697"/>
            <a:ext cx="8229600" cy="46166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400" b="1" dirty="0" smtClean="0"/>
              <a:t>ADI EM FACE DA MP 805/2017 JÁ IMPETRADAS</a:t>
            </a:r>
            <a:endParaRPr lang="pt-BR" dirty="0"/>
          </a:p>
        </p:txBody>
      </p:sp>
      <p:graphicFrame>
        <p:nvGraphicFramePr>
          <p:cNvPr id="3" name="Tabela 2"/>
          <p:cNvGraphicFramePr>
            <a:graphicFrameLocks noGrp="1"/>
          </p:cNvGraphicFramePr>
          <p:nvPr/>
        </p:nvGraphicFramePr>
        <p:xfrm>
          <a:off x="1524000" y="1397000"/>
          <a:ext cx="6096000" cy="23012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pt-BR" dirty="0" smtClean="0"/>
                        <a:t>ADI</a:t>
                      </a:r>
                      <a:r>
                        <a:rPr lang="pt-BR" baseline="0" dirty="0" smtClean="0"/>
                        <a:t> 5812</a:t>
                      </a:r>
                      <a:endParaRPr lang="pt-BR" dirty="0"/>
                    </a:p>
                  </a:txBody>
                  <a:tcPr>
                    <a:solidFill>
                      <a:srgbClr val="800000"/>
                    </a:solidFill>
                  </a:tcPr>
                </a:tc>
                <a:tc>
                  <a:txBody>
                    <a:bodyPr/>
                    <a:lstStyle/>
                    <a:p>
                      <a:pPr algn="ctr"/>
                      <a:r>
                        <a:rPr lang="pt-BR" dirty="0" smtClean="0"/>
                        <a:t>ADI 5809</a:t>
                      </a:r>
                      <a:endParaRPr lang="pt-BR" dirty="0"/>
                    </a:p>
                  </a:txBody>
                  <a:tcPr>
                    <a:solidFill>
                      <a:srgbClr val="800000"/>
                    </a:solidFill>
                  </a:tcPr>
                </a:tc>
              </a:tr>
              <a:tr h="370840">
                <a:tc>
                  <a:txBody>
                    <a:bodyPr/>
                    <a:lstStyle/>
                    <a:p>
                      <a:r>
                        <a:rPr lang="pt-BR" dirty="0" smtClean="0"/>
                        <a:t>ANAMATRA</a:t>
                      </a:r>
                      <a:endParaRPr lang="pt-BR" dirty="0"/>
                    </a:p>
                  </a:txBody>
                  <a:tcPr/>
                </a:tc>
                <a:tc>
                  <a:txBody>
                    <a:bodyPr/>
                    <a:lstStyle/>
                    <a:p>
                      <a:r>
                        <a:rPr lang="pt-BR" dirty="0" smtClean="0"/>
                        <a:t>PSOL</a:t>
                      </a:r>
                      <a:endParaRPr lang="pt-BR" dirty="0"/>
                    </a:p>
                  </a:txBody>
                  <a:tcPr/>
                </a:tc>
              </a:tr>
              <a:tr h="370840">
                <a:tc>
                  <a:txBody>
                    <a:bodyPr/>
                    <a:lstStyle/>
                    <a:p>
                      <a:r>
                        <a:rPr lang="pt-BR" dirty="0" smtClean="0"/>
                        <a:t>STATUS:</a:t>
                      </a:r>
                      <a:r>
                        <a:rPr lang="pt-BR" baseline="0" dirty="0" smtClean="0"/>
                        <a:t> PRESTAÇÃO DE INFORMAÇÕES. PRESIDENTE DA REPÚBLICA E CONGRESSO NACIONAL</a:t>
                      </a:r>
                      <a:endParaRPr lang="pt-BR" dirty="0"/>
                    </a:p>
                  </a:txBody>
                  <a:tcPr/>
                </a:tc>
                <a:tc>
                  <a:txBody>
                    <a:bodyPr/>
                    <a:lstStyle/>
                    <a:p>
                      <a:r>
                        <a:rPr lang="pt-BR" dirty="0" smtClean="0"/>
                        <a:t>STATUS:</a:t>
                      </a:r>
                      <a:r>
                        <a:rPr lang="pt-BR" baseline="0" dirty="0" smtClean="0"/>
                        <a:t> CONCLUSO</a:t>
                      </a:r>
                      <a:endParaRPr lang="pt-BR" dirty="0"/>
                    </a:p>
                  </a:txBody>
                  <a:tcPr/>
                </a:tc>
              </a:tr>
              <a:tr h="370840">
                <a:tc gridSpan="2">
                  <a:txBody>
                    <a:bodyPr/>
                    <a:lstStyle/>
                    <a:p>
                      <a:pPr algn="ctr"/>
                      <a:r>
                        <a:rPr lang="pt-BR" b="1" dirty="0" smtClean="0"/>
                        <a:t>RELATOR:  RICARDO LEWANDOWSKI</a:t>
                      </a:r>
                      <a:endParaRPr lang="pt-BR" b="1" dirty="0"/>
                    </a:p>
                  </a:txBody>
                  <a:tcPr/>
                </a:tc>
                <a:tc hMerge="1">
                  <a:txBody>
                    <a:bodyPr/>
                    <a:lstStyle/>
                    <a:p>
                      <a:endParaRPr lang="pt-BR" dirty="0"/>
                    </a:p>
                  </a:txBody>
                  <a:tcPr/>
                </a:tc>
              </a:tr>
            </a:tbl>
          </a:graphicData>
        </a:graphic>
      </p:graphicFrame>
    </p:spTree>
    <p:extLst>
      <p:ext uri="{BB962C8B-B14F-4D97-AF65-F5344CB8AC3E}">
        <p14:creationId xmlns:p14="http://schemas.microsoft.com/office/powerpoint/2010/main" val="3391874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11277" y="1170038"/>
            <a:ext cx="7895304" cy="984885"/>
          </a:xfrm>
          <a:prstGeom prst="rect">
            <a:avLst/>
          </a:prstGeom>
          <a:noFill/>
        </p:spPr>
        <p:txBody>
          <a:bodyPr wrap="square" rtlCol="0">
            <a:spAutoFit/>
          </a:bodyPr>
          <a:lstStyle/>
          <a:p>
            <a:endParaRPr lang="pt-BR" dirty="0" smtClean="0"/>
          </a:p>
          <a:p>
            <a:pPr algn="just"/>
            <a:r>
              <a:rPr lang="pt-BR" sz="2200" dirty="0" smtClean="0"/>
              <a:t>		</a:t>
            </a:r>
          </a:p>
          <a:p>
            <a:endParaRPr lang="pt-BR" dirty="0"/>
          </a:p>
        </p:txBody>
      </p:sp>
      <p:sp>
        <p:nvSpPr>
          <p:cNvPr id="3" name="CaixaDeTexto 2"/>
          <p:cNvSpPr txBox="1"/>
          <p:nvPr/>
        </p:nvSpPr>
        <p:spPr>
          <a:xfrm>
            <a:off x="817465" y="333321"/>
            <a:ext cx="7844754" cy="707886"/>
          </a:xfrm>
          <a:prstGeom prst="rect">
            <a:avLst/>
          </a:prstGeo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4000" b="1" dirty="0" smtClean="0"/>
              <a:t>MP 805 - INCONVENCIONALIDADES</a:t>
            </a:r>
            <a:endParaRPr lang="pt-BR" sz="4000" b="1" dirty="0"/>
          </a:p>
        </p:txBody>
      </p:sp>
      <p:sp>
        <p:nvSpPr>
          <p:cNvPr id="4" name="CaixaDeTexto 3"/>
          <p:cNvSpPr txBox="1"/>
          <p:nvPr/>
        </p:nvSpPr>
        <p:spPr>
          <a:xfrm>
            <a:off x="580103" y="1199535"/>
            <a:ext cx="8308258" cy="3847207"/>
          </a:xfrm>
          <a:prstGeom prst="rect">
            <a:avLst/>
          </a:prstGeom>
          <a:noFill/>
        </p:spPr>
        <p:txBody>
          <a:bodyPr wrap="square" rtlCol="0">
            <a:spAutoFit/>
          </a:bodyPr>
          <a:lstStyle/>
          <a:p>
            <a:r>
              <a:rPr lang="pt-BR" sz="2800" dirty="0" smtClean="0"/>
              <a:t>VIOLAÇÕES às Convenções Internacionais da OIT:</a:t>
            </a:r>
          </a:p>
          <a:p>
            <a:endParaRPr lang="pt-BR" sz="2800" dirty="0" smtClean="0"/>
          </a:p>
          <a:p>
            <a:pPr>
              <a:buFont typeface="Wingdings" pitchFamily="2" charset="2"/>
              <a:buChar char="v"/>
            </a:pPr>
            <a:r>
              <a:rPr lang="pt-BR" sz="2800" dirty="0" smtClean="0"/>
              <a:t>Convenção n.</a:t>
            </a:r>
            <a:r>
              <a:rPr lang="pt-BR" sz="2800" dirty="0" smtClean="0">
                <a:solidFill>
                  <a:srgbClr val="FF0000"/>
                </a:solidFill>
              </a:rPr>
              <a:t> 154 </a:t>
            </a:r>
            <a:r>
              <a:rPr lang="pt-BR" sz="2800" dirty="0" smtClean="0"/>
              <a:t>(fomento à </a:t>
            </a:r>
            <a:r>
              <a:rPr lang="pt-BR" sz="2800" dirty="0" smtClean="0">
                <a:solidFill>
                  <a:srgbClr val="FF0000"/>
                </a:solidFill>
              </a:rPr>
              <a:t>negociação coletiva</a:t>
            </a:r>
            <a:r>
              <a:rPr lang="pt-BR" sz="2800" dirty="0" smtClean="0"/>
              <a:t>);</a:t>
            </a:r>
          </a:p>
          <a:p>
            <a:pPr>
              <a:buFont typeface="Wingdings" pitchFamily="2" charset="2"/>
              <a:buChar char="v"/>
            </a:pPr>
            <a:endParaRPr lang="pt-BR" sz="1000" dirty="0" smtClean="0"/>
          </a:p>
          <a:p>
            <a:pPr>
              <a:buFont typeface="Wingdings" pitchFamily="2" charset="2"/>
              <a:buChar char="v"/>
            </a:pPr>
            <a:r>
              <a:rPr lang="pt-BR" sz="2800" dirty="0" smtClean="0"/>
              <a:t>Convenção n. </a:t>
            </a:r>
            <a:r>
              <a:rPr lang="pt-BR" sz="2800" dirty="0" smtClean="0">
                <a:solidFill>
                  <a:srgbClr val="FF0000"/>
                </a:solidFill>
              </a:rPr>
              <a:t>151</a:t>
            </a:r>
            <a:r>
              <a:rPr lang="pt-BR" sz="2800" dirty="0" smtClean="0"/>
              <a:t> e Recomendação nº </a:t>
            </a:r>
            <a:r>
              <a:rPr lang="pt-BR" sz="2800" dirty="0" smtClean="0">
                <a:solidFill>
                  <a:srgbClr val="FF0000"/>
                </a:solidFill>
              </a:rPr>
              <a:t>159</a:t>
            </a:r>
            <a:r>
              <a:rPr lang="pt-BR" sz="2800" dirty="0" smtClean="0"/>
              <a:t> (</a:t>
            </a:r>
            <a:r>
              <a:rPr lang="pt-BR" sz="2800" dirty="0" smtClean="0">
                <a:solidFill>
                  <a:srgbClr val="FF0000"/>
                </a:solidFill>
              </a:rPr>
              <a:t>relações de trabalho</a:t>
            </a:r>
            <a:r>
              <a:rPr lang="pt-BR" sz="2800" dirty="0" smtClean="0"/>
              <a:t> na Administração Pública e </a:t>
            </a:r>
            <a:r>
              <a:rPr lang="pt-BR" sz="2800" dirty="0" smtClean="0">
                <a:solidFill>
                  <a:srgbClr val="FF0000"/>
                </a:solidFill>
              </a:rPr>
              <a:t>processo de negociação </a:t>
            </a:r>
            <a:r>
              <a:rPr lang="pt-BR" sz="2800" dirty="0" smtClean="0"/>
              <a:t>dos trabalhadores do serviço público);</a:t>
            </a:r>
          </a:p>
          <a:p>
            <a:pPr>
              <a:buFont typeface="Wingdings" pitchFamily="2" charset="2"/>
              <a:buChar char="v"/>
            </a:pPr>
            <a:endParaRPr lang="pt-BR" sz="1000" dirty="0" smtClean="0"/>
          </a:p>
          <a:p>
            <a:pPr>
              <a:buFont typeface="Wingdings" pitchFamily="2" charset="2"/>
              <a:buChar char="v"/>
            </a:pPr>
            <a:r>
              <a:rPr lang="pt-BR" sz="2800" dirty="0" smtClean="0"/>
              <a:t>Convenção n. 144 (</a:t>
            </a:r>
            <a:r>
              <a:rPr lang="pt-PT" sz="2800" dirty="0" smtClean="0"/>
              <a:t>objetiva </a:t>
            </a:r>
            <a:r>
              <a:rPr lang="pt-BR" sz="2800" dirty="0" smtClean="0"/>
              <a:t>a promoção do </a:t>
            </a:r>
            <a:r>
              <a:rPr lang="pt-BR" sz="2800" dirty="0" err="1" smtClean="0">
                <a:solidFill>
                  <a:srgbClr val="FF0000"/>
                </a:solidFill>
              </a:rPr>
              <a:t>tripartismo</a:t>
            </a:r>
            <a:r>
              <a:rPr lang="pt-BR" sz="2800" dirty="0" smtClean="0"/>
              <a:t> e do </a:t>
            </a:r>
            <a:r>
              <a:rPr lang="pt-BR" sz="2800" dirty="0" smtClean="0">
                <a:solidFill>
                  <a:srgbClr val="FF0000"/>
                </a:solidFill>
              </a:rPr>
              <a:t>diálogo social</a:t>
            </a:r>
            <a:r>
              <a:rPr lang="pt-PT" sz="2800" dirty="0" smtClean="0"/>
              <a:t>)</a:t>
            </a:r>
            <a:r>
              <a:rPr lang="pt-BR" sz="2800" dirty="0" smtClean="0"/>
              <a:t>.</a:t>
            </a:r>
            <a:endParaRPr lang="pt-BR" sz="2800" dirty="0"/>
          </a:p>
        </p:txBody>
      </p:sp>
    </p:spTree>
    <p:extLst>
      <p:ext uri="{BB962C8B-B14F-4D97-AF65-F5344CB8AC3E}">
        <p14:creationId xmlns:p14="http://schemas.microsoft.com/office/powerpoint/2010/main" val="3894490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43897" y="1741126"/>
            <a:ext cx="7659329"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Medida Provis</a:t>
            </a:r>
            <a:r>
              <a:rPr kumimoji="0" lang="pt-BR" sz="2800" b="0" i="0" u="none" strike="noStrike" cap="none" normalizeH="0" baseline="0" dirty="0" smtClean="0">
                <a:ln>
                  <a:noFill/>
                </a:ln>
                <a:solidFill>
                  <a:schemeClr val="tx1"/>
                </a:solidFill>
                <a:effectLst/>
                <a:latin typeface="Cambria"/>
                <a:ea typeface="Times New Roman" pitchFamily="18" charset="0"/>
                <a:cs typeface="Arial" pitchFamily="34" charset="0"/>
              </a:rPr>
              <a:t>ó</a:t>
            </a:r>
            <a:r>
              <a:rPr kumimoji="0" lang="pt-B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ria publicada pelo </a:t>
            </a:r>
            <a:r>
              <a:rPr kumimoji="0" lang="pt-BR" sz="2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Excelent</a:t>
            </a:r>
            <a:r>
              <a:rPr kumimoji="0" lang="pt-BR" sz="2800" b="0" i="0" u="none" strike="noStrike" cap="none" normalizeH="0" baseline="0" dirty="0" smtClean="0">
                <a:ln>
                  <a:noFill/>
                </a:ln>
                <a:solidFill>
                  <a:schemeClr val="tx1"/>
                </a:solidFill>
                <a:effectLst/>
                <a:latin typeface="Cambria"/>
                <a:ea typeface="MS Mincho" pitchFamily="49" charset="-128"/>
                <a:cs typeface="Arial" pitchFamily="34" charset="0"/>
              </a:rPr>
              <a:t>í</a:t>
            </a:r>
            <a:r>
              <a:rPr kumimoji="0" lang="pt-BR" sz="2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ssimo Senhor Presidente da Rep</a:t>
            </a:r>
            <a:r>
              <a:rPr kumimoji="0" lang="pt-BR" sz="2800" b="0" i="0" u="none" strike="noStrike" cap="none" normalizeH="0" baseline="0" dirty="0" smtClean="0">
                <a:ln>
                  <a:noFill/>
                </a:ln>
                <a:solidFill>
                  <a:schemeClr val="tx1"/>
                </a:solidFill>
                <a:effectLst/>
                <a:latin typeface="Cambria"/>
                <a:ea typeface="MS Mincho" pitchFamily="49" charset="-128"/>
                <a:cs typeface="Arial" pitchFamily="34" charset="0"/>
              </a:rPr>
              <a:t>ú</a:t>
            </a:r>
            <a:r>
              <a:rPr kumimoji="0" lang="pt-BR" sz="2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blica </a:t>
            </a:r>
            <a:r>
              <a:rPr kumimoji="0" lang="pt-BR"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desprestigia a negocia</a:t>
            </a:r>
            <a:r>
              <a:rPr kumimoji="0" lang="pt-BR"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mbria"/>
                <a:ea typeface="Times New Roman" pitchFamily="18" charset="0"/>
                <a:cs typeface="Arial" pitchFamily="34" charset="0"/>
              </a:rPr>
              <a:t>ç</a:t>
            </a:r>
            <a:r>
              <a:rPr kumimoji="0" lang="pt-BR"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coletiva como forma de preven</a:t>
            </a:r>
            <a:r>
              <a:rPr kumimoji="0" lang="pt-BR"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mbria"/>
                <a:ea typeface="Times New Roman" pitchFamily="18" charset="0"/>
                <a:cs typeface="Arial" pitchFamily="34" charset="0"/>
              </a:rPr>
              <a:t>ç</a:t>
            </a:r>
            <a:r>
              <a:rPr kumimoji="0" lang="pt-BR"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e resolu</a:t>
            </a:r>
            <a:r>
              <a:rPr kumimoji="0" lang="pt-BR"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mbria"/>
                <a:ea typeface="Times New Roman" pitchFamily="18" charset="0"/>
                <a:cs typeface="Arial" pitchFamily="34" charset="0"/>
              </a:rPr>
              <a:t>ç</a:t>
            </a:r>
            <a:r>
              <a:rPr kumimoji="0" lang="pt-BR"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de conflitos coletivos, deixando de estimular o </a:t>
            </a:r>
            <a:r>
              <a:rPr kumimoji="0" lang="pt-BR" sz="2800" b="0" i="0" u="none" strike="noStrike" cap="none" normalizeH="0" baseline="0" dirty="0" err="1"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tripartismo</a:t>
            </a:r>
            <a:r>
              <a:rPr kumimoji="0" lang="pt-BR"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e o di</a:t>
            </a:r>
            <a:r>
              <a:rPr kumimoji="0" lang="pt-BR"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mbria"/>
                <a:ea typeface="Times New Roman" pitchFamily="18" charset="0"/>
                <a:cs typeface="Arial" pitchFamily="34" charset="0"/>
              </a:rPr>
              <a:t>á</a:t>
            </a:r>
            <a:r>
              <a:rPr kumimoji="0" lang="pt-BR"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logo social.</a:t>
            </a:r>
            <a:endParaRPr kumimoji="0" lang="pt-BR"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tângulo 2"/>
          <p:cNvSpPr/>
          <p:nvPr/>
        </p:nvSpPr>
        <p:spPr>
          <a:xfrm>
            <a:off x="645777" y="274992"/>
            <a:ext cx="3439981" cy="369332"/>
          </a:xfrm>
          <a:prstGeom prst="rect">
            <a:avLst/>
          </a:prstGeom>
        </p:spPr>
        <p:txBody>
          <a:bodyPr wrap="none">
            <a:spAutoFit/>
          </a:bodyPr>
          <a:lstStyle/>
          <a:p>
            <a:r>
              <a:rPr lang="pt-BR" b="1" dirty="0" smtClean="0"/>
              <a:t>MEDIDA PROVISÓRIA (MP)805/17</a:t>
            </a:r>
            <a:endParaRPr lang="pt-BR" dirty="0"/>
          </a:p>
        </p:txBody>
      </p:sp>
      <p:pic>
        <p:nvPicPr>
          <p:cNvPr id="4" name="Imagem 3" descr="gdhfadha"/>
          <p:cNvPicPr>
            <a:picLocks noChangeAspect="1" noChangeArrowheads="1"/>
          </p:cNvPicPr>
          <p:nvPr/>
        </p:nvPicPr>
        <p:blipFill>
          <a:blip r:embed="rId2" cstate="print"/>
          <a:srcRect/>
          <a:stretch>
            <a:fillRect/>
          </a:stretch>
        </p:blipFill>
        <p:spPr bwMode="auto">
          <a:xfrm flipV="1">
            <a:off x="580536" y="668592"/>
            <a:ext cx="3440857" cy="99487"/>
          </a:xfrm>
          <a:prstGeom prst="rect">
            <a:avLst/>
          </a:prstGeom>
          <a:noFill/>
        </p:spPr>
      </p:pic>
    </p:spTree>
    <p:extLst>
      <p:ext uri="{BB962C8B-B14F-4D97-AF65-F5344CB8AC3E}">
        <p14:creationId xmlns:p14="http://schemas.microsoft.com/office/powerpoint/2010/main" val="2357466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91979" y="506844"/>
            <a:ext cx="8229600" cy="489364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4000" b="1" dirty="0" smtClean="0">
                <a:solidFill>
                  <a:srgbClr val="00B050"/>
                </a:solidFill>
              </a:rPr>
              <a:t>CONTRIBUIÇÃO SINDICAL</a:t>
            </a:r>
          </a:p>
          <a:p>
            <a:pPr algn="ctr"/>
            <a:endParaRPr lang="pt-BR" sz="800" b="1" dirty="0" smtClean="0">
              <a:solidFill>
                <a:schemeClr val="tx1"/>
              </a:solidFill>
            </a:endParaRPr>
          </a:p>
          <a:p>
            <a:pPr algn="just"/>
            <a:r>
              <a:rPr lang="pt-BR" sz="2200" b="1" dirty="0" smtClean="0">
                <a:solidFill>
                  <a:schemeClr val="tx1"/>
                </a:solidFill>
              </a:rPr>
              <a:t>INSTRUÇÃO NORMATIVA 01/2017: </a:t>
            </a:r>
            <a:r>
              <a:rPr lang="pt-BR" sz="2200" dirty="0" smtClean="0"/>
              <a:t>dispõe </a:t>
            </a:r>
            <a:r>
              <a:rPr lang="pt-BR" sz="2200" dirty="0"/>
              <a:t>que os órgãos da Administração Pública Federal, Estadual Municipal, Direta e Indireta, deverão recolher a contribuição sindical prevista no art. 578, da CLT, de todos os servidores e empregados públicos, observado o disposto nos artigos 580 e seguintes da </a:t>
            </a:r>
            <a:r>
              <a:rPr lang="pt-BR" sz="2200" dirty="0" smtClean="0"/>
              <a:t>CLT (*publicado no DOU de 17/02/2017).</a:t>
            </a:r>
          </a:p>
          <a:p>
            <a:pPr algn="just"/>
            <a:endParaRPr lang="pt-BR" sz="800" dirty="0" smtClean="0">
              <a:solidFill>
                <a:schemeClr val="tx1"/>
              </a:solidFill>
            </a:endParaRPr>
          </a:p>
          <a:p>
            <a:pPr algn="just"/>
            <a:r>
              <a:rPr lang="pt-BR" sz="2200" b="1" dirty="0" smtClean="0">
                <a:solidFill>
                  <a:schemeClr val="tx1"/>
                </a:solidFill>
              </a:rPr>
              <a:t>PORTARIA 421/2017: </a:t>
            </a:r>
            <a:r>
              <a:rPr lang="pt-BR" sz="2200" dirty="0" smtClean="0">
                <a:solidFill>
                  <a:schemeClr val="tx1"/>
                </a:solidFill>
              </a:rPr>
              <a:t>suspende os efeitos da IN 01/2017 (publicada no DOU dia 06/04/2017).</a:t>
            </a:r>
          </a:p>
          <a:p>
            <a:pPr algn="just"/>
            <a:endParaRPr lang="pt-BR" sz="800" dirty="0">
              <a:solidFill>
                <a:schemeClr val="tx1"/>
              </a:solidFill>
            </a:endParaRPr>
          </a:p>
          <a:p>
            <a:pPr algn="just"/>
            <a:r>
              <a:rPr lang="pt-BR" sz="2200" b="1" dirty="0" smtClean="0"/>
              <a:t>NOTA INFORMATIVA Nº 02/2017/GAB/SRT/MTB: ratifica o </a:t>
            </a:r>
            <a:r>
              <a:rPr lang="pt-BR" sz="2400" dirty="0" smtClean="0"/>
              <a:t>entendimento </a:t>
            </a:r>
            <a:r>
              <a:rPr lang="pt-BR" sz="2400" dirty="0"/>
              <a:t>de que </a:t>
            </a:r>
            <a:r>
              <a:rPr lang="pt-BR" sz="2400" dirty="0" smtClean="0"/>
              <a:t>a contribuição sindical é devida </a:t>
            </a:r>
            <a:r>
              <a:rPr lang="pt-BR" sz="2400" dirty="0"/>
              <a:t>pelos servidores públicos o imposto sindical, nos termos do entendimento pelo </a:t>
            </a:r>
            <a:r>
              <a:rPr lang="pt-BR" sz="2400" dirty="0" smtClean="0"/>
              <a:t>STF.</a:t>
            </a:r>
            <a:endParaRPr lang="pt-BR" sz="2200" b="1" dirty="0" smtClean="0">
              <a:solidFill>
                <a:schemeClr val="tx1"/>
              </a:solidFill>
            </a:endParaRPr>
          </a:p>
        </p:txBody>
      </p:sp>
    </p:spTree>
    <p:extLst>
      <p:ext uri="{BB962C8B-B14F-4D97-AF65-F5344CB8AC3E}">
        <p14:creationId xmlns:p14="http://schemas.microsoft.com/office/powerpoint/2010/main" val="1381352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019905" y="1137325"/>
            <a:ext cx="7713785" cy="1938992"/>
          </a:xfrm>
          <a:prstGeom prst="rect">
            <a:avLst/>
          </a:prstGeom>
        </p:spPr>
        <p:txBody>
          <a:bodyPr wrap="square">
            <a:spAutoFit/>
          </a:bodyPr>
          <a:lstStyle/>
          <a:p>
            <a:pPr algn="ctr"/>
            <a:endParaRPr lang="pt-BR" sz="5400" dirty="0" smtClean="0">
              <a:solidFill>
                <a:srgbClr val="FFFF00"/>
              </a:solidFill>
            </a:endParaRPr>
          </a:p>
          <a:p>
            <a:pPr algn="just"/>
            <a:endParaRPr lang="pt-BR" sz="6600" dirty="0">
              <a:latin typeface="Arial Unicode MS" pitchFamily="34" charset="-128"/>
              <a:ea typeface="Arial Unicode MS" pitchFamily="34" charset="-128"/>
              <a:cs typeface="Arial Unicode MS" pitchFamily="34" charset="-128"/>
            </a:endParaRPr>
          </a:p>
        </p:txBody>
      </p:sp>
      <p:pic>
        <p:nvPicPr>
          <p:cNvPr id="6" name="Picture 2" descr="Resultado de imagem para ENTIDADES SINDICAIS DESENHOS"/>
          <p:cNvPicPr>
            <a:picLocks noChangeAspect="1" noChangeArrowheads="1"/>
          </p:cNvPicPr>
          <p:nvPr/>
        </p:nvPicPr>
        <p:blipFill>
          <a:blip r:embed="rId3" cstate="print"/>
          <a:srcRect t="11973" b="11973"/>
          <a:stretch>
            <a:fillRect/>
          </a:stretch>
        </p:blipFill>
        <p:spPr bwMode="auto">
          <a:xfrm rot="1121317">
            <a:off x="3601229" y="2571603"/>
            <a:ext cx="3952532" cy="2359486"/>
          </a:xfrm>
          <a:prstGeom prst="rect">
            <a:avLst/>
          </a:prstGeom>
          <a:noFill/>
        </p:spPr>
      </p:pic>
      <p:sp>
        <p:nvSpPr>
          <p:cNvPr id="7" name="CaixaDeTexto 6"/>
          <p:cNvSpPr txBox="1"/>
          <p:nvPr/>
        </p:nvSpPr>
        <p:spPr>
          <a:xfrm>
            <a:off x="819076" y="368614"/>
            <a:ext cx="8071245" cy="1200329"/>
          </a:xfrm>
          <a:prstGeom prst="rect">
            <a:avLst/>
          </a:prstGeom>
          <a:solidFill>
            <a:srgbClr val="00B050"/>
          </a:solidFill>
        </p:spPr>
        <p:txBody>
          <a:bodyPr wrap="square" rtlCol="0">
            <a:spAutoFit/>
          </a:bodyPr>
          <a:lstStyle/>
          <a:p>
            <a:pPr algn="ctr"/>
            <a:r>
              <a:rPr lang="pt-BR" sz="3600" b="1" dirty="0" smtClean="0">
                <a:solidFill>
                  <a:schemeClr val="bg1"/>
                </a:solidFill>
                <a:latin typeface="Arial Black" pitchFamily="34" charset="0"/>
              </a:rPr>
              <a:t>COMO VAMOS NOS POSICIONAR?</a:t>
            </a:r>
            <a:endParaRPr lang="pt-BR" sz="3600" b="1" dirty="0">
              <a:solidFill>
                <a:schemeClr val="bg1"/>
              </a:solidFill>
              <a:latin typeface="Arial Black" pitchFamily="34" charset="0"/>
            </a:endParaRPr>
          </a:p>
        </p:txBody>
      </p:sp>
      <p:sp>
        <p:nvSpPr>
          <p:cNvPr id="13" name="Triângulo isósceles 12"/>
          <p:cNvSpPr/>
          <p:nvPr/>
        </p:nvSpPr>
        <p:spPr>
          <a:xfrm rot="12355710">
            <a:off x="178707" y="2833191"/>
            <a:ext cx="3627369" cy="2962493"/>
          </a:xfrm>
          <a:prstGeom prst="triangle">
            <a:avLst>
              <a:gd name="adj" fmla="val 51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ESTRUTURA</a:t>
            </a:r>
          </a:p>
          <a:p>
            <a:pPr algn="ctr"/>
            <a:r>
              <a:rPr lang="pt-BR" b="1" dirty="0" smtClean="0">
                <a:solidFill>
                  <a:schemeClr val="tx1"/>
                </a:solidFill>
              </a:rPr>
              <a:t>SINDICAL</a:t>
            </a:r>
            <a:endParaRPr lang="pt-BR" b="1" dirty="0">
              <a:solidFill>
                <a:schemeClr val="tx1"/>
              </a:solidFill>
            </a:endParaRPr>
          </a:p>
        </p:txBody>
      </p:sp>
      <p:sp>
        <p:nvSpPr>
          <p:cNvPr id="8" name="Texto explicativo em forma de nuvem 7"/>
          <p:cNvSpPr/>
          <p:nvPr/>
        </p:nvSpPr>
        <p:spPr>
          <a:xfrm rot="789035">
            <a:off x="6037729" y="1821608"/>
            <a:ext cx="2783542" cy="927847"/>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tx1"/>
                </a:solidFill>
              </a:rPr>
              <a:t>CENTRAIS </a:t>
            </a:r>
            <a:endParaRPr lang="pt-BR" sz="3200" dirty="0">
              <a:solidFill>
                <a:schemeClr val="tx1"/>
              </a:solidFill>
            </a:endParaRPr>
          </a:p>
        </p:txBody>
      </p:sp>
    </p:spTree>
    <p:extLst>
      <p:ext uri="{BB962C8B-B14F-4D97-AF65-F5344CB8AC3E}">
        <p14:creationId xmlns:p14="http://schemas.microsoft.com/office/powerpoint/2010/main" val="769769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377707520"/>
              </p:ext>
            </p:extLst>
          </p:nvPr>
        </p:nvGraphicFramePr>
        <p:xfrm>
          <a:off x="520173" y="211427"/>
          <a:ext cx="8327264" cy="5237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7084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5500" y="518984"/>
            <a:ext cx="7896565" cy="978479"/>
          </a:xfrm>
        </p:spPr>
        <p:txBody>
          <a:bodyPr>
            <a:noAutofit/>
          </a:bodyPr>
          <a:lstStyle/>
          <a:p>
            <a:pPr algn="ctr"/>
            <a:r>
              <a:rPr lang="pt-BR" b="1" dirty="0" smtClean="0">
                <a:solidFill>
                  <a:srgbClr val="00B050"/>
                </a:solidFill>
                <a:latin typeface="Arial" panose="020B0604020202020204" pitchFamily="34" charset="0"/>
                <a:cs typeface="Arial" panose="020B0604020202020204" pitchFamily="34" charset="0"/>
              </a:rPr>
              <a:t>VISÃO TRIDIMENSIONAL  </a:t>
            </a:r>
            <a:r>
              <a:rPr lang="pt-BR" b="1" dirty="0">
                <a:solidFill>
                  <a:srgbClr val="00B050"/>
                </a:solidFill>
                <a:latin typeface="Arial" panose="020B0604020202020204" pitchFamily="34" charset="0"/>
                <a:cs typeface="Arial" panose="020B0604020202020204" pitchFamily="34" charset="0"/>
              </a:rPr>
              <a:t>DO MOVIMENTO SINDICAL</a:t>
            </a:r>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2612144442"/>
              </p:ext>
            </p:extLst>
          </p:nvPr>
        </p:nvGraphicFramePr>
        <p:xfrm>
          <a:off x="966139" y="1816443"/>
          <a:ext cx="7411742" cy="375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1231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8493" y="160638"/>
            <a:ext cx="7609454" cy="1223319"/>
          </a:xfrm>
          <a:solidFill>
            <a:srgbClr val="00B050"/>
          </a:solidFill>
        </p:spPr>
        <p:txBody>
          <a:bodyPr>
            <a:noAutofit/>
          </a:bodyPr>
          <a:lstStyle/>
          <a:p>
            <a:pPr algn="ctr"/>
            <a:r>
              <a:rPr lang="pt-BR" sz="3600" b="1" dirty="0" smtClean="0">
                <a:solidFill>
                  <a:schemeClr val="bg1"/>
                </a:solidFill>
                <a:latin typeface="Euphemia" panose="020B0503040102020104" pitchFamily="34" charset="0"/>
                <a:cs typeface="Arial" panose="020B0604020202020204" pitchFamily="34" charset="0"/>
              </a:rPr>
              <a:t>VISÃO TRIDIMENSIONAL  </a:t>
            </a:r>
            <a:r>
              <a:rPr lang="pt-BR" sz="3600" b="1" dirty="0">
                <a:solidFill>
                  <a:schemeClr val="bg1"/>
                </a:solidFill>
                <a:latin typeface="Euphemia" panose="020B0503040102020104" pitchFamily="34" charset="0"/>
                <a:cs typeface="Arial" panose="020B0604020202020204" pitchFamily="34" charset="0"/>
              </a:rPr>
              <a:t>DO MOVIMENTO SINDICAL</a:t>
            </a:r>
          </a:p>
        </p:txBody>
      </p:sp>
      <p:sp>
        <p:nvSpPr>
          <p:cNvPr id="3" name="CaixaDeTexto 2"/>
          <p:cNvSpPr txBox="1"/>
          <p:nvPr/>
        </p:nvSpPr>
        <p:spPr>
          <a:xfrm>
            <a:off x="4057199" y="2649810"/>
            <a:ext cx="1739153" cy="307777"/>
          </a:xfrm>
          <a:prstGeom prst="rect">
            <a:avLst/>
          </a:prstGeom>
          <a:noFill/>
        </p:spPr>
        <p:txBody>
          <a:bodyPr wrap="square" rtlCol="0">
            <a:spAutoFit/>
          </a:bodyPr>
          <a:lstStyle/>
          <a:p>
            <a:pPr algn="ctr"/>
            <a:r>
              <a:rPr lang="pt-BR" sz="1400" dirty="0">
                <a:solidFill>
                  <a:schemeClr val="bg1"/>
                </a:solidFill>
              </a:rPr>
              <a:t>JURÍDICO</a:t>
            </a:r>
          </a:p>
        </p:txBody>
      </p:sp>
      <p:sp>
        <p:nvSpPr>
          <p:cNvPr id="6" name="Retângulo 5"/>
          <p:cNvSpPr/>
          <p:nvPr/>
        </p:nvSpPr>
        <p:spPr>
          <a:xfrm>
            <a:off x="660977" y="1491330"/>
            <a:ext cx="8075250" cy="4401205"/>
          </a:xfrm>
          <a:prstGeom prst="rect">
            <a:avLst/>
          </a:prstGeom>
        </p:spPr>
        <p:txBody>
          <a:bodyPr wrap="square">
            <a:spAutoFit/>
          </a:bodyPr>
          <a:lstStyle/>
          <a:p>
            <a:pPr marL="342900" indent="-342900" algn="just">
              <a:buFont typeface="Wingdings" panose="05000000000000000000" pitchFamily="2" charset="2"/>
              <a:buChar char="§"/>
            </a:pPr>
            <a:r>
              <a:rPr lang="pt-BR" sz="2400" b="1" dirty="0"/>
              <a:t>SOCIAL: </a:t>
            </a:r>
            <a:r>
              <a:rPr lang="pt-BR" sz="2400" dirty="0" smtClean="0"/>
              <a:t>caráter </a:t>
            </a:r>
            <a:r>
              <a:rPr lang="pt-BR" sz="2400" dirty="0"/>
              <a:t>associativo, que pressupõe </a:t>
            </a:r>
            <a:r>
              <a:rPr lang="pt-BR" sz="2400" b="1" dirty="0"/>
              <a:t>SOCIABILIDADE, SOLIDARIEDADE </a:t>
            </a:r>
            <a:r>
              <a:rPr lang="pt-BR" sz="2400" dirty="0"/>
              <a:t>e organização de uma </a:t>
            </a:r>
            <a:r>
              <a:rPr lang="pt-BR" sz="2400" dirty="0" smtClean="0"/>
              <a:t>classe.</a:t>
            </a:r>
          </a:p>
          <a:p>
            <a:pPr marL="342900" indent="-342900" algn="just">
              <a:buFont typeface="Wingdings" panose="05000000000000000000" pitchFamily="2" charset="2"/>
              <a:buChar char="§"/>
            </a:pPr>
            <a:endParaRPr lang="pt-BR" sz="2400" b="1" dirty="0"/>
          </a:p>
          <a:p>
            <a:pPr marL="342900" indent="-342900" algn="just">
              <a:buFont typeface="Wingdings" panose="05000000000000000000" pitchFamily="2" charset="2"/>
              <a:buChar char="§"/>
            </a:pPr>
            <a:r>
              <a:rPr lang="pt-BR" sz="2400" b="1" dirty="0" smtClean="0"/>
              <a:t>POLÍTICO</a:t>
            </a:r>
            <a:r>
              <a:rPr lang="pt-BR" sz="2400" b="1" dirty="0"/>
              <a:t>: </a:t>
            </a:r>
            <a:r>
              <a:rPr lang="pt-BR" sz="2400" dirty="0"/>
              <a:t>caráter coletivo que dá </a:t>
            </a:r>
            <a:r>
              <a:rPr lang="pt-BR" sz="2400" dirty="0" smtClean="0"/>
              <a:t>legitimidade</a:t>
            </a:r>
          </a:p>
          <a:p>
            <a:pPr marL="342900" indent="-342900" algn="just">
              <a:buFont typeface="Wingdings" panose="05000000000000000000" pitchFamily="2" charset="2"/>
              <a:buChar char="§"/>
            </a:pPr>
            <a:endParaRPr lang="pt-BR" sz="2400" b="1" dirty="0">
              <a:effectLst>
                <a:outerShdw blurRad="38100" dist="38100" dir="2700000" algn="tl">
                  <a:srgbClr val="000000">
                    <a:alpha val="43137"/>
                  </a:srgbClr>
                </a:outerShdw>
              </a:effectLst>
              <a:ea typeface="Times New Roman" pitchFamily="18" charset="0"/>
              <a:cs typeface="Arial" pitchFamily="34" charset="0"/>
            </a:endParaRPr>
          </a:p>
          <a:p>
            <a:pPr marL="342900" indent="-342900" algn="just">
              <a:buFont typeface="Wingdings" panose="05000000000000000000" pitchFamily="2" charset="2"/>
              <a:buChar char="§"/>
            </a:pPr>
            <a:r>
              <a:rPr lang="pt-BR" sz="2400" b="1" dirty="0" smtClean="0">
                <a:effectLst>
                  <a:outerShdw blurRad="38100" dist="38100" dir="2700000" algn="tl">
                    <a:srgbClr val="000000">
                      <a:alpha val="43137"/>
                    </a:srgbClr>
                  </a:outerShdw>
                </a:effectLst>
                <a:ea typeface="Times New Roman" pitchFamily="18" charset="0"/>
                <a:cs typeface="Arial" pitchFamily="34" charset="0"/>
              </a:rPr>
              <a:t>JURÍDICO</a:t>
            </a:r>
            <a:r>
              <a:rPr lang="pt-BR" sz="2400" b="1" dirty="0">
                <a:effectLst>
                  <a:outerShdw blurRad="38100" dist="38100" dir="2700000" algn="tl">
                    <a:srgbClr val="000000">
                      <a:alpha val="43137"/>
                    </a:srgbClr>
                  </a:outerShdw>
                </a:effectLst>
                <a:ea typeface="Times New Roman" pitchFamily="18" charset="0"/>
                <a:cs typeface="Arial" pitchFamily="34" charset="0"/>
              </a:rPr>
              <a:t>:</a:t>
            </a:r>
            <a:r>
              <a:rPr lang="pt-BR" sz="2400" dirty="0">
                <a:effectLst>
                  <a:outerShdw blurRad="38100" dist="38100" dir="2700000" algn="tl">
                    <a:srgbClr val="000000">
                      <a:alpha val="43137"/>
                    </a:srgbClr>
                  </a:outerShdw>
                </a:effectLst>
                <a:ea typeface="Times New Roman" pitchFamily="18" charset="0"/>
                <a:cs typeface="Arial" pitchFamily="34" charset="0"/>
              </a:rPr>
              <a:t> </a:t>
            </a:r>
            <a:r>
              <a:rPr lang="pt-BR" sz="2400" b="1" dirty="0">
                <a:ea typeface="Times New Roman" pitchFamily="18" charset="0"/>
                <a:cs typeface="Arial" pitchFamily="34" charset="0"/>
              </a:rPr>
              <a:t>representação de categoria</a:t>
            </a:r>
            <a:r>
              <a:rPr lang="pt-BR" sz="2400" dirty="0">
                <a:ea typeface="Times New Roman" pitchFamily="18" charset="0"/>
                <a:cs typeface="Arial" pitchFamily="34" charset="0"/>
              </a:rPr>
              <a:t>, porque faz parte do ordenamento jurídico, com reconhecimento na CF/88, nas leis, nos acordos e tratados internacionais, bem como pela autotutela das relações de trabalho, dando </a:t>
            </a:r>
            <a:r>
              <a:rPr lang="pt-BR" sz="2400" b="1" dirty="0">
                <a:ea typeface="Times New Roman" pitchFamily="18" charset="0"/>
                <a:cs typeface="Arial" pitchFamily="34" charset="0"/>
              </a:rPr>
              <a:t>FORÇA DE LEI AOS ACORDOS, CONVENÇÕES COLETIVAS.</a:t>
            </a:r>
            <a:endParaRPr lang="pt-BR" sz="2400" b="1" dirty="0"/>
          </a:p>
          <a:p>
            <a:pPr algn="just"/>
            <a:endParaRPr lang="pt-BR" sz="2000" dirty="0"/>
          </a:p>
          <a:p>
            <a:pPr algn="just"/>
            <a:endParaRPr lang="pt-BR" sz="2000" dirty="0"/>
          </a:p>
        </p:txBody>
      </p:sp>
      <p:sp>
        <p:nvSpPr>
          <p:cNvPr id="9" name="CaixaDeTexto 8"/>
          <p:cNvSpPr txBox="1"/>
          <p:nvPr/>
        </p:nvSpPr>
        <p:spPr>
          <a:xfrm>
            <a:off x="6644413" y="5325588"/>
            <a:ext cx="2230646" cy="261610"/>
          </a:xfrm>
          <a:prstGeom prst="rect">
            <a:avLst/>
          </a:prstGeom>
          <a:solidFill>
            <a:schemeClr val="bg1"/>
          </a:solidFill>
        </p:spPr>
        <p:txBody>
          <a:bodyPr wrap="square" rtlCol="0">
            <a:spAutoFit/>
          </a:bodyPr>
          <a:lstStyle/>
          <a:p>
            <a:r>
              <a:rPr lang="pt-BR" sz="1100" dirty="0"/>
              <a:t>           DIAP –ANTONIO QUEIROZ</a:t>
            </a:r>
          </a:p>
        </p:txBody>
      </p:sp>
    </p:spTree>
    <p:extLst>
      <p:ext uri="{BB962C8B-B14F-4D97-AF65-F5344CB8AC3E}">
        <p14:creationId xmlns:p14="http://schemas.microsoft.com/office/powerpoint/2010/main" val="2358898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448" y="1145894"/>
            <a:ext cx="7714243" cy="810228"/>
          </a:xfrm>
        </p:spPr>
        <p:txBody>
          <a:bodyPr>
            <a:normAutofit/>
          </a:bodyPr>
          <a:lstStyle/>
          <a:p>
            <a:pPr algn="ctr"/>
            <a:r>
              <a:rPr lang="pt-BR" sz="3200" b="1" dirty="0">
                <a:latin typeface="+mn-lt"/>
              </a:rPr>
              <a:t> </a:t>
            </a:r>
          </a:p>
        </p:txBody>
      </p:sp>
      <p:sp>
        <p:nvSpPr>
          <p:cNvPr id="3" name="Espaço Reservado para Conteúdo 2"/>
          <p:cNvSpPr>
            <a:spLocks noGrp="1"/>
          </p:cNvSpPr>
          <p:nvPr>
            <p:ph idx="1"/>
          </p:nvPr>
        </p:nvSpPr>
        <p:spPr>
          <a:xfrm>
            <a:off x="723700" y="615012"/>
            <a:ext cx="7945737" cy="4351338"/>
          </a:xfrm>
        </p:spPr>
        <p:txBody>
          <a:bodyPr>
            <a:noAutofit/>
          </a:bodyPr>
          <a:lstStyle/>
          <a:p>
            <a:pPr marL="0" indent="0" algn="ctr">
              <a:buNone/>
            </a:pPr>
            <a:r>
              <a:rPr lang="pt-BR" sz="3500" dirty="0"/>
              <a:t>A atuação do sindicato enquanto ator social</a:t>
            </a:r>
            <a:r>
              <a:rPr lang="pt-BR" sz="3500" dirty="0">
                <a:solidFill>
                  <a:srgbClr val="800000"/>
                </a:solidFill>
              </a:rPr>
              <a:t> </a:t>
            </a:r>
            <a:r>
              <a:rPr lang="pt-BR" sz="3500" b="1" dirty="0">
                <a:solidFill>
                  <a:srgbClr val="800000"/>
                </a:solidFill>
              </a:rPr>
              <a:t>ULTRAPASSA A MERA RELAÇÃO DE TRABALHO</a:t>
            </a:r>
            <a:r>
              <a:rPr lang="pt-BR" sz="3500" dirty="0">
                <a:solidFill>
                  <a:srgbClr val="800000"/>
                </a:solidFill>
              </a:rPr>
              <a:t>, </a:t>
            </a:r>
            <a:r>
              <a:rPr lang="pt-BR" sz="3500" dirty="0"/>
              <a:t>abrangendo os diversos embates nas arenas </a:t>
            </a:r>
            <a:r>
              <a:rPr lang="pt-BR" sz="3500" b="1" dirty="0">
                <a:solidFill>
                  <a:srgbClr val="800000"/>
                </a:solidFill>
              </a:rPr>
              <a:t>políticas</a:t>
            </a:r>
            <a:r>
              <a:rPr lang="pt-BR" sz="3500" dirty="0">
                <a:solidFill>
                  <a:srgbClr val="800000"/>
                </a:solidFill>
              </a:rPr>
              <a:t>, </a:t>
            </a:r>
            <a:r>
              <a:rPr lang="pt-BR" sz="3500" b="1" dirty="0">
                <a:solidFill>
                  <a:srgbClr val="800000"/>
                </a:solidFill>
              </a:rPr>
              <a:t>econômicas</a:t>
            </a:r>
            <a:r>
              <a:rPr lang="pt-BR" sz="3500" dirty="0">
                <a:solidFill>
                  <a:srgbClr val="800000"/>
                </a:solidFill>
              </a:rPr>
              <a:t> e </a:t>
            </a:r>
            <a:r>
              <a:rPr lang="pt-BR" sz="3500" b="1" dirty="0">
                <a:solidFill>
                  <a:srgbClr val="800000"/>
                </a:solidFill>
              </a:rPr>
              <a:t>sociais</a:t>
            </a:r>
            <a:r>
              <a:rPr lang="pt-BR" sz="3500" dirty="0">
                <a:solidFill>
                  <a:srgbClr val="800000"/>
                </a:solidFill>
              </a:rPr>
              <a:t>.</a:t>
            </a:r>
          </a:p>
          <a:p>
            <a:pPr marL="0" indent="0" algn="ctr">
              <a:buNone/>
            </a:pPr>
            <a:r>
              <a:rPr lang="pt-BR" sz="3500" dirty="0"/>
              <a:t>A principal prerrogativa</a:t>
            </a:r>
            <a:r>
              <a:rPr lang="pt-BR" sz="3500" dirty="0">
                <a:solidFill>
                  <a:srgbClr val="800000"/>
                </a:solidFill>
              </a:rPr>
              <a:t>: </a:t>
            </a:r>
            <a:r>
              <a:rPr lang="pt-BR" sz="3500" b="1" dirty="0">
                <a:solidFill>
                  <a:srgbClr val="800000"/>
                </a:solidFill>
              </a:rPr>
              <a:t>REPRESENTAÇÃO</a:t>
            </a:r>
          </a:p>
          <a:p>
            <a:pPr marL="0" indent="0" algn="ctr">
              <a:buNone/>
            </a:pPr>
            <a:r>
              <a:rPr lang="pt-BR" sz="3500" dirty="0">
                <a:solidFill>
                  <a:srgbClr val="800000"/>
                </a:solidFill>
              </a:rPr>
              <a:t>Organizam-se para falar </a:t>
            </a:r>
            <a:r>
              <a:rPr lang="pt-BR" sz="3500" dirty="0"/>
              <a:t>em </a:t>
            </a:r>
            <a:r>
              <a:rPr lang="pt-BR" sz="3500" b="1" dirty="0"/>
              <a:t>nome da CATEGORIA,</a:t>
            </a:r>
            <a:r>
              <a:rPr lang="pt-BR" sz="3500" b="1" dirty="0">
                <a:solidFill>
                  <a:srgbClr val="800000"/>
                </a:solidFill>
              </a:rPr>
              <a:t> </a:t>
            </a:r>
            <a:r>
              <a:rPr lang="pt-BR" sz="3500" dirty="0">
                <a:solidFill>
                  <a:srgbClr val="800000"/>
                </a:solidFill>
              </a:rPr>
              <a:t>para defender seus interesses</a:t>
            </a:r>
            <a:endParaRPr lang="pt-BR" sz="3500" b="1" dirty="0">
              <a:solidFill>
                <a:srgbClr val="800000"/>
              </a:solidFill>
            </a:endParaRPr>
          </a:p>
        </p:txBody>
      </p:sp>
      <p:sp>
        <p:nvSpPr>
          <p:cNvPr id="4" name="Seta para baixo 3"/>
          <p:cNvSpPr/>
          <p:nvPr/>
        </p:nvSpPr>
        <p:spPr>
          <a:xfrm rot="1974572">
            <a:off x="7717775" y="2481399"/>
            <a:ext cx="726141" cy="6185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baixo 4"/>
          <p:cNvSpPr/>
          <p:nvPr/>
        </p:nvSpPr>
        <p:spPr>
          <a:xfrm rot="19365483">
            <a:off x="578622" y="3691529"/>
            <a:ext cx="726141" cy="6185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01795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m relacionada"/>
          <p:cNvPicPr>
            <a:picLocks noChangeAspect="1" noChangeArrowheads="1"/>
          </p:cNvPicPr>
          <p:nvPr/>
        </p:nvPicPr>
        <p:blipFill>
          <a:blip r:embed="rId2" cstate="print"/>
          <a:srcRect/>
          <a:stretch>
            <a:fillRect/>
          </a:stretch>
        </p:blipFill>
        <p:spPr bwMode="auto">
          <a:xfrm>
            <a:off x="706057" y="2600281"/>
            <a:ext cx="1574856" cy="1421571"/>
          </a:xfrm>
          <a:prstGeom prst="rect">
            <a:avLst/>
          </a:prstGeom>
          <a:noFill/>
        </p:spPr>
      </p:pic>
      <p:sp>
        <p:nvSpPr>
          <p:cNvPr id="10" name="Retângulo 9"/>
          <p:cNvSpPr/>
          <p:nvPr/>
        </p:nvSpPr>
        <p:spPr>
          <a:xfrm>
            <a:off x="1039688" y="482422"/>
            <a:ext cx="7486473" cy="769441"/>
          </a:xfrm>
          <a:prstGeom prst="rect">
            <a:avLst/>
          </a:prstGeom>
          <a:solidFill>
            <a:srgbClr val="00B050"/>
          </a:solidFill>
          <a:ln w="57150">
            <a:noFill/>
          </a:ln>
        </p:spPr>
        <p:txBody>
          <a:bodyPr wrap="square">
            <a:spAutoFit/>
          </a:bodyPr>
          <a:lstStyle/>
          <a:p>
            <a:pPr algn="ctr"/>
            <a:r>
              <a:rPr lang="pt-BR" sz="4400" dirty="0" smtClean="0">
                <a:solidFill>
                  <a:schemeClr val="bg1"/>
                </a:solidFill>
                <a:latin typeface="Euphemia" panose="020B0503040102020104" pitchFamily="34" charset="0"/>
              </a:rPr>
              <a:t>PRINCÍPIOS NORTEADORES</a:t>
            </a:r>
            <a:endParaRPr lang="pt-BR" sz="4400" dirty="0">
              <a:solidFill>
                <a:schemeClr val="bg1"/>
              </a:solidFill>
              <a:latin typeface="Euphemia" panose="020B0503040102020104" pitchFamily="34" charset="0"/>
            </a:endParaRPr>
          </a:p>
        </p:txBody>
      </p:sp>
      <p:sp>
        <p:nvSpPr>
          <p:cNvPr id="12" name="Retângulo 11"/>
          <p:cNvSpPr/>
          <p:nvPr/>
        </p:nvSpPr>
        <p:spPr>
          <a:xfrm>
            <a:off x="2280912" y="1541351"/>
            <a:ext cx="6647935" cy="3539430"/>
          </a:xfrm>
          <a:prstGeom prst="rect">
            <a:avLst/>
          </a:prstGeom>
        </p:spPr>
        <p:txBody>
          <a:bodyPr wrap="square">
            <a:spAutoFit/>
          </a:bodyPr>
          <a:lstStyle/>
          <a:p>
            <a:pPr algn="ctr"/>
            <a:r>
              <a:rPr lang="pt-BR" sz="3200" b="1" dirty="0">
                <a:effectLst>
                  <a:outerShdw blurRad="38100" dist="38100" dir="2700000" algn="tl">
                    <a:srgbClr val="000000">
                      <a:alpha val="43137"/>
                    </a:srgbClr>
                  </a:outerShdw>
                </a:effectLst>
              </a:rPr>
              <a:t>PRINCÍPIO DA PROTEÇÃO </a:t>
            </a:r>
          </a:p>
          <a:p>
            <a:pPr algn="just"/>
            <a:r>
              <a:rPr lang="pt-BR" sz="2400" b="1" dirty="0"/>
              <a:t>G</a:t>
            </a:r>
            <a:r>
              <a:rPr lang="pt-BR" sz="2400" dirty="0"/>
              <a:t>arante proteção à parte </a:t>
            </a:r>
            <a:r>
              <a:rPr lang="pt-BR" sz="2400" dirty="0" err="1"/>
              <a:t>hipossuficiente</a:t>
            </a:r>
            <a:r>
              <a:rPr lang="pt-BR" sz="2400" dirty="0"/>
              <a:t> da relação de trabalho, ou seja, ao trabalhador. As relações contratuais de trabalho podem ser objeto de livre estipulação das partes interessadas desde que </a:t>
            </a:r>
            <a:r>
              <a:rPr lang="pt-BR" sz="2400" b="1" dirty="0"/>
              <a:t>NÃO CONTRAVENHA ÀS DISPOSIÇÕES DE PROTEÇÃO AO TRABALHO</a:t>
            </a:r>
            <a:r>
              <a:rPr lang="pt-BR" sz="2400" dirty="0"/>
              <a:t>, aos contratos coletivos que lhes sejam aplicáveis e às decisões das autoridades competentes</a:t>
            </a:r>
            <a:r>
              <a:rPr lang="pt-BR" sz="2300" dirty="0"/>
              <a:t>.</a:t>
            </a:r>
          </a:p>
        </p:txBody>
      </p:sp>
    </p:spTree>
    <p:extLst>
      <p:ext uri="{BB962C8B-B14F-4D97-AF65-F5344CB8AC3E}">
        <p14:creationId xmlns:p14="http://schemas.microsoft.com/office/powerpoint/2010/main" val="4146640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2381881" y="890824"/>
            <a:ext cx="6549081" cy="4832092"/>
          </a:xfrm>
          <a:prstGeom prst="rect">
            <a:avLst/>
          </a:prstGeom>
        </p:spPr>
        <p:txBody>
          <a:bodyPr wrap="square">
            <a:spAutoFit/>
          </a:bodyPr>
          <a:lstStyle/>
          <a:p>
            <a:pPr algn="ctr"/>
            <a:r>
              <a:rPr lang="pt-BR" sz="2800" b="1" dirty="0">
                <a:effectLst>
                  <a:outerShdw blurRad="38100" dist="38100" dir="2700000" algn="tl">
                    <a:srgbClr val="000000">
                      <a:alpha val="43137"/>
                    </a:srgbClr>
                  </a:outerShdw>
                </a:effectLst>
              </a:rPr>
              <a:t>PRINCÍPIO DA NORMA MAIS FAVORÁVEL</a:t>
            </a:r>
          </a:p>
          <a:p>
            <a:pPr algn="just"/>
            <a:r>
              <a:rPr lang="pt-BR" sz="2800" b="1" dirty="0"/>
              <a:t>I</a:t>
            </a:r>
            <a:r>
              <a:rPr lang="pt-BR" sz="2800" dirty="0"/>
              <a:t>ndependente de lei específica, será sempre aplicada a norma mais favorável ao </a:t>
            </a:r>
            <a:r>
              <a:rPr lang="pt-BR" sz="2800" b="1" dirty="0"/>
              <a:t>TRABALHADOR</a:t>
            </a:r>
            <a:r>
              <a:rPr lang="pt-BR" sz="2800" b="1" dirty="0" smtClean="0"/>
              <a:t>.</a:t>
            </a:r>
          </a:p>
          <a:p>
            <a:pPr algn="just"/>
            <a:endParaRPr lang="pt-BR" sz="2800" b="1" dirty="0"/>
          </a:p>
          <a:p>
            <a:pPr algn="ctr"/>
            <a:r>
              <a:rPr lang="pt-BR" sz="2800" b="1" dirty="0">
                <a:effectLst>
                  <a:outerShdw blurRad="38100" dist="38100" dir="2700000" algn="tl">
                    <a:srgbClr val="000000">
                      <a:alpha val="43137"/>
                    </a:srgbClr>
                  </a:outerShdw>
                </a:effectLst>
              </a:rPr>
              <a:t>PRINCÍPIO DA CONTINUIDADE DA RELAÇÃO DE EMPREGO</a:t>
            </a:r>
          </a:p>
          <a:p>
            <a:pPr algn="just"/>
            <a:r>
              <a:rPr lang="pt-BR" sz="2800" b="1" dirty="0"/>
              <a:t>E</a:t>
            </a:r>
            <a:r>
              <a:rPr lang="pt-BR" sz="2800" dirty="0"/>
              <a:t>m regra, todo contrato de trabalho deve ter prazo indeterminado.</a:t>
            </a:r>
          </a:p>
          <a:p>
            <a:pPr algn="just"/>
            <a:endParaRPr lang="pt-BR" sz="2800" b="1" dirty="0"/>
          </a:p>
          <a:p>
            <a:pPr algn="ctr"/>
            <a:endParaRPr lang="pt-BR" sz="2800" b="1" dirty="0">
              <a:effectLst>
                <a:outerShdw blurRad="38100" dist="38100" dir="2700000" algn="tl">
                  <a:srgbClr val="000000">
                    <a:alpha val="43137"/>
                  </a:srgbClr>
                </a:outerShdw>
              </a:effectLst>
            </a:endParaRPr>
          </a:p>
        </p:txBody>
      </p:sp>
      <p:pic>
        <p:nvPicPr>
          <p:cNvPr id="8" name="Picture 2" descr="Imagem relacionada"/>
          <p:cNvPicPr>
            <a:picLocks noChangeAspect="1" noChangeArrowheads="1"/>
          </p:cNvPicPr>
          <p:nvPr/>
        </p:nvPicPr>
        <p:blipFill>
          <a:blip r:embed="rId2" cstate="print"/>
          <a:srcRect/>
          <a:stretch>
            <a:fillRect/>
          </a:stretch>
        </p:blipFill>
        <p:spPr bwMode="auto">
          <a:xfrm>
            <a:off x="665169" y="1408245"/>
            <a:ext cx="1568431" cy="1421571"/>
          </a:xfrm>
          <a:prstGeom prst="rect">
            <a:avLst/>
          </a:prstGeom>
          <a:noFill/>
        </p:spPr>
      </p:pic>
      <p:pic>
        <p:nvPicPr>
          <p:cNvPr id="5" name="Picture 2" descr="Imagem relacionada"/>
          <p:cNvPicPr>
            <a:picLocks noChangeAspect="1" noChangeArrowheads="1"/>
          </p:cNvPicPr>
          <p:nvPr/>
        </p:nvPicPr>
        <p:blipFill>
          <a:blip r:embed="rId2" cstate="print"/>
          <a:srcRect/>
          <a:stretch>
            <a:fillRect/>
          </a:stretch>
        </p:blipFill>
        <p:spPr bwMode="auto">
          <a:xfrm>
            <a:off x="665168" y="3204094"/>
            <a:ext cx="1568431" cy="1421571"/>
          </a:xfrm>
          <a:prstGeom prst="rect">
            <a:avLst/>
          </a:prstGeom>
          <a:noFill/>
        </p:spPr>
      </p:pic>
    </p:spTree>
    <p:extLst>
      <p:ext uri="{BB962C8B-B14F-4D97-AF65-F5344CB8AC3E}">
        <p14:creationId xmlns:p14="http://schemas.microsoft.com/office/powerpoint/2010/main" val="1348593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2355052" y="553565"/>
            <a:ext cx="6529456" cy="4339650"/>
          </a:xfrm>
          <a:prstGeom prst="rect">
            <a:avLst/>
          </a:prstGeom>
        </p:spPr>
        <p:txBody>
          <a:bodyPr wrap="square">
            <a:spAutoFit/>
          </a:bodyPr>
          <a:lstStyle/>
          <a:p>
            <a:pPr algn="ctr"/>
            <a:r>
              <a:rPr lang="pt-BR" sz="3200" b="1" dirty="0">
                <a:effectLst>
                  <a:outerShdw blurRad="38100" dist="38100" dir="2700000" algn="tl">
                    <a:srgbClr val="000000">
                      <a:alpha val="43137"/>
                    </a:srgbClr>
                  </a:outerShdw>
                </a:effectLst>
              </a:rPr>
              <a:t>PRINCÍPIO DA IRRENUNCIABILIDADE</a:t>
            </a:r>
          </a:p>
          <a:p>
            <a:pPr algn="just"/>
            <a:r>
              <a:rPr lang="pt-BR" sz="2800" b="1" dirty="0"/>
              <a:t>O</a:t>
            </a:r>
            <a:r>
              <a:rPr lang="pt-BR" sz="2800" dirty="0"/>
              <a:t> empregado </a:t>
            </a:r>
            <a:r>
              <a:rPr lang="pt-BR" sz="2800" b="1" dirty="0"/>
              <a:t>não pode dispor de seus direitos,</a:t>
            </a:r>
            <a:r>
              <a:rPr lang="pt-BR" sz="2800" dirty="0"/>
              <a:t> os quais são assegurados por meio de normas cogentes e de ordem pública</a:t>
            </a:r>
            <a:r>
              <a:rPr lang="pt-BR" sz="2800" dirty="0" smtClean="0"/>
              <a:t>.</a:t>
            </a:r>
          </a:p>
          <a:p>
            <a:pPr algn="just"/>
            <a:endParaRPr lang="pt-BR" sz="2800" dirty="0"/>
          </a:p>
          <a:p>
            <a:pPr algn="ctr"/>
            <a:r>
              <a:rPr lang="pt-BR" sz="2800" b="1" dirty="0">
                <a:effectLst>
                  <a:outerShdw blurRad="38100" dist="38100" dir="2700000" algn="tl">
                    <a:srgbClr val="000000">
                      <a:alpha val="43137"/>
                    </a:srgbClr>
                  </a:outerShdw>
                </a:effectLst>
              </a:rPr>
              <a:t>PRINCÍPIO DA PRIMAZIA DA REALIDADE </a:t>
            </a:r>
            <a:r>
              <a:rPr lang="pt-BR" sz="2800" b="1" dirty="0" err="1">
                <a:effectLst>
                  <a:outerShdw blurRad="38100" dist="38100" dir="2700000" algn="tl">
                    <a:srgbClr val="000000">
                      <a:alpha val="43137"/>
                    </a:srgbClr>
                  </a:outerShdw>
                </a:effectLst>
              </a:rPr>
              <a:t>REALIDADE</a:t>
            </a:r>
            <a:r>
              <a:rPr lang="pt-BR" sz="2800" b="1" dirty="0">
                <a:effectLst>
                  <a:outerShdw blurRad="38100" dist="38100" dir="2700000" algn="tl">
                    <a:srgbClr val="000000">
                      <a:alpha val="43137"/>
                    </a:srgbClr>
                  </a:outerShdw>
                </a:effectLst>
              </a:rPr>
              <a:t> DOS FATOS</a:t>
            </a:r>
          </a:p>
          <a:p>
            <a:pPr algn="just"/>
            <a:r>
              <a:rPr lang="pt-BR" sz="2400" b="1" dirty="0"/>
              <a:t>P</a:t>
            </a:r>
            <a:r>
              <a:rPr lang="pt-BR" sz="2400" dirty="0"/>
              <a:t>rioriza a verdade real em face da verdade formal.</a:t>
            </a:r>
          </a:p>
          <a:p>
            <a:pPr algn="just"/>
            <a:endParaRPr lang="pt-BR" sz="2800" dirty="0"/>
          </a:p>
          <a:p>
            <a:pPr algn="ctr"/>
            <a:endParaRPr lang="pt-BR" sz="2400" b="1" dirty="0">
              <a:effectLst>
                <a:outerShdw blurRad="38100" dist="38100" dir="2700000" algn="tl">
                  <a:srgbClr val="000000">
                    <a:alpha val="43137"/>
                  </a:srgbClr>
                </a:outerShdw>
              </a:effectLst>
            </a:endParaRPr>
          </a:p>
        </p:txBody>
      </p:sp>
      <p:pic>
        <p:nvPicPr>
          <p:cNvPr id="11" name="Picture 2" descr="Imagem relacionada"/>
          <p:cNvPicPr>
            <a:picLocks noChangeAspect="1" noChangeArrowheads="1"/>
          </p:cNvPicPr>
          <p:nvPr/>
        </p:nvPicPr>
        <p:blipFill>
          <a:blip r:embed="rId2" cstate="print"/>
          <a:srcRect/>
          <a:stretch>
            <a:fillRect/>
          </a:stretch>
        </p:blipFill>
        <p:spPr bwMode="auto">
          <a:xfrm>
            <a:off x="716004" y="966163"/>
            <a:ext cx="1416627" cy="1421571"/>
          </a:xfrm>
          <a:prstGeom prst="rect">
            <a:avLst/>
          </a:prstGeom>
          <a:noFill/>
        </p:spPr>
      </p:pic>
      <p:pic>
        <p:nvPicPr>
          <p:cNvPr id="5" name="Picture 2" descr="Imagem relacionada"/>
          <p:cNvPicPr>
            <a:picLocks noChangeAspect="1" noChangeArrowheads="1"/>
          </p:cNvPicPr>
          <p:nvPr/>
        </p:nvPicPr>
        <p:blipFill>
          <a:blip r:embed="rId2" cstate="print"/>
          <a:srcRect/>
          <a:stretch>
            <a:fillRect/>
          </a:stretch>
        </p:blipFill>
        <p:spPr bwMode="auto">
          <a:xfrm>
            <a:off x="716004" y="2723390"/>
            <a:ext cx="1416627" cy="1421571"/>
          </a:xfrm>
          <a:prstGeom prst="rect">
            <a:avLst/>
          </a:prstGeom>
          <a:noFill/>
        </p:spPr>
      </p:pic>
    </p:spTree>
    <p:extLst>
      <p:ext uri="{BB962C8B-B14F-4D97-AF65-F5344CB8AC3E}">
        <p14:creationId xmlns:p14="http://schemas.microsoft.com/office/powerpoint/2010/main" val="5765390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nvSpPr>
        <p:spPr>
          <a:xfrm>
            <a:off x="1103453" y="312517"/>
            <a:ext cx="7578270" cy="1099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600" b="1" dirty="0">
                <a:effectLst>
                  <a:outerShdw blurRad="38100" dist="38100" dir="2700000" algn="tl">
                    <a:srgbClr val="000000">
                      <a:alpha val="43137"/>
                    </a:srgbClr>
                  </a:outerShdw>
                </a:effectLst>
                <a:latin typeface="Arial Rounded MT Bold" pitchFamily="34" charset="0"/>
              </a:rPr>
              <a:t>CONSTITUIÇÃO FEDERAL</a:t>
            </a:r>
          </a:p>
        </p:txBody>
      </p:sp>
      <p:sp>
        <p:nvSpPr>
          <p:cNvPr id="5" name="Espaço Reservado para Conteúdo 2"/>
          <p:cNvSpPr>
            <a:spLocks noGrp="1"/>
          </p:cNvSpPr>
          <p:nvPr/>
        </p:nvSpPr>
        <p:spPr>
          <a:xfrm>
            <a:off x="878889" y="1162975"/>
            <a:ext cx="5633122" cy="417250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pt-BR" sz="3600" b="1" dirty="0">
              <a:solidFill>
                <a:srgbClr val="00B050"/>
              </a:solidFill>
              <a:latin typeface="Arial" pitchFamily="34" charset="0"/>
              <a:cs typeface="Arial" pitchFamily="34" charset="0"/>
            </a:endParaRPr>
          </a:p>
          <a:p>
            <a:pPr>
              <a:buFont typeface="Wingdings" panose="05000000000000000000" pitchFamily="2" charset="2"/>
              <a:buChar char="§"/>
            </a:pPr>
            <a:r>
              <a:rPr lang="pt-BR" sz="3600" b="1" dirty="0">
                <a:solidFill>
                  <a:srgbClr val="FF0000"/>
                </a:solidFill>
                <a:latin typeface="Arial" pitchFamily="34" charset="0"/>
                <a:cs typeface="Arial" pitchFamily="34" charset="0"/>
              </a:rPr>
              <a:t>Patamar MINIMO </a:t>
            </a:r>
            <a:r>
              <a:rPr lang="pt-BR" sz="3600" b="1" dirty="0" smtClean="0">
                <a:solidFill>
                  <a:srgbClr val="FF0000"/>
                </a:solidFill>
                <a:latin typeface="Arial" pitchFamily="34" charset="0"/>
                <a:cs typeface="Arial" pitchFamily="34" charset="0"/>
              </a:rPr>
              <a:t>civilizatório</a:t>
            </a:r>
          </a:p>
          <a:p>
            <a:pPr>
              <a:buFont typeface="Wingdings" panose="05000000000000000000" pitchFamily="2" charset="2"/>
              <a:buChar char="§"/>
            </a:pPr>
            <a:endParaRPr lang="pt-BR" sz="3600" b="1" dirty="0">
              <a:solidFill>
                <a:srgbClr val="FF0000"/>
              </a:solidFill>
              <a:latin typeface="Arial" pitchFamily="34" charset="0"/>
              <a:cs typeface="Arial" pitchFamily="34" charset="0"/>
            </a:endParaRPr>
          </a:p>
          <a:p>
            <a:r>
              <a:rPr lang="pt-BR" sz="3600" b="1" dirty="0">
                <a:solidFill>
                  <a:srgbClr val="00B050"/>
                </a:solidFill>
                <a:latin typeface="Arial" pitchFamily="34" charset="0"/>
                <a:cs typeface="Arial" pitchFamily="34" charset="0"/>
              </a:rPr>
              <a:t>Dignidade da pessoa </a:t>
            </a:r>
            <a:r>
              <a:rPr lang="pt-BR" sz="3600" b="1" dirty="0" smtClean="0">
                <a:solidFill>
                  <a:srgbClr val="00B050"/>
                </a:solidFill>
                <a:latin typeface="Arial" pitchFamily="34" charset="0"/>
                <a:cs typeface="Arial" pitchFamily="34" charset="0"/>
              </a:rPr>
              <a:t>humana</a:t>
            </a:r>
            <a:endParaRPr lang="pt-BR" sz="3600" b="1" dirty="0">
              <a:solidFill>
                <a:srgbClr val="00B050"/>
              </a:solidFill>
              <a:latin typeface="Arial" pitchFamily="34" charset="0"/>
              <a:cs typeface="Arial" pitchFamily="34" charset="0"/>
            </a:endParaRPr>
          </a:p>
        </p:txBody>
      </p:sp>
      <p:pic>
        <p:nvPicPr>
          <p:cNvPr id="6" name="Picture 2" descr="http://www.memorialdainclusao.sp.gov.br/br/img/dire49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4238" y="1583121"/>
            <a:ext cx="2317993" cy="327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77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0536" y="1148863"/>
            <a:ext cx="7886700" cy="588498"/>
          </a:xfrm>
        </p:spPr>
        <p:txBody>
          <a:bodyPr>
            <a:normAutofit/>
          </a:bodyPr>
          <a:lstStyle/>
          <a:p>
            <a:pPr lvl="0" algn="ctr"/>
            <a:r>
              <a:rPr lang="pt-BR" sz="3200" b="1" cap="all" dirty="0">
                <a:solidFill>
                  <a:srgbClr val="C00000"/>
                </a:solidFill>
                <a:latin typeface="Arial Black" pitchFamily="34" charset="0"/>
              </a:rPr>
              <a:t>norteadores</a:t>
            </a:r>
            <a:endParaRPr lang="pt-BR" sz="3200" dirty="0">
              <a:solidFill>
                <a:srgbClr val="C00000"/>
              </a:solidFill>
              <a:latin typeface="+mn-lt"/>
            </a:endParaRPr>
          </a:p>
        </p:txBody>
      </p:sp>
      <p:sp>
        <p:nvSpPr>
          <p:cNvPr id="4" name="Retângulo 3"/>
          <p:cNvSpPr/>
          <p:nvPr/>
        </p:nvSpPr>
        <p:spPr>
          <a:xfrm>
            <a:off x="783771" y="3840480"/>
            <a:ext cx="8360229" cy="2090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p:cNvSpPr/>
          <p:nvPr/>
        </p:nvSpPr>
        <p:spPr>
          <a:xfrm>
            <a:off x="1475005" y="2971040"/>
            <a:ext cx="125013" cy="82061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p:cNvSpPr/>
          <p:nvPr/>
        </p:nvSpPr>
        <p:spPr>
          <a:xfrm flipH="1">
            <a:off x="3396343" y="2638697"/>
            <a:ext cx="195943" cy="1371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1020536" y="2517195"/>
            <a:ext cx="1271251" cy="52322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a:solidFill>
                  <a:schemeClr val="bg1"/>
                </a:solidFill>
              </a:rPr>
              <a:t>CLT/43  </a:t>
            </a:r>
          </a:p>
        </p:txBody>
      </p:sp>
      <p:sp>
        <p:nvSpPr>
          <p:cNvPr id="9" name="CaixaDeTexto 8"/>
          <p:cNvSpPr txBox="1"/>
          <p:nvPr/>
        </p:nvSpPr>
        <p:spPr>
          <a:xfrm>
            <a:off x="2904485" y="2160146"/>
            <a:ext cx="1479885" cy="523220"/>
          </a:xfrm>
          <a:prstGeom prst="rect">
            <a:avLst/>
          </a:prstGeom>
          <a:solidFill>
            <a:srgbClr val="D14233">
              <a:alpha val="94902"/>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a:solidFill>
                  <a:schemeClr val="bg1"/>
                </a:solidFill>
              </a:rPr>
              <a:t>CF/88</a:t>
            </a:r>
          </a:p>
        </p:txBody>
      </p:sp>
      <p:sp>
        <p:nvSpPr>
          <p:cNvPr id="10" name="CaixaDeTexto 9"/>
          <p:cNvSpPr txBox="1"/>
          <p:nvPr/>
        </p:nvSpPr>
        <p:spPr>
          <a:xfrm>
            <a:off x="4986205" y="4769046"/>
            <a:ext cx="2709493" cy="646331"/>
          </a:xfrm>
          <a:prstGeom prst="rect">
            <a:avLst/>
          </a:prstGeom>
          <a:solidFill>
            <a:srgbClr val="F7C9C5"/>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b="1" dirty="0"/>
              <a:t>Lei n.º 13.467/17</a:t>
            </a:r>
          </a:p>
          <a:p>
            <a:pPr algn="ctr"/>
            <a:r>
              <a:rPr lang="pt-BR" b="1" dirty="0"/>
              <a:t>REFORMA TRABALHISTA</a:t>
            </a:r>
          </a:p>
        </p:txBody>
      </p:sp>
      <p:sp>
        <p:nvSpPr>
          <p:cNvPr id="15" name="Retângulo 14"/>
          <p:cNvSpPr/>
          <p:nvPr/>
        </p:nvSpPr>
        <p:spPr>
          <a:xfrm>
            <a:off x="5704038" y="3960350"/>
            <a:ext cx="95871" cy="79577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Elipse 18"/>
          <p:cNvSpPr/>
          <p:nvPr/>
        </p:nvSpPr>
        <p:spPr>
          <a:xfrm>
            <a:off x="1377757" y="3737810"/>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Elipse 19"/>
          <p:cNvSpPr/>
          <p:nvPr/>
        </p:nvSpPr>
        <p:spPr>
          <a:xfrm>
            <a:off x="3342705" y="3819025"/>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Retângulo 21"/>
          <p:cNvSpPr/>
          <p:nvPr/>
        </p:nvSpPr>
        <p:spPr>
          <a:xfrm>
            <a:off x="3895400" y="3993734"/>
            <a:ext cx="105676" cy="102967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Elipse 22"/>
          <p:cNvSpPr/>
          <p:nvPr/>
        </p:nvSpPr>
        <p:spPr>
          <a:xfrm>
            <a:off x="7447783" y="3647394"/>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Elipse 24"/>
          <p:cNvSpPr/>
          <p:nvPr/>
        </p:nvSpPr>
        <p:spPr>
          <a:xfrm>
            <a:off x="5610756" y="3764474"/>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Retângulo 25"/>
          <p:cNvSpPr/>
          <p:nvPr/>
        </p:nvSpPr>
        <p:spPr>
          <a:xfrm flipH="1">
            <a:off x="5656217" y="2620446"/>
            <a:ext cx="143692" cy="122003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7" name="CaixaDeTexto 26"/>
          <p:cNvSpPr txBox="1"/>
          <p:nvPr/>
        </p:nvSpPr>
        <p:spPr>
          <a:xfrm>
            <a:off x="2907894" y="4756126"/>
            <a:ext cx="1846729" cy="646331"/>
          </a:xfrm>
          <a:prstGeom prst="rect">
            <a:avLst/>
          </a:prstGeom>
          <a:solidFill>
            <a:srgbClr val="F7C9C5"/>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b="1" dirty="0"/>
              <a:t>Lei n.º 13.429/17</a:t>
            </a:r>
          </a:p>
          <a:p>
            <a:pPr algn="ctr"/>
            <a:r>
              <a:rPr lang="pt-BR" b="1" dirty="0"/>
              <a:t>TERCEIRIZAÇÃO </a:t>
            </a:r>
          </a:p>
        </p:txBody>
      </p:sp>
      <p:sp>
        <p:nvSpPr>
          <p:cNvPr id="28" name="Retângulo de cantos arredondados 27"/>
          <p:cNvSpPr/>
          <p:nvPr/>
        </p:nvSpPr>
        <p:spPr>
          <a:xfrm>
            <a:off x="4579704" y="1769180"/>
            <a:ext cx="2567354" cy="808892"/>
          </a:xfrm>
          <a:prstGeom prst="roundRect">
            <a:avLst/>
          </a:prstGeom>
          <a:solidFill>
            <a:srgbClr val="DE8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bg1"/>
                </a:solidFill>
              </a:rPr>
              <a:t>Convenções Internacionais</a:t>
            </a:r>
          </a:p>
        </p:txBody>
      </p:sp>
      <p:sp>
        <p:nvSpPr>
          <p:cNvPr id="30" name="Elipse 29"/>
          <p:cNvSpPr/>
          <p:nvPr/>
        </p:nvSpPr>
        <p:spPr>
          <a:xfrm>
            <a:off x="3801745" y="3787874"/>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Setas cruzadas 30"/>
          <p:cNvSpPr/>
          <p:nvPr/>
        </p:nvSpPr>
        <p:spPr>
          <a:xfrm>
            <a:off x="7739589" y="778674"/>
            <a:ext cx="968188" cy="1147482"/>
          </a:xfrm>
          <a:prstGeom prst="quad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 name="Imagem 31"/>
          <p:cNvPicPr>
            <a:picLocks noChangeAspect="1"/>
          </p:cNvPicPr>
          <p:nvPr/>
        </p:nvPicPr>
        <p:blipFill rotWithShape="1">
          <a:blip r:embed="rId2" cstate="print">
            <a:extLst>
              <a:ext uri="{28A0092B-C50C-407E-A947-70E740481C1C}">
                <a14:useLocalDpi xmlns:a14="http://schemas.microsoft.com/office/drawing/2010/main" val="0"/>
              </a:ext>
            </a:extLst>
          </a:blip>
          <a:srcRect l="47614"/>
          <a:stretch/>
        </p:blipFill>
        <p:spPr>
          <a:xfrm rot="19062451">
            <a:off x="7328827" y="2088952"/>
            <a:ext cx="1270378" cy="1491929"/>
          </a:xfrm>
          <a:prstGeom prst="rect">
            <a:avLst/>
          </a:prstGeom>
        </p:spPr>
      </p:pic>
      <p:sp>
        <p:nvSpPr>
          <p:cNvPr id="33" name="Retângulo 32"/>
          <p:cNvSpPr/>
          <p:nvPr/>
        </p:nvSpPr>
        <p:spPr>
          <a:xfrm>
            <a:off x="7598129" y="3244248"/>
            <a:ext cx="45719" cy="53096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652530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uario\Desktop\IMAGENS\clt.jpg"/>
          <p:cNvPicPr>
            <a:picLocks noChangeAspect="1" noChangeArrowheads="1"/>
          </p:cNvPicPr>
          <p:nvPr/>
        </p:nvPicPr>
        <p:blipFill>
          <a:blip r:embed="rId3" cstate="print"/>
          <a:srcRect/>
          <a:stretch>
            <a:fillRect/>
          </a:stretch>
        </p:blipFill>
        <p:spPr bwMode="auto">
          <a:xfrm rot="20598878">
            <a:off x="840082" y="641013"/>
            <a:ext cx="2318004" cy="1545336"/>
          </a:xfrm>
          <a:prstGeom prst="rect">
            <a:avLst/>
          </a:prstGeom>
          <a:noFill/>
        </p:spPr>
      </p:pic>
      <p:sp>
        <p:nvSpPr>
          <p:cNvPr id="6" name="Seta para a esquerda e para a direita 5"/>
          <p:cNvSpPr/>
          <p:nvPr/>
        </p:nvSpPr>
        <p:spPr>
          <a:xfrm rot="5400000">
            <a:off x="1707839" y="3008184"/>
            <a:ext cx="992894" cy="6400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Texto explicativo em setas cruzadas 6"/>
          <p:cNvSpPr/>
          <p:nvPr/>
        </p:nvSpPr>
        <p:spPr>
          <a:xfrm>
            <a:off x="3955514" y="1413681"/>
            <a:ext cx="4695683" cy="2638667"/>
          </a:xfrm>
          <a:prstGeom prst="quad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bg1"/>
                </a:solidFill>
              </a:rPr>
              <a:t>SINDICATOS</a:t>
            </a:r>
          </a:p>
        </p:txBody>
      </p:sp>
      <p:sp>
        <p:nvSpPr>
          <p:cNvPr id="9" name="CaixaDeTexto 8"/>
          <p:cNvSpPr txBox="1"/>
          <p:nvPr/>
        </p:nvSpPr>
        <p:spPr>
          <a:xfrm>
            <a:off x="1103776" y="4348335"/>
            <a:ext cx="2545432" cy="830997"/>
          </a:xfrm>
          <a:prstGeom prst="rect">
            <a:avLst/>
          </a:prstGeom>
          <a:solidFill>
            <a:schemeClr val="accent2">
              <a:lumMod val="20000"/>
              <a:lumOff val="80000"/>
            </a:schemeClr>
          </a:solidFill>
          <a:ln w="57150">
            <a:solidFill>
              <a:srgbClr val="C00000"/>
            </a:solidFill>
          </a:ln>
        </p:spPr>
        <p:txBody>
          <a:bodyPr wrap="square" rtlCol="0">
            <a:spAutoFit/>
          </a:bodyPr>
          <a:lstStyle/>
          <a:p>
            <a:pPr algn="ctr"/>
            <a:r>
              <a:rPr lang="pt-BR" sz="2400" b="1" dirty="0">
                <a:solidFill>
                  <a:srgbClr val="C00000"/>
                </a:solidFill>
                <a:latin typeface="Arial Black" pitchFamily="34" charset="0"/>
              </a:rPr>
              <a:t>RELAÇÃO DE EMPREGO</a:t>
            </a:r>
          </a:p>
        </p:txBody>
      </p:sp>
      <p:sp>
        <p:nvSpPr>
          <p:cNvPr id="12" name="CaixaDeTexto 11"/>
          <p:cNvSpPr txBox="1"/>
          <p:nvPr/>
        </p:nvSpPr>
        <p:spPr>
          <a:xfrm>
            <a:off x="4551713" y="4348335"/>
            <a:ext cx="3503284" cy="954107"/>
          </a:xfrm>
          <a:prstGeom prst="rect">
            <a:avLst/>
          </a:prstGeom>
          <a:solidFill>
            <a:srgbClr val="800000"/>
          </a:solidFill>
          <a:ln w="76200">
            <a:solidFill>
              <a:srgbClr val="FB3833"/>
            </a:solidFill>
          </a:ln>
        </p:spPr>
        <p:txBody>
          <a:bodyPr wrap="square" rtlCol="0">
            <a:spAutoFit/>
          </a:bodyPr>
          <a:lstStyle/>
          <a:p>
            <a:pPr algn="ctr"/>
            <a:r>
              <a:rPr lang="pt-BR" sz="2800" b="1" dirty="0">
                <a:solidFill>
                  <a:schemeClr val="bg1"/>
                </a:solidFill>
              </a:rPr>
              <a:t>RELAÇÕES DE TRABALHO</a:t>
            </a:r>
          </a:p>
        </p:txBody>
      </p:sp>
      <p:sp>
        <p:nvSpPr>
          <p:cNvPr id="13" name="CaixaDeTexto 12"/>
          <p:cNvSpPr txBox="1"/>
          <p:nvPr/>
        </p:nvSpPr>
        <p:spPr>
          <a:xfrm>
            <a:off x="4071144" y="459574"/>
            <a:ext cx="4464424" cy="954107"/>
          </a:xfrm>
          <a:prstGeom prst="rect">
            <a:avLst/>
          </a:prstGeom>
          <a:solidFill>
            <a:srgbClr val="FB3833"/>
          </a:solidFill>
          <a:ln w="57150">
            <a:solidFill>
              <a:srgbClr val="C00000"/>
            </a:solidFill>
          </a:ln>
        </p:spPr>
        <p:txBody>
          <a:bodyPr wrap="square" rtlCol="0">
            <a:spAutoFit/>
          </a:bodyPr>
          <a:lstStyle/>
          <a:p>
            <a:pPr algn="ctr"/>
            <a:r>
              <a:rPr lang="pt-BR" sz="2800" b="1" dirty="0">
                <a:solidFill>
                  <a:schemeClr val="bg1"/>
                </a:solidFill>
              </a:rPr>
              <a:t>RELAÇÕES DE</a:t>
            </a:r>
          </a:p>
          <a:p>
            <a:pPr algn="ctr"/>
            <a:r>
              <a:rPr lang="pt-BR" sz="2800" b="1" dirty="0">
                <a:solidFill>
                  <a:schemeClr val="bg1"/>
                </a:solidFill>
              </a:rPr>
              <a:t> NÃO TRABALHO</a:t>
            </a:r>
          </a:p>
        </p:txBody>
      </p:sp>
      <p:pic>
        <p:nvPicPr>
          <p:cNvPr id="8" name="Imagem 7"/>
          <p:cNvPicPr>
            <a:picLocks noChangeAspect="1"/>
          </p:cNvPicPr>
          <p:nvPr/>
        </p:nvPicPr>
        <p:blipFill rotWithShape="1">
          <a:blip r:embed="rId4" cstate="print">
            <a:extLst>
              <a:ext uri="{28A0092B-C50C-407E-A947-70E740481C1C}">
                <a14:useLocalDpi xmlns:a14="http://schemas.microsoft.com/office/drawing/2010/main" val="0"/>
              </a:ext>
            </a:extLst>
          </a:blip>
          <a:srcRect l="47614"/>
          <a:stretch/>
        </p:blipFill>
        <p:spPr>
          <a:xfrm rot="1144208">
            <a:off x="2071562" y="1352630"/>
            <a:ext cx="1270378" cy="1360010"/>
          </a:xfrm>
          <a:prstGeom prst="rect">
            <a:avLst/>
          </a:prstGeom>
        </p:spPr>
      </p:pic>
    </p:spTree>
    <p:extLst>
      <p:ext uri="{BB962C8B-B14F-4D97-AF65-F5344CB8AC3E}">
        <p14:creationId xmlns:p14="http://schemas.microsoft.com/office/powerpoint/2010/main" val="2187510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2043" y="511399"/>
            <a:ext cx="7646791" cy="627317"/>
          </a:xfrm>
        </p:spPr>
        <p:txBody>
          <a:bodyPr>
            <a:noAutofit/>
          </a:bodyPr>
          <a:lstStyle/>
          <a:p>
            <a:pPr algn="ctr"/>
            <a:r>
              <a:rPr lang="pt-BR" sz="4800" b="1" dirty="0" smtClean="0">
                <a:solidFill>
                  <a:srgbClr val="00B050"/>
                </a:solidFill>
                <a:latin typeface="+mn-lt"/>
                <a:cs typeface="Arial" pitchFamily="34" charset="0"/>
              </a:rPr>
              <a:t>ESTRUTURA CONFEDERATIVA</a:t>
            </a:r>
            <a:endParaRPr lang="pt-BR" sz="4800" b="1" dirty="0">
              <a:solidFill>
                <a:srgbClr val="00B050"/>
              </a:solidFill>
              <a:latin typeface="+mn-lt"/>
              <a:cs typeface="Arial" pitchFamily="34" charset="0"/>
            </a:endParaRPr>
          </a:p>
        </p:txBody>
      </p:sp>
      <p:graphicFrame>
        <p:nvGraphicFramePr>
          <p:cNvPr id="5" name="Diagrama 4"/>
          <p:cNvGraphicFramePr/>
          <p:nvPr>
            <p:extLst/>
          </p:nvPr>
        </p:nvGraphicFramePr>
        <p:xfrm>
          <a:off x="1927333" y="2020065"/>
          <a:ext cx="5400244" cy="3017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ângulo de cantos arredondados 5"/>
          <p:cNvSpPr/>
          <p:nvPr/>
        </p:nvSpPr>
        <p:spPr>
          <a:xfrm>
            <a:off x="6325364" y="1959301"/>
            <a:ext cx="566937"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50</a:t>
            </a:r>
          </a:p>
        </p:txBody>
      </p:sp>
      <p:sp>
        <p:nvSpPr>
          <p:cNvPr id="7" name="Retângulo de cantos arredondados 6"/>
          <p:cNvSpPr/>
          <p:nvPr/>
        </p:nvSpPr>
        <p:spPr>
          <a:xfrm>
            <a:off x="6173556" y="2928003"/>
            <a:ext cx="870551" cy="53955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620</a:t>
            </a:r>
          </a:p>
        </p:txBody>
      </p:sp>
      <p:sp>
        <p:nvSpPr>
          <p:cNvPr id="8" name="Retângulo de cantos arredondados 7"/>
          <p:cNvSpPr/>
          <p:nvPr/>
        </p:nvSpPr>
        <p:spPr>
          <a:xfrm>
            <a:off x="6173556" y="3704358"/>
            <a:ext cx="1224511" cy="55671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16.837</a:t>
            </a:r>
          </a:p>
        </p:txBody>
      </p:sp>
      <p:sp>
        <p:nvSpPr>
          <p:cNvPr id="12" name="Elipse 11"/>
          <p:cNvSpPr/>
          <p:nvPr/>
        </p:nvSpPr>
        <p:spPr>
          <a:xfrm>
            <a:off x="756928" y="2118845"/>
            <a:ext cx="2214578" cy="9637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CENTRAL SINDICAL</a:t>
            </a:r>
          </a:p>
        </p:txBody>
      </p:sp>
      <p:sp>
        <p:nvSpPr>
          <p:cNvPr id="13" name="Retângulo de cantos arredondados 12"/>
          <p:cNvSpPr/>
          <p:nvPr/>
        </p:nvSpPr>
        <p:spPr>
          <a:xfrm>
            <a:off x="2757725" y="1996435"/>
            <a:ext cx="714380" cy="453550"/>
          </a:xfrm>
          <a:prstGeom prst="roundRect">
            <a:avLst/>
          </a:prstGeom>
          <a:solidFill>
            <a:srgbClr val="FF7C8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pt-BR" sz="2400" b="1" dirty="0">
                <a:solidFill>
                  <a:schemeClr val="tx1"/>
                </a:solidFill>
              </a:rPr>
              <a:t>6</a:t>
            </a:r>
          </a:p>
        </p:txBody>
      </p:sp>
      <p:sp>
        <p:nvSpPr>
          <p:cNvPr id="14" name="CaixaDeTexto 13"/>
          <p:cNvSpPr txBox="1"/>
          <p:nvPr/>
        </p:nvSpPr>
        <p:spPr>
          <a:xfrm>
            <a:off x="458635" y="6313735"/>
            <a:ext cx="3685091" cy="312073"/>
          </a:xfrm>
          <a:prstGeom prst="rect">
            <a:avLst/>
          </a:prstGeom>
          <a:noFill/>
        </p:spPr>
        <p:txBody>
          <a:bodyPr wrap="square" rtlCol="0">
            <a:spAutoFit/>
          </a:bodyPr>
          <a:lstStyle/>
          <a:p>
            <a:r>
              <a:rPr lang="pt-BR" sz="1428" dirty="0"/>
              <a:t>Dados retirados do CNES em 01.08.2017</a:t>
            </a:r>
          </a:p>
        </p:txBody>
      </p:sp>
      <p:sp>
        <p:nvSpPr>
          <p:cNvPr id="3" name="Retângulo de cantos arredondados 2"/>
          <p:cNvSpPr/>
          <p:nvPr/>
        </p:nvSpPr>
        <p:spPr>
          <a:xfrm>
            <a:off x="7309888" y="1953784"/>
            <a:ext cx="1435261" cy="87804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bg1"/>
                </a:solidFill>
              </a:rPr>
              <a:t>Total: 17.507</a:t>
            </a:r>
          </a:p>
        </p:txBody>
      </p:sp>
      <p:pic>
        <p:nvPicPr>
          <p:cNvPr id="15" name="Imagem 14"/>
          <p:cNvPicPr/>
          <p:nvPr/>
        </p:nvPicPr>
        <p:blipFill>
          <a:blip r:embed="rId7" cstate="print">
            <a:extLst>
              <a:ext uri="{28A0092B-C50C-407E-A947-70E740481C1C}">
                <a14:useLocalDpi xmlns:a14="http://schemas.microsoft.com/office/drawing/2010/main" val="0"/>
              </a:ext>
            </a:extLst>
          </a:blip>
          <a:stretch>
            <a:fillRect/>
          </a:stretch>
        </p:blipFill>
        <p:spPr>
          <a:xfrm>
            <a:off x="663831" y="4313698"/>
            <a:ext cx="1652955" cy="1019908"/>
          </a:xfrm>
          <a:prstGeom prst="rect">
            <a:avLst/>
          </a:prstGeom>
        </p:spPr>
      </p:pic>
      <p:sp>
        <p:nvSpPr>
          <p:cNvPr id="16" name="Retângulo 15"/>
          <p:cNvSpPr/>
          <p:nvPr/>
        </p:nvSpPr>
        <p:spPr>
          <a:xfrm>
            <a:off x="756928" y="4328968"/>
            <a:ext cx="744953" cy="830997"/>
          </a:xfrm>
          <a:prstGeom prst="rect">
            <a:avLst/>
          </a:prstGeom>
        </p:spPr>
        <p:txBody>
          <a:bodyPr wrap="square">
            <a:spAutoFit/>
          </a:bodyPr>
          <a:lstStyle/>
          <a:p>
            <a:r>
              <a:rPr lang="pt-BR" sz="1200" dirty="0"/>
              <a:t>Dados CNES/</a:t>
            </a:r>
          </a:p>
          <a:p>
            <a:r>
              <a:rPr lang="pt-BR" sz="1200" dirty="0" err="1"/>
              <a:t>MTb</a:t>
            </a:r>
            <a:r>
              <a:rPr lang="pt-BR" sz="1200" dirty="0"/>
              <a:t> 01.09.17</a:t>
            </a:r>
          </a:p>
        </p:txBody>
      </p:sp>
    </p:spTree>
    <p:extLst>
      <p:ext uri="{BB962C8B-B14F-4D97-AF65-F5344CB8AC3E}">
        <p14:creationId xmlns:p14="http://schemas.microsoft.com/office/powerpoint/2010/main" val="318518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07026" y="617838"/>
            <a:ext cx="5189839" cy="4028303"/>
          </a:xfrm>
        </p:spPr>
        <p:txBody>
          <a:bodyPr>
            <a:noAutofit/>
          </a:bodyPr>
          <a:lstStyle/>
          <a:p>
            <a:pPr marL="0" indent="0" algn="just">
              <a:buNone/>
            </a:pPr>
            <a:r>
              <a:rPr lang="pt-BR" sz="2400" dirty="0"/>
              <a:t>“</a:t>
            </a:r>
            <a:r>
              <a:rPr lang="pt-BR" sz="2400" b="1" dirty="0"/>
              <a:t>A modernização teve como base três eixos: consolidar direitos, promover a segurança jurídica e gerar empregos</a:t>
            </a:r>
            <a:r>
              <a:rPr lang="pt-BR" sz="2400" dirty="0"/>
              <a:t>. Consolidar direitos, pois direito não se revoga, apenas se aprimora. Promover a segurança jurídica, pois apenas ela traz crescimento econômico duradouro. E apenas o crescimento econômico pode gerar empregos, o maior de todos os direitos do trabalhador. Assim, foram mantidos todos os direitos trabalhistas”, disse Nogueira.</a:t>
            </a:r>
          </a:p>
        </p:txBody>
      </p:sp>
      <p:pic>
        <p:nvPicPr>
          <p:cNvPr id="4" name="Imagem 3"/>
          <p:cNvPicPr>
            <a:picLocks noChangeAspect="1"/>
          </p:cNvPicPr>
          <p:nvPr/>
        </p:nvPicPr>
        <p:blipFill>
          <a:blip r:embed="rId2" cstate="print"/>
          <a:stretch>
            <a:fillRect/>
          </a:stretch>
        </p:blipFill>
        <p:spPr>
          <a:xfrm>
            <a:off x="709869" y="739947"/>
            <a:ext cx="2905125" cy="2876550"/>
          </a:xfrm>
          <a:prstGeom prst="rect">
            <a:avLst/>
          </a:prstGeom>
        </p:spPr>
      </p:pic>
      <p:sp>
        <p:nvSpPr>
          <p:cNvPr id="5" name="CaixaDeTexto 4"/>
          <p:cNvSpPr txBox="1"/>
          <p:nvPr/>
        </p:nvSpPr>
        <p:spPr>
          <a:xfrm>
            <a:off x="469555" y="3759021"/>
            <a:ext cx="3385752" cy="738664"/>
          </a:xfrm>
          <a:prstGeom prst="rect">
            <a:avLst/>
          </a:prstGeom>
          <a:noFill/>
        </p:spPr>
        <p:txBody>
          <a:bodyPr wrap="square" rtlCol="0">
            <a:spAutoFit/>
          </a:bodyPr>
          <a:lstStyle/>
          <a:p>
            <a:pPr algn="ctr"/>
            <a:r>
              <a:rPr lang="pt-BR" sz="1400" b="1" dirty="0" smtClean="0"/>
              <a:t>DISCURSO DO MINISTRO DO TRABALHO, UM DIA ANTES DA LEI 13.467/2017 ENTRAR EM VIGOR</a:t>
            </a:r>
            <a:endParaRPr lang="pt-BR" sz="1400" b="1" dirty="0"/>
          </a:p>
        </p:txBody>
      </p:sp>
    </p:spTree>
    <p:extLst>
      <p:ext uri="{BB962C8B-B14F-4D97-AF65-F5344CB8AC3E}">
        <p14:creationId xmlns:p14="http://schemas.microsoft.com/office/powerpoint/2010/main" val="34004321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nvPr>
        </p:nvGraphicFramePr>
        <p:xfrm>
          <a:off x="847912" y="2777022"/>
          <a:ext cx="3464112" cy="2700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tângulo de cantos arredondados 13"/>
          <p:cNvSpPr/>
          <p:nvPr/>
        </p:nvSpPr>
        <p:spPr>
          <a:xfrm>
            <a:off x="4120331" y="2831824"/>
            <a:ext cx="623631"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a:solidFill>
                  <a:schemeClr val="tx1"/>
                </a:solidFill>
                <a:latin typeface="Arial" pitchFamily="34" charset="0"/>
                <a:cs typeface="Arial" pitchFamily="34" charset="0"/>
              </a:rPr>
              <a:t>37</a:t>
            </a:r>
          </a:p>
        </p:txBody>
      </p:sp>
      <p:sp>
        <p:nvSpPr>
          <p:cNvPr id="15" name="Retângulo de cantos arredondados 14"/>
          <p:cNvSpPr/>
          <p:nvPr/>
        </p:nvSpPr>
        <p:spPr>
          <a:xfrm>
            <a:off x="4099355" y="3561987"/>
            <a:ext cx="665581"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a:solidFill>
                  <a:schemeClr val="tx1"/>
                </a:solidFill>
                <a:latin typeface="Arial" pitchFamily="34" charset="0"/>
                <a:cs typeface="Arial" pitchFamily="34" charset="0"/>
              </a:rPr>
              <a:t>438</a:t>
            </a:r>
          </a:p>
        </p:txBody>
      </p:sp>
      <p:sp>
        <p:nvSpPr>
          <p:cNvPr id="16" name="Retângulo de cantos arredondados 15"/>
          <p:cNvSpPr/>
          <p:nvPr/>
        </p:nvSpPr>
        <p:spPr>
          <a:xfrm>
            <a:off x="4086822" y="4352494"/>
            <a:ext cx="963793" cy="51024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a:solidFill>
                  <a:schemeClr val="tx1"/>
                </a:solidFill>
                <a:latin typeface="Arial" pitchFamily="34" charset="0"/>
                <a:cs typeface="Arial" pitchFamily="34" charset="0"/>
              </a:rPr>
              <a:t>11.582</a:t>
            </a:r>
          </a:p>
        </p:txBody>
      </p:sp>
      <p:graphicFrame>
        <p:nvGraphicFramePr>
          <p:cNvPr id="18" name="Diagrama 17"/>
          <p:cNvGraphicFramePr/>
          <p:nvPr>
            <p:extLst/>
          </p:nvPr>
        </p:nvGraphicFramePr>
        <p:xfrm>
          <a:off x="4398412" y="2947103"/>
          <a:ext cx="3500462" cy="25512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Retângulo de cantos arredondados 18"/>
          <p:cNvSpPr/>
          <p:nvPr/>
        </p:nvSpPr>
        <p:spPr>
          <a:xfrm>
            <a:off x="7544924" y="3043051"/>
            <a:ext cx="596623"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a:solidFill>
                  <a:schemeClr val="tx1"/>
                </a:solidFill>
                <a:latin typeface="Arial" pitchFamily="34" charset="0"/>
                <a:cs typeface="Arial" pitchFamily="34" charset="0"/>
              </a:rPr>
              <a:t>13</a:t>
            </a:r>
          </a:p>
        </p:txBody>
      </p:sp>
      <p:sp>
        <p:nvSpPr>
          <p:cNvPr id="20" name="Retângulo de cantos arredondados 19"/>
          <p:cNvSpPr/>
          <p:nvPr/>
        </p:nvSpPr>
        <p:spPr>
          <a:xfrm>
            <a:off x="7584851" y="3758522"/>
            <a:ext cx="680325"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a:solidFill>
                  <a:schemeClr val="tx1"/>
                </a:solidFill>
                <a:latin typeface="Arial" pitchFamily="34" charset="0"/>
                <a:cs typeface="Arial" pitchFamily="34" charset="0"/>
              </a:rPr>
              <a:t>182</a:t>
            </a:r>
          </a:p>
        </p:txBody>
      </p:sp>
      <p:sp>
        <p:nvSpPr>
          <p:cNvPr id="21" name="Retângulo de cantos arredondados 20"/>
          <p:cNvSpPr/>
          <p:nvPr/>
        </p:nvSpPr>
        <p:spPr>
          <a:xfrm>
            <a:off x="7544924" y="4409187"/>
            <a:ext cx="850406"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a:solidFill>
                  <a:schemeClr val="tx1"/>
                </a:solidFill>
                <a:latin typeface="Arial" pitchFamily="34" charset="0"/>
                <a:cs typeface="Arial" pitchFamily="34" charset="0"/>
              </a:rPr>
              <a:t>5.255</a:t>
            </a:r>
          </a:p>
        </p:txBody>
      </p:sp>
      <p:sp>
        <p:nvSpPr>
          <p:cNvPr id="22" name="CaixaDeTexto 21"/>
          <p:cNvSpPr txBox="1"/>
          <p:nvPr/>
        </p:nvSpPr>
        <p:spPr>
          <a:xfrm>
            <a:off x="1331089" y="2210308"/>
            <a:ext cx="2650602" cy="483209"/>
          </a:xfrm>
          <a:prstGeom prst="rect">
            <a:avLst/>
          </a:prstGeom>
          <a:noFill/>
        </p:spPr>
        <p:txBody>
          <a:bodyPr wrap="square" rtlCol="0">
            <a:spAutoFit/>
          </a:bodyPr>
          <a:lstStyle/>
          <a:p>
            <a:pPr algn="ctr"/>
            <a:r>
              <a:rPr lang="pt-BR" sz="2540" b="1" dirty="0">
                <a:effectLst>
                  <a:outerShdw blurRad="38100" dist="38100" dir="2700000" algn="tl">
                    <a:srgbClr val="000000">
                      <a:alpha val="43137"/>
                    </a:srgbClr>
                  </a:outerShdw>
                </a:effectLst>
                <a:latin typeface="Arial" pitchFamily="34" charset="0"/>
                <a:cs typeface="Arial" pitchFamily="34" charset="0"/>
              </a:rPr>
              <a:t>LABORAL</a:t>
            </a:r>
          </a:p>
        </p:txBody>
      </p:sp>
      <p:sp>
        <p:nvSpPr>
          <p:cNvPr id="23" name="CaixaDeTexto 22"/>
          <p:cNvSpPr txBox="1"/>
          <p:nvPr/>
        </p:nvSpPr>
        <p:spPr>
          <a:xfrm>
            <a:off x="4785372" y="2235004"/>
            <a:ext cx="4143404" cy="483209"/>
          </a:xfrm>
          <a:prstGeom prst="rect">
            <a:avLst/>
          </a:prstGeom>
          <a:noFill/>
        </p:spPr>
        <p:txBody>
          <a:bodyPr wrap="square" rtlCol="0">
            <a:spAutoFit/>
          </a:bodyPr>
          <a:lstStyle/>
          <a:p>
            <a:pPr algn="ctr"/>
            <a:r>
              <a:rPr lang="pt-BR" sz="2540" b="1" dirty="0">
                <a:effectLst>
                  <a:outerShdw blurRad="38100" dist="38100" dir="2700000" algn="tl">
                    <a:srgbClr val="000000">
                      <a:alpha val="43137"/>
                    </a:srgbClr>
                  </a:outerShdw>
                </a:effectLst>
                <a:latin typeface="Arial" pitchFamily="34" charset="0"/>
                <a:cs typeface="Arial" pitchFamily="34" charset="0"/>
              </a:rPr>
              <a:t>PATRONA</a:t>
            </a:r>
            <a:r>
              <a:rPr lang="pt-BR" sz="2540" b="1" dirty="0">
                <a:latin typeface="Arial" pitchFamily="34" charset="0"/>
                <a:cs typeface="Arial" pitchFamily="34" charset="0"/>
              </a:rPr>
              <a:t>L</a:t>
            </a:r>
          </a:p>
        </p:txBody>
      </p:sp>
      <p:sp>
        <p:nvSpPr>
          <p:cNvPr id="13" name="CaixaDeTexto 12"/>
          <p:cNvSpPr txBox="1"/>
          <p:nvPr/>
        </p:nvSpPr>
        <p:spPr>
          <a:xfrm>
            <a:off x="1303418" y="339028"/>
            <a:ext cx="7232659" cy="1569660"/>
          </a:xfrm>
          <a:prstGeom prst="rect">
            <a:avLst/>
          </a:prstGeom>
          <a:solidFill>
            <a:schemeClr val="bg1"/>
          </a:solidFill>
        </p:spPr>
        <p:txBody>
          <a:bodyPr wrap="square" rtlCol="0">
            <a:spAutoFit/>
          </a:bodyPr>
          <a:lstStyle/>
          <a:p>
            <a:pPr algn="ctr"/>
            <a:r>
              <a:rPr lang="pt-BR" sz="4800" b="1" dirty="0">
                <a:solidFill>
                  <a:srgbClr val="00B050"/>
                </a:solidFill>
                <a:latin typeface="Calibri" panose="020F0502020204030204" pitchFamily="34" charset="0"/>
                <a:cs typeface="Arial" pitchFamily="34" charset="0"/>
              </a:rPr>
              <a:t>COMPOSIÇÃO LABORAL E PATRONAL</a:t>
            </a:r>
            <a:endParaRPr lang="pt-BR" sz="4800" b="1" dirty="0">
              <a:solidFill>
                <a:srgbClr val="00B050"/>
              </a:solidFill>
              <a:latin typeface="Calibri" panose="020F0502020204030204" pitchFamily="34" charset="0"/>
            </a:endParaRPr>
          </a:p>
        </p:txBody>
      </p:sp>
      <p:sp>
        <p:nvSpPr>
          <p:cNvPr id="17" name="CaixaDeTexto 16"/>
          <p:cNvSpPr txBox="1"/>
          <p:nvPr/>
        </p:nvSpPr>
        <p:spPr>
          <a:xfrm>
            <a:off x="4919748" y="6216437"/>
            <a:ext cx="3685091" cy="312073"/>
          </a:xfrm>
          <a:prstGeom prst="rect">
            <a:avLst/>
          </a:prstGeom>
          <a:noFill/>
        </p:spPr>
        <p:txBody>
          <a:bodyPr wrap="square" rtlCol="0">
            <a:spAutoFit/>
          </a:bodyPr>
          <a:lstStyle/>
          <a:p>
            <a:r>
              <a:rPr lang="pt-BR" sz="1428" dirty="0"/>
              <a:t>Dados retirados do CNES em 01.08.2017</a:t>
            </a:r>
          </a:p>
        </p:txBody>
      </p:sp>
      <p:pic>
        <p:nvPicPr>
          <p:cNvPr id="24" name="Imagem 23"/>
          <p:cNvPicPr/>
          <p:nvPr/>
        </p:nvPicPr>
        <p:blipFill>
          <a:blip r:embed="rId12" cstate="print">
            <a:extLst>
              <a:ext uri="{28A0092B-C50C-407E-A947-70E740481C1C}">
                <a14:useLocalDpi xmlns:a14="http://schemas.microsoft.com/office/drawing/2010/main" val="0"/>
              </a:ext>
            </a:extLst>
          </a:blip>
          <a:stretch>
            <a:fillRect/>
          </a:stretch>
        </p:blipFill>
        <p:spPr>
          <a:xfrm>
            <a:off x="630447" y="2907817"/>
            <a:ext cx="1060964" cy="654170"/>
          </a:xfrm>
          <a:prstGeom prst="rect">
            <a:avLst/>
          </a:prstGeom>
        </p:spPr>
      </p:pic>
      <p:sp>
        <p:nvSpPr>
          <p:cNvPr id="25" name="Retângulo 24"/>
          <p:cNvSpPr/>
          <p:nvPr/>
        </p:nvSpPr>
        <p:spPr>
          <a:xfrm>
            <a:off x="630447" y="2907817"/>
            <a:ext cx="744071" cy="600164"/>
          </a:xfrm>
          <a:prstGeom prst="rect">
            <a:avLst/>
          </a:prstGeom>
        </p:spPr>
        <p:txBody>
          <a:bodyPr wrap="square">
            <a:spAutoFit/>
          </a:bodyPr>
          <a:lstStyle/>
          <a:p>
            <a:r>
              <a:rPr lang="pt-BR" sz="1100" dirty="0"/>
              <a:t>CNES/</a:t>
            </a:r>
          </a:p>
          <a:p>
            <a:r>
              <a:rPr lang="pt-BR" sz="1100" dirty="0" err="1"/>
              <a:t>MTb</a:t>
            </a:r>
            <a:r>
              <a:rPr lang="pt-BR" sz="1100" dirty="0"/>
              <a:t>  01.09.17</a:t>
            </a:r>
          </a:p>
        </p:txBody>
      </p:sp>
    </p:spTree>
    <p:extLst>
      <p:ext uri="{BB962C8B-B14F-4D97-AF65-F5344CB8AC3E}">
        <p14:creationId xmlns:p14="http://schemas.microsoft.com/office/powerpoint/2010/main" val="38084525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019906" y="1922585"/>
            <a:ext cx="7713785" cy="1938992"/>
          </a:xfrm>
          <a:prstGeom prst="rect">
            <a:avLst/>
          </a:prstGeom>
        </p:spPr>
        <p:txBody>
          <a:bodyPr wrap="square">
            <a:spAutoFit/>
          </a:bodyPr>
          <a:lstStyle/>
          <a:p>
            <a:pPr algn="ctr"/>
            <a:endParaRPr lang="pt-BR" sz="5400" dirty="0">
              <a:solidFill>
                <a:srgbClr val="FFFF00"/>
              </a:solidFill>
            </a:endParaRPr>
          </a:p>
          <a:p>
            <a:pPr algn="just"/>
            <a:endParaRPr lang="pt-BR" sz="6600" dirty="0">
              <a:latin typeface="Arial Unicode MS" pitchFamily="34" charset="-128"/>
              <a:ea typeface="Arial Unicode MS" pitchFamily="34" charset="-128"/>
              <a:cs typeface="Arial Unicode MS" pitchFamily="34" charset="-128"/>
            </a:endParaRPr>
          </a:p>
        </p:txBody>
      </p:sp>
      <p:pic>
        <p:nvPicPr>
          <p:cNvPr id="1026" name="Picture 2" descr="C:\Users\usuario\Desktop\IMAGENS\clt.jpg"/>
          <p:cNvPicPr>
            <a:picLocks noChangeAspect="1" noChangeArrowheads="1"/>
          </p:cNvPicPr>
          <p:nvPr/>
        </p:nvPicPr>
        <p:blipFill>
          <a:blip r:embed="rId2" cstate="print"/>
          <a:srcRect/>
          <a:stretch>
            <a:fillRect/>
          </a:stretch>
        </p:blipFill>
        <p:spPr bwMode="auto">
          <a:xfrm rot="20474478">
            <a:off x="790906" y="3301315"/>
            <a:ext cx="2036634" cy="1560917"/>
          </a:xfrm>
          <a:prstGeom prst="rect">
            <a:avLst/>
          </a:prstGeom>
          <a:noFill/>
        </p:spPr>
      </p:pic>
      <p:sp>
        <p:nvSpPr>
          <p:cNvPr id="7" name="Texto explicativo em setas cruzadas 6"/>
          <p:cNvSpPr/>
          <p:nvPr/>
        </p:nvSpPr>
        <p:spPr>
          <a:xfrm rot="20195988">
            <a:off x="2753065" y="2185667"/>
            <a:ext cx="3560499" cy="2432137"/>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6235074" y="1118054"/>
            <a:ext cx="2712983" cy="1200329"/>
          </a:xfrm>
          <a:prstGeom prst="rect">
            <a:avLst/>
          </a:prstGeom>
          <a:solidFill>
            <a:srgbClr val="C00000"/>
          </a:solidFill>
          <a:ln w="57150">
            <a:solidFill>
              <a:srgbClr val="C00000"/>
            </a:solidFill>
          </a:ln>
        </p:spPr>
        <p:txBody>
          <a:bodyPr wrap="square" rtlCol="0">
            <a:spAutoFit/>
          </a:bodyPr>
          <a:lstStyle/>
          <a:p>
            <a:pPr algn="ctr"/>
            <a:r>
              <a:rPr lang="pt-BR" sz="2400" b="1" dirty="0">
                <a:solidFill>
                  <a:schemeClr val="bg1"/>
                </a:solidFill>
                <a:latin typeface="Arial Black" pitchFamily="34" charset="0"/>
              </a:rPr>
              <a:t>Representação por CATEGORIA</a:t>
            </a:r>
          </a:p>
        </p:txBody>
      </p:sp>
      <p:sp>
        <p:nvSpPr>
          <p:cNvPr id="12" name="CaixaDeTexto 11"/>
          <p:cNvSpPr txBox="1"/>
          <p:nvPr/>
        </p:nvSpPr>
        <p:spPr>
          <a:xfrm>
            <a:off x="5675940" y="4236720"/>
            <a:ext cx="3108960" cy="1200329"/>
          </a:xfrm>
          <a:prstGeom prst="rect">
            <a:avLst/>
          </a:prstGeom>
          <a:solidFill>
            <a:srgbClr val="D14233"/>
          </a:solidFill>
          <a:ln w="57150">
            <a:solidFill>
              <a:srgbClr val="C00000"/>
            </a:solidFill>
          </a:ln>
        </p:spPr>
        <p:txBody>
          <a:bodyPr wrap="square" rtlCol="0">
            <a:spAutoFit/>
          </a:bodyPr>
          <a:lstStyle/>
          <a:p>
            <a:pPr algn="ctr"/>
            <a:r>
              <a:rPr lang="pt-BR" dirty="0">
                <a:solidFill>
                  <a:schemeClr val="bg1"/>
                </a:solidFill>
                <a:latin typeface="Arial Black" pitchFamily="34" charset="0"/>
              </a:rPr>
              <a:t>PERSONALIDADE SINDICAL DIFERE DA REPRESENTAÇÃO ASSOCIATIVA </a:t>
            </a:r>
          </a:p>
        </p:txBody>
      </p:sp>
      <p:sp>
        <p:nvSpPr>
          <p:cNvPr id="13" name="CaixaDeTexto 12"/>
          <p:cNvSpPr txBox="1"/>
          <p:nvPr/>
        </p:nvSpPr>
        <p:spPr>
          <a:xfrm>
            <a:off x="7058712" y="2559013"/>
            <a:ext cx="1608463" cy="1200329"/>
          </a:xfrm>
          <a:prstGeom prst="rect">
            <a:avLst/>
          </a:prstGeom>
          <a:solidFill>
            <a:srgbClr val="FFFF00"/>
          </a:solidFill>
        </p:spPr>
        <p:txBody>
          <a:bodyPr wrap="square" rtlCol="0">
            <a:spAutoFit/>
          </a:bodyPr>
          <a:lstStyle/>
          <a:p>
            <a:pPr algn="ctr"/>
            <a:r>
              <a:rPr lang="pt-BR" dirty="0">
                <a:solidFill>
                  <a:srgbClr val="002060"/>
                </a:solidFill>
                <a:latin typeface="Arial Black" pitchFamily="34" charset="0"/>
              </a:rPr>
              <a:t>LEI DAS CENTRAIS</a:t>
            </a:r>
          </a:p>
          <a:p>
            <a:pPr algn="ctr"/>
            <a:r>
              <a:rPr lang="pt-BR" dirty="0">
                <a:solidFill>
                  <a:srgbClr val="002060"/>
                </a:solidFill>
                <a:latin typeface="Arial Black" pitchFamily="34" charset="0"/>
              </a:rPr>
              <a:t>Somente filiados</a:t>
            </a:r>
          </a:p>
        </p:txBody>
      </p:sp>
      <p:sp>
        <p:nvSpPr>
          <p:cNvPr id="14" name="CaixaDeTexto 13"/>
          <p:cNvSpPr txBox="1"/>
          <p:nvPr/>
        </p:nvSpPr>
        <p:spPr>
          <a:xfrm rot="20268113">
            <a:off x="3588288" y="2933871"/>
            <a:ext cx="1908601" cy="954107"/>
          </a:xfrm>
          <a:prstGeom prst="rect">
            <a:avLst/>
          </a:prstGeom>
          <a:solidFill>
            <a:schemeClr val="accent5">
              <a:lumMod val="20000"/>
              <a:lumOff val="80000"/>
            </a:schemeClr>
          </a:solidFill>
        </p:spPr>
        <p:txBody>
          <a:bodyPr wrap="square" rtlCol="0">
            <a:spAutoFit/>
          </a:bodyPr>
          <a:lstStyle/>
          <a:p>
            <a:pPr algn="ctr"/>
            <a:r>
              <a:rPr lang="pt-BR" sz="2000" b="1" dirty="0">
                <a:effectLst>
                  <a:outerShdw blurRad="38100" dist="38100" dir="2700000" algn="tl">
                    <a:srgbClr val="000000">
                      <a:alpha val="43137"/>
                    </a:srgbClr>
                  </a:outerShdw>
                </a:effectLst>
              </a:rPr>
              <a:t>SINDICATOS</a:t>
            </a:r>
            <a:r>
              <a:rPr lang="pt-BR" dirty="0"/>
              <a:t> </a:t>
            </a:r>
          </a:p>
          <a:p>
            <a:pPr algn="ctr"/>
            <a:r>
              <a:rPr lang="pt-BR" b="1" dirty="0"/>
              <a:t>SISTEMA CONFEDERATIVO</a:t>
            </a:r>
          </a:p>
        </p:txBody>
      </p:sp>
      <p:pic>
        <p:nvPicPr>
          <p:cNvPr id="10" name="Picture 2" descr="http://www.memorialdainclusao.sp.gov.br/br/img/dire49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50843">
            <a:off x="1281846" y="598571"/>
            <a:ext cx="1860747" cy="212924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p:nvPicPr>
        <p:blipFill rotWithShape="1">
          <a:blip r:embed="rId4" cstate="print">
            <a:extLst>
              <a:ext uri="{28A0092B-C50C-407E-A947-70E740481C1C}">
                <a14:useLocalDpi xmlns:a14="http://schemas.microsoft.com/office/drawing/2010/main" val="0"/>
              </a:ext>
            </a:extLst>
          </a:blip>
          <a:srcRect l="47614"/>
          <a:stretch/>
        </p:blipFill>
        <p:spPr>
          <a:xfrm rot="607727">
            <a:off x="1668907" y="4081161"/>
            <a:ext cx="1086622" cy="1163289"/>
          </a:xfrm>
          <a:prstGeom prst="rect">
            <a:avLst/>
          </a:prstGeom>
        </p:spPr>
      </p:pic>
    </p:spTree>
    <p:extLst>
      <p:ext uri="{BB962C8B-B14F-4D97-AF65-F5344CB8AC3E}">
        <p14:creationId xmlns:p14="http://schemas.microsoft.com/office/powerpoint/2010/main" val="5447980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66" y="459496"/>
            <a:ext cx="7565781" cy="1118445"/>
          </a:xfrm>
        </p:spPr>
        <p:txBody>
          <a:bodyPr>
            <a:normAutofit/>
          </a:bodyPr>
          <a:lstStyle/>
          <a:p>
            <a:pPr algn="ctr"/>
            <a:r>
              <a:rPr lang="pt-BR" b="1" dirty="0">
                <a:solidFill>
                  <a:srgbClr val="C00000"/>
                </a:solidFill>
                <a:latin typeface="+mn-lt"/>
              </a:rPr>
              <a:t>RELAÇÕES DE TRABALHO</a:t>
            </a:r>
          </a:p>
        </p:txBody>
      </p:sp>
      <p:sp>
        <p:nvSpPr>
          <p:cNvPr id="3" name="CaixaDeTexto 2"/>
          <p:cNvSpPr txBox="1"/>
          <p:nvPr/>
        </p:nvSpPr>
        <p:spPr>
          <a:xfrm>
            <a:off x="1247336" y="1838299"/>
            <a:ext cx="2520461" cy="1200329"/>
          </a:xfrm>
          <a:prstGeom prst="rect">
            <a:avLst/>
          </a:prstGeom>
          <a:solidFill>
            <a:srgbClr val="DE8482"/>
          </a:solidFill>
          <a:ln w="38100">
            <a:solidFill>
              <a:srgbClr val="C0000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2400" b="1" dirty="0"/>
              <a:t>MINISTERIO PUBLICO DO TRABALHO</a:t>
            </a:r>
          </a:p>
        </p:txBody>
      </p:sp>
      <p:sp>
        <p:nvSpPr>
          <p:cNvPr id="12" name="CaixaDeTexto 11"/>
          <p:cNvSpPr txBox="1"/>
          <p:nvPr/>
        </p:nvSpPr>
        <p:spPr>
          <a:xfrm>
            <a:off x="1247336" y="3755708"/>
            <a:ext cx="2520461" cy="1200329"/>
          </a:xfrm>
          <a:prstGeom prst="rect">
            <a:avLst/>
          </a:prstGeom>
          <a:solidFill>
            <a:schemeClr val="accent4">
              <a:lumMod val="20000"/>
              <a:lumOff val="80000"/>
            </a:schemeClr>
          </a:solidFill>
          <a:ln w="3810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t-BR" sz="2400" b="1" dirty="0" smtClean="0"/>
          </a:p>
          <a:p>
            <a:pPr algn="ctr"/>
            <a:r>
              <a:rPr lang="pt-BR" sz="2400" b="1" dirty="0" smtClean="0"/>
              <a:t>CONALIS</a:t>
            </a:r>
          </a:p>
          <a:p>
            <a:pPr algn="ctr"/>
            <a:endParaRPr lang="pt-BR" sz="2400" b="1" dirty="0"/>
          </a:p>
        </p:txBody>
      </p:sp>
      <p:sp>
        <p:nvSpPr>
          <p:cNvPr id="8" name="CaixaDeTexto 7"/>
          <p:cNvSpPr txBox="1"/>
          <p:nvPr/>
        </p:nvSpPr>
        <p:spPr>
          <a:xfrm>
            <a:off x="6033032" y="3801874"/>
            <a:ext cx="2391508" cy="1200329"/>
          </a:xfrm>
          <a:prstGeom prst="rect">
            <a:avLst/>
          </a:prstGeom>
          <a:solidFill>
            <a:schemeClr val="accent4">
              <a:lumMod val="20000"/>
              <a:lumOff val="80000"/>
            </a:schemeClr>
          </a:solidFill>
          <a:ln w="3810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400" b="1" dirty="0"/>
              <a:t>JUSTIÇA DO </a:t>
            </a:r>
            <a:r>
              <a:rPr lang="pt-BR" sz="2400" b="1" dirty="0" smtClean="0"/>
              <a:t>TRABALHO</a:t>
            </a:r>
          </a:p>
          <a:p>
            <a:pPr algn="ctr"/>
            <a:endParaRPr lang="pt-BR" sz="2400" b="1" dirty="0"/>
          </a:p>
        </p:txBody>
      </p:sp>
      <p:sp>
        <p:nvSpPr>
          <p:cNvPr id="9" name="CaixaDeTexto 8"/>
          <p:cNvSpPr txBox="1"/>
          <p:nvPr/>
        </p:nvSpPr>
        <p:spPr>
          <a:xfrm>
            <a:off x="5904079" y="1871904"/>
            <a:ext cx="2520461" cy="1200329"/>
          </a:xfrm>
          <a:prstGeom prst="rect">
            <a:avLst/>
          </a:prstGeom>
          <a:solidFill>
            <a:srgbClr val="DE8482"/>
          </a:solidFill>
          <a:ln w="38100">
            <a:solidFill>
              <a:srgbClr val="C0000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2400" b="1" dirty="0"/>
              <a:t>ENTIDADES </a:t>
            </a:r>
            <a:r>
              <a:rPr lang="pt-BR" sz="2400" b="1" dirty="0" smtClean="0"/>
              <a:t>SINDICAIS</a:t>
            </a:r>
          </a:p>
          <a:p>
            <a:pPr algn="ctr"/>
            <a:endParaRPr lang="pt-BR" sz="2400" b="1" dirty="0"/>
          </a:p>
        </p:txBody>
      </p:sp>
      <p:cxnSp>
        <p:nvCxnSpPr>
          <p:cNvPr id="15" name="Conector angulado 14"/>
          <p:cNvCxnSpPr/>
          <p:nvPr/>
        </p:nvCxnSpPr>
        <p:spPr>
          <a:xfrm>
            <a:off x="4131603" y="2120377"/>
            <a:ext cx="1434905" cy="703385"/>
          </a:xfrm>
          <a:prstGeom prst="bentConnector3">
            <a:avLst>
              <a:gd name="adj1" fmla="val 50000"/>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ector angulado 15"/>
          <p:cNvCxnSpPr/>
          <p:nvPr/>
        </p:nvCxnSpPr>
        <p:spPr>
          <a:xfrm>
            <a:off x="4131603" y="3947467"/>
            <a:ext cx="1434905" cy="703385"/>
          </a:xfrm>
          <a:prstGeom prst="bentConnector3">
            <a:avLst>
              <a:gd name="adj1" fmla="val 50000"/>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957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1085" y="665162"/>
            <a:ext cx="7963930" cy="1719691"/>
          </a:xfrm>
        </p:spPr>
        <p:txBody>
          <a:bodyPr>
            <a:noAutofit/>
          </a:bodyPr>
          <a:lstStyle/>
          <a:p>
            <a:r>
              <a:rPr lang="pt-BR" sz="4400" b="1" dirty="0" smtClean="0">
                <a:solidFill>
                  <a:srgbClr val="00B050"/>
                </a:solidFill>
                <a:latin typeface="+mn-lt"/>
              </a:rPr>
              <a:t>A NOVA LEGISLAÇÃO</a:t>
            </a:r>
            <a:br>
              <a:rPr lang="pt-BR" sz="4400" b="1" dirty="0" smtClean="0">
                <a:solidFill>
                  <a:srgbClr val="00B050"/>
                </a:solidFill>
                <a:latin typeface="+mn-lt"/>
              </a:rPr>
            </a:br>
            <a:r>
              <a:rPr lang="pt-BR" sz="4400" b="1" dirty="0" smtClean="0">
                <a:solidFill>
                  <a:srgbClr val="00B050"/>
                </a:solidFill>
                <a:latin typeface="+mn-lt"/>
              </a:rPr>
              <a:t>TRABALHISTA É </a:t>
            </a:r>
            <a:r>
              <a:rPr lang="pt-BR" sz="4400" b="1" dirty="0" smtClean="0">
                <a:solidFill>
                  <a:srgbClr val="C00000"/>
                </a:solidFill>
                <a:latin typeface="+mn-lt"/>
              </a:rPr>
              <a:t>LEGÍTIMA</a:t>
            </a:r>
            <a:r>
              <a:rPr lang="pt-BR" sz="4400" b="1" dirty="0" smtClean="0">
                <a:solidFill>
                  <a:srgbClr val="00B050"/>
                </a:solidFill>
                <a:latin typeface="+mn-lt"/>
              </a:rPr>
              <a:t>?</a:t>
            </a:r>
            <a:endParaRPr lang="pt-BR" sz="4400" b="1" dirty="0">
              <a:solidFill>
                <a:srgbClr val="00B050"/>
              </a:solidFill>
              <a:latin typeface="+mn-lt"/>
            </a:endParaRPr>
          </a:p>
        </p:txBody>
      </p:sp>
      <p:pic>
        <p:nvPicPr>
          <p:cNvPr id="3" name="Picture 2"/>
          <p:cNvPicPr>
            <a:picLocks noChangeAspect="1" noChangeArrowheads="1"/>
          </p:cNvPicPr>
          <p:nvPr/>
        </p:nvPicPr>
        <p:blipFill>
          <a:blip r:embed="rId2" cstate="print"/>
          <a:srcRect/>
          <a:stretch>
            <a:fillRect/>
          </a:stretch>
        </p:blipFill>
        <p:spPr bwMode="auto">
          <a:xfrm>
            <a:off x="556055" y="3269653"/>
            <a:ext cx="8402594" cy="1376487"/>
          </a:xfrm>
          <a:prstGeom prst="rect">
            <a:avLst/>
          </a:prstGeom>
          <a:noFill/>
          <a:ln w="9525">
            <a:noFill/>
            <a:miter lim="800000"/>
            <a:headEnd/>
            <a:tailEnd/>
          </a:ln>
          <a:effectLst/>
        </p:spPr>
      </p:pic>
      <p:pic>
        <p:nvPicPr>
          <p:cNvPr id="4"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2264" y="3269653"/>
            <a:ext cx="646385" cy="67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3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56054" y="2594897"/>
            <a:ext cx="8499103" cy="2866790"/>
          </a:xfrm>
          <a:prstGeom prst="rect">
            <a:avLst/>
          </a:prstGeom>
          <a:noFill/>
          <a:ln w="9525">
            <a:noFill/>
            <a:miter lim="800000"/>
            <a:headEnd/>
            <a:tailEnd/>
          </a:ln>
          <a:effectLst/>
        </p:spPr>
      </p:pic>
      <p:sp>
        <p:nvSpPr>
          <p:cNvPr id="4" name="Título 1"/>
          <p:cNvSpPr txBox="1">
            <a:spLocks/>
          </p:cNvSpPr>
          <p:nvPr/>
        </p:nvSpPr>
        <p:spPr>
          <a:xfrm>
            <a:off x="661085" y="665162"/>
            <a:ext cx="7963930" cy="171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smtClean="0">
                <a:solidFill>
                  <a:srgbClr val="00B050"/>
                </a:solidFill>
                <a:latin typeface="+mn-lt"/>
              </a:rPr>
              <a:t>A NOVA LEGISLAÇÃO</a:t>
            </a:r>
            <a:br>
              <a:rPr lang="pt-BR" sz="4000" b="1" dirty="0" smtClean="0">
                <a:solidFill>
                  <a:srgbClr val="00B050"/>
                </a:solidFill>
                <a:latin typeface="+mn-lt"/>
              </a:rPr>
            </a:br>
            <a:r>
              <a:rPr lang="pt-BR" sz="4000" b="1" dirty="0" smtClean="0">
                <a:solidFill>
                  <a:srgbClr val="00B050"/>
                </a:solidFill>
                <a:latin typeface="+mn-lt"/>
              </a:rPr>
              <a:t>É COMPATÍVEL COM O </a:t>
            </a:r>
            <a:r>
              <a:rPr lang="pt-BR" sz="4000" b="1" dirty="0" smtClean="0">
                <a:solidFill>
                  <a:srgbClr val="C00000"/>
                </a:solidFill>
                <a:latin typeface="+mn-lt"/>
              </a:rPr>
              <a:t>CONTROLE DE CONVENCIONALIDADE</a:t>
            </a:r>
            <a:r>
              <a:rPr lang="pt-BR" sz="4000" b="1" dirty="0" smtClean="0">
                <a:solidFill>
                  <a:srgbClr val="00B050"/>
                </a:solidFill>
                <a:latin typeface="+mn-lt"/>
              </a:rPr>
              <a:t>?</a:t>
            </a:r>
            <a:endParaRPr lang="pt-BR" sz="4000" b="1" dirty="0">
              <a:solidFill>
                <a:srgbClr val="00B050"/>
              </a:solidFill>
              <a:latin typeface="+mn-lt"/>
            </a:endParaRPr>
          </a:p>
        </p:txBody>
      </p:sp>
      <p:pic>
        <p:nvPicPr>
          <p:cNvPr id="5"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7289" y="2594897"/>
            <a:ext cx="717868" cy="75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88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56054" y="2409568"/>
            <a:ext cx="8365524" cy="3039762"/>
          </a:xfrm>
          <a:prstGeom prst="rect">
            <a:avLst/>
          </a:prstGeom>
          <a:noFill/>
          <a:ln w="9525">
            <a:noFill/>
            <a:miter lim="800000"/>
            <a:headEnd/>
            <a:tailEnd/>
          </a:ln>
          <a:effectLst/>
        </p:spPr>
      </p:pic>
      <p:sp>
        <p:nvSpPr>
          <p:cNvPr id="5" name="Título 1"/>
          <p:cNvSpPr txBox="1">
            <a:spLocks/>
          </p:cNvSpPr>
          <p:nvPr/>
        </p:nvSpPr>
        <p:spPr>
          <a:xfrm>
            <a:off x="556054" y="455097"/>
            <a:ext cx="8587946" cy="171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800" b="1" dirty="0" smtClean="0">
                <a:solidFill>
                  <a:srgbClr val="00B050"/>
                </a:solidFill>
                <a:latin typeface="+mn-lt"/>
              </a:rPr>
              <a:t>A NOVA LEGISLAÇÃO</a:t>
            </a:r>
            <a:br>
              <a:rPr lang="pt-BR" sz="3800" b="1" dirty="0" smtClean="0">
                <a:solidFill>
                  <a:srgbClr val="00B050"/>
                </a:solidFill>
                <a:latin typeface="+mn-lt"/>
              </a:rPr>
            </a:br>
            <a:r>
              <a:rPr lang="pt-BR" sz="3800" b="1" dirty="0" smtClean="0">
                <a:solidFill>
                  <a:srgbClr val="00B050"/>
                </a:solidFill>
                <a:latin typeface="+mn-lt"/>
              </a:rPr>
              <a:t>É COMPATÍVEL AFETA OS </a:t>
            </a:r>
            <a:r>
              <a:rPr lang="pt-BR" sz="3800" b="1" dirty="0" smtClean="0">
                <a:solidFill>
                  <a:srgbClr val="C00000"/>
                </a:solidFill>
                <a:latin typeface="+mn-lt"/>
              </a:rPr>
              <a:t>FUNDAMENTOS DO DIREITO DO TRABALHO</a:t>
            </a:r>
            <a:r>
              <a:rPr lang="pt-BR" sz="3800" b="1" dirty="0" smtClean="0">
                <a:solidFill>
                  <a:srgbClr val="00B050"/>
                </a:solidFill>
                <a:latin typeface="+mn-lt"/>
              </a:rPr>
              <a:t>?</a:t>
            </a:r>
            <a:endParaRPr lang="pt-BR" sz="3800" b="1" dirty="0">
              <a:solidFill>
                <a:srgbClr val="00B050"/>
              </a:solidFill>
              <a:latin typeface="+mn-lt"/>
            </a:endParaRPr>
          </a:p>
        </p:txBody>
      </p:sp>
      <p:pic>
        <p:nvPicPr>
          <p:cNvPr id="6"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4682" y="2409568"/>
            <a:ext cx="656896" cy="68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1038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41441" y="580224"/>
            <a:ext cx="8166894" cy="769441"/>
          </a:xfrm>
          <a:prstGeom prst="rect">
            <a:avLst/>
          </a:prstGeom>
          <a:noFill/>
        </p:spPr>
        <p:txBody>
          <a:bodyPr wrap="square" rtlCol="0">
            <a:spAutoFit/>
          </a:bodyPr>
          <a:lstStyle/>
          <a:p>
            <a:pPr algn="ctr"/>
            <a:r>
              <a:rPr lang="pt-BR" sz="4400" b="1" dirty="0" smtClean="0">
                <a:solidFill>
                  <a:srgbClr val="C00000"/>
                </a:solidFill>
                <a:latin typeface="+mj-lt"/>
                <a:ea typeface="Arial Unicode MS" pitchFamily="34" charset="-128"/>
                <a:cs typeface="Arial Unicode MS" pitchFamily="34" charset="-128"/>
              </a:rPr>
              <a:t>NOVAS FORMAS DE CONTRATAÇÃO</a:t>
            </a:r>
            <a:endParaRPr lang="pt-BR" sz="4400" b="1" dirty="0">
              <a:solidFill>
                <a:srgbClr val="C00000"/>
              </a:solidFill>
              <a:latin typeface="+mj-lt"/>
            </a:endParaRPr>
          </a:p>
        </p:txBody>
      </p:sp>
      <p:graphicFrame>
        <p:nvGraphicFramePr>
          <p:cNvPr id="7" name="Diagrama 6"/>
          <p:cNvGraphicFramePr/>
          <p:nvPr>
            <p:extLst>
              <p:ext uri="{D42A27DB-BD31-4B8C-83A1-F6EECF244321}">
                <p14:modId xmlns:p14="http://schemas.microsoft.com/office/powerpoint/2010/main" val="4145510697"/>
              </p:ext>
            </p:extLst>
          </p:nvPr>
        </p:nvGraphicFramePr>
        <p:xfrm>
          <a:off x="1383957" y="1535016"/>
          <a:ext cx="6328222" cy="3788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0015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2032" y="428729"/>
            <a:ext cx="7098956" cy="710085"/>
          </a:xfrm>
        </p:spPr>
        <p:txBody>
          <a:bodyPr>
            <a:noAutofit/>
          </a:bodyPr>
          <a:lstStyle/>
          <a:p>
            <a:r>
              <a:rPr lang="pt-BR" sz="4800" b="1" dirty="0" smtClean="0">
                <a:solidFill>
                  <a:srgbClr val="C00000"/>
                </a:solidFill>
              </a:rPr>
              <a:t>TERCEIRIZAÇÃO</a:t>
            </a:r>
            <a:endParaRPr lang="pt-BR" sz="4800" b="1" dirty="0">
              <a:solidFill>
                <a:srgbClr val="C00000"/>
              </a:solidFill>
            </a:endParaRPr>
          </a:p>
        </p:txBody>
      </p:sp>
      <p:sp>
        <p:nvSpPr>
          <p:cNvPr id="4" name="Espaço Reservado para Conteúdo 2"/>
          <p:cNvSpPr txBox="1">
            <a:spLocks/>
          </p:cNvSpPr>
          <p:nvPr/>
        </p:nvSpPr>
        <p:spPr>
          <a:xfrm>
            <a:off x="798651" y="1421027"/>
            <a:ext cx="7836062" cy="33939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BR" sz="3200" dirty="0" smtClean="0"/>
              <a:t>A Reforma Trabalhista alterou dispositivos da Lei 13.429/2017 que regulamentou o contrato de trabalho de prestação de serviços a terceiros, alterando dispositivos da Lei n</a:t>
            </a:r>
            <a:r>
              <a:rPr lang="pt-BR" sz="3200" u="sng" baseline="30000" dirty="0" smtClean="0"/>
              <a:t>o</a:t>
            </a:r>
            <a:r>
              <a:rPr lang="pt-BR" sz="3200" dirty="0" smtClean="0"/>
              <a:t> 6.019/1974, que dispõe sobre o trabalho temporário nas empresas urbanas.</a:t>
            </a:r>
            <a:endParaRPr lang="pt-BR" sz="3200" dirty="0"/>
          </a:p>
        </p:txBody>
      </p:sp>
      <p:pic>
        <p:nvPicPr>
          <p:cNvPr id="5" name="Image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2076" y="428729"/>
            <a:ext cx="988539" cy="796647"/>
          </a:xfrm>
          <a:prstGeom prst="rect">
            <a:avLst/>
          </a:prstGeom>
          <a:noFill/>
          <a:ln>
            <a:noFill/>
          </a:ln>
        </p:spPr>
      </p:pic>
    </p:spTree>
    <p:extLst>
      <p:ext uri="{BB962C8B-B14F-4D97-AF65-F5344CB8AC3E}">
        <p14:creationId xmlns:p14="http://schemas.microsoft.com/office/powerpoint/2010/main" val="17486060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0954" y="1529861"/>
            <a:ext cx="7624396" cy="3692769"/>
          </a:xfrm>
        </p:spPr>
        <p:txBody>
          <a:bodyPr>
            <a:noAutofit/>
          </a:bodyPr>
          <a:lstStyle/>
          <a:p>
            <a:pPr algn="just"/>
            <a:r>
              <a:rPr lang="pt-BR" sz="2700" b="1" dirty="0" smtClean="0"/>
              <a:t>Aplicação da Lei da Terceirização: </a:t>
            </a:r>
            <a:r>
              <a:rPr lang="pt-BR" sz="2700" dirty="0" smtClean="0"/>
              <a:t>A Subseção 1 Especializada em Dissídios Individuais (SDI-1) do TST decidiu que, nos contratos de trabalho celebrados e encerrados antes da entrada em vigor da Lei 13.429/2017 (Lei das Terceirizações), prevalece o entendimento consolidado na Súmula 331, item I, do TST, no sentido de que a contratação de trabalhadores por empresa interposta é ilegal, formando-se o vínculo diretamente com o tomador dos serviços.</a:t>
            </a:r>
            <a:endParaRPr lang="pt-BR" sz="2700" dirty="0"/>
          </a:p>
        </p:txBody>
      </p:sp>
      <p:sp>
        <p:nvSpPr>
          <p:cNvPr id="6" name="Título 1"/>
          <p:cNvSpPr txBox="1">
            <a:spLocks/>
          </p:cNvSpPr>
          <p:nvPr/>
        </p:nvSpPr>
        <p:spPr>
          <a:xfrm>
            <a:off x="874241" y="669375"/>
            <a:ext cx="7098956" cy="747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400" dirty="0" smtClean="0">
                <a:latin typeface="Berlin Sans FB" panose="020E0602020502020306" pitchFamily="34" charset="0"/>
              </a:rPr>
              <a:t>Terceirização</a:t>
            </a:r>
            <a:endParaRPr lang="pt-BR" sz="2400" dirty="0">
              <a:latin typeface="Berlin Sans FB" panose="020E0602020502020306" pitchFamily="34" charset="0"/>
            </a:endParaRPr>
          </a:p>
        </p:txBody>
      </p:sp>
      <p:pic>
        <p:nvPicPr>
          <p:cNvPr id="8" name="Imagem 7" descr="gdhfadha"/>
          <p:cNvPicPr>
            <a:picLocks noChangeAspect="1" noChangeArrowheads="1"/>
          </p:cNvPicPr>
          <p:nvPr/>
        </p:nvPicPr>
        <p:blipFill>
          <a:blip r:embed="rId2" cstate="print"/>
          <a:srcRect/>
          <a:stretch>
            <a:fillRect/>
          </a:stretch>
        </p:blipFill>
        <p:spPr bwMode="auto">
          <a:xfrm>
            <a:off x="874241" y="1185036"/>
            <a:ext cx="1764787" cy="51027"/>
          </a:xfrm>
          <a:prstGeom prst="rect">
            <a:avLst/>
          </a:prstGeom>
          <a:noFill/>
        </p:spPr>
      </p:pic>
    </p:spTree>
    <p:extLst>
      <p:ext uri="{BB962C8B-B14F-4D97-AF65-F5344CB8AC3E}">
        <p14:creationId xmlns:p14="http://schemas.microsoft.com/office/powerpoint/2010/main" val="27756789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1634" y="981265"/>
            <a:ext cx="7994961" cy="4458836"/>
          </a:xfrm>
        </p:spPr>
        <p:txBody>
          <a:bodyPr>
            <a:normAutofit lnSpcReduction="10000"/>
          </a:bodyPr>
          <a:lstStyle/>
          <a:p>
            <a:pPr algn="just"/>
            <a:r>
              <a:rPr lang="pt-BR" dirty="0" smtClean="0"/>
              <a:t>Estabeleceu expressamente </a:t>
            </a:r>
            <a:r>
              <a:rPr lang="pt-BR" dirty="0"/>
              <a:t>que quaisquer atividades da empresa, inclusive sua atividade principal poderá ser </a:t>
            </a:r>
            <a:r>
              <a:rPr lang="pt-BR" dirty="0" smtClean="0"/>
              <a:t>terceirizada.</a:t>
            </a:r>
          </a:p>
          <a:p>
            <a:pPr algn="just"/>
            <a:r>
              <a:rPr lang="pt-BR" dirty="0" smtClean="0"/>
              <a:t>Assegurou </a:t>
            </a:r>
            <a:r>
              <a:rPr lang="pt-BR" dirty="0"/>
              <a:t>aos trabalhadores terceirizados as mesma condições de trabalho dos empregados da contratante relativos a: alimentação, transporte e </a:t>
            </a:r>
            <a:r>
              <a:rPr lang="pt-BR" dirty="0">
                <a:solidFill>
                  <a:schemeClr val="dk1"/>
                </a:solidFill>
              </a:rPr>
              <a:t>atendimento médico ou </a:t>
            </a:r>
            <a:r>
              <a:rPr lang="pt-BR" dirty="0" smtClean="0">
                <a:solidFill>
                  <a:schemeClr val="dk1"/>
                </a:solidFill>
              </a:rPr>
              <a:t>ambulatorial.</a:t>
            </a:r>
            <a:endParaRPr lang="pt-BR" dirty="0"/>
          </a:p>
          <a:p>
            <a:pPr algn="just"/>
            <a:r>
              <a:rPr lang="pt-BR" dirty="0" smtClean="0"/>
              <a:t>Facultou </a:t>
            </a:r>
            <a:r>
              <a:rPr lang="pt-BR" dirty="0"/>
              <a:t>a contratante e contratada estabelecer salário equivalente ao pago aos empregados e aos terceirizados, além de outros direitos não previstos no artigo;</a:t>
            </a:r>
          </a:p>
          <a:p>
            <a:pPr algn="just"/>
            <a:endParaRPr lang="pt-BR" sz="3200" dirty="0" smtClean="0"/>
          </a:p>
        </p:txBody>
      </p:sp>
      <p:sp>
        <p:nvSpPr>
          <p:cNvPr id="7" name="Título 1"/>
          <p:cNvSpPr txBox="1">
            <a:spLocks/>
          </p:cNvSpPr>
          <p:nvPr/>
        </p:nvSpPr>
        <p:spPr>
          <a:xfrm>
            <a:off x="801634" y="234228"/>
            <a:ext cx="7098956" cy="747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400" dirty="0" smtClean="0">
                <a:latin typeface="Berlin Sans FB" panose="020E0602020502020306" pitchFamily="34" charset="0"/>
              </a:rPr>
              <a:t>Terceirização</a:t>
            </a:r>
            <a:endParaRPr lang="pt-BR" sz="2400" dirty="0">
              <a:latin typeface="Berlin Sans FB" panose="020E0602020502020306" pitchFamily="34" charset="0"/>
            </a:endParaRPr>
          </a:p>
        </p:txBody>
      </p:sp>
      <p:pic>
        <p:nvPicPr>
          <p:cNvPr id="8" name="Imagem 7" descr="gdhfadha"/>
          <p:cNvPicPr>
            <a:picLocks noChangeAspect="1" noChangeArrowheads="1"/>
          </p:cNvPicPr>
          <p:nvPr/>
        </p:nvPicPr>
        <p:blipFill>
          <a:blip r:embed="rId2" cstate="print"/>
          <a:srcRect/>
          <a:stretch>
            <a:fillRect/>
          </a:stretch>
        </p:blipFill>
        <p:spPr bwMode="auto">
          <a:xfrm>
            <a:off x="801634" y="756773"/>
            <a:ext cx="1764787" cy="51027"/>
          </a:xfrm>
          <a:prstGeom prst="rect">
            <a:avLst/>
          </a:prstGeom>
          <a:noFill/>
        </p:spPr>
      </p:pic>
    </p:spTree>
    <p:extLst>
      <p:ext uri="{BB962C8B-B14F-4D97-AF65-F5344CB8AC3E}">
        <p14:creationId xmlns:p14="http://schemas.microsoft.com/office/powerpoint/2010/main" val="410738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st.jus.br/image/journal/article?img_id=24469594&amp;t=15100710206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085" y="2243634"/>
            <a:ext cx="3936361" cy="262555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4794421" y="543698"/>
            <a:ext cx="4015946" cy="4708981"/>
          </a:xfrm>
          <a:prstGeom prst="rect">
            <a:avLst/>
          </a:prstGeom>
          <a:noFill/>
        </p:spPr>
        <p:txBody>
          <a:bodyPr wrap="square" rtlCol="0">
            <a:spAutoFit/>
          </a:bodyPr>
          <a:lstStyle/>
          <a:p>
            <a:pPr algn="just"/>
            <a:r>
              <a:rPr lang="pt-BR" sz="2000" dirty="0"/>
              <a:t>Para o presidente do TST, é preciso admitir a redução de algum direito mediante alguma vantagem compensatória de natureza social, de forma que o patrimônio jurídico do trabalhador, como um todo, não seja afetado. “A flexibilização balanceia direitos, reduzindo uns para garantir outros”, ressalvou. Na avaliação do ministro, a espinha dorsal da reforma trabalhista está fundada na busca desse equilíbrio, e encontra eco nas decisões do Supremo Tribunal Federal sobre a autonomia negocial coletiva.</a:t>
            </a:r>
          </a:p>
        </p:txBody>
      </p:sp>
      <p:sp>
        <p:nvSpPr>
          <p:cNvPr id="3" name="Retângulo 2"/>
          <p:cNvSpPr/>
          <p:nvPr/>
        </p:nvSpPr>
        <p:spPr>
          <a:xfrm>
            <a:off x="1886254" y="5252679"/>
            <a:ext cx="5548185" cy="276999"/>
          </a:xfrm>
          <a:prstGeom prst="rect">
            <a:avLst/>
          </a:prstGeom>
        </p:spPr>
        <p:txBody>
          <a:bodyPr wrap="square">
            <a:spAutoFit/>
          </a:bodyPr>
          <a:lstStyle/>
          <a:p>
            <a:pPr algn="ctr"/>
            <a:r>
              <a:rPr lang="pt-BR" sz="1200" dirty="0" smtClean="0"/>
              <a:t>FONTE: </a:t>
            </a:r>
            <a:r>
              <a:rPr lang="pt-BR" sz="1200" dirty="0" smtClean="0">
                <a:hlinkClick r:id="rId3"/>
              </a:rPr>
              <a:t>http</a:t>
            </a:r>
            <a:r>
              <a:rPr lang="pt-BR" sz="1200" dirty="0">
                <a:hlinkClick r:id="rId3"/>
              </a:rPr>
              <a:t>://www.tst.jus.br/noticias/-/</a:t>
            </a:r>
            <a:r>
              <a:rPr lang="pt-BR" sz="1200" dirty="0" smtClean="0">
                <a:hlinkClick r:id="rId3"/>
              </a:rPr>
              <a:t>asset_publisher/89Dk/content/id/24469000</a:t>
            </a:r>
            <a:r>
              <a:rPr lang="pt-BR" sz="1200" dirty="0" smtClean="0"/>
              <a:t> </a:t>
            </a:r>
            <a:endParaRPr lang="pt-BR" sz="1200" dirty="0"/>
          </a:p>
        </p:txBody>
      </p:sp>
      <p:sp>
        <p:nvSpPr>
          <p:cNvPr id="4" name="Retângulo 3"/>
          <p:cNvSpPr/>
          <p:nvPr/>
        </p:nvSpPr>
        <p:spPr>
          <a:xfrm>
            <a:off x="630194" y="543699"/>
            <a:ext cx="4312509" cy="1569660"/>
          </a:xfrm>
          <a:prstGeom prst="rect">
            <a:avLst/>
          </a:prstGeom>
        </p:spPr>
        <p:txBody>
          <a:bodyPr wrap="square">
            <a:spAutoFit/>
          </a:bodyPr>
          <a:lstStyle/>
          <a:p>
            <a:r>
              <a:rPr lang="pt-BR" sz="2400" b="1" dirty="0">
                <a:solidFill>
                  <a:srgbClr val="555555"/>
                </a:solidFill>
                <a:latin typeface="Arial" panose="020B0604020202020204" pitchFamily="34" charset="0"/>
              </a:rPr>
              <a:t>Presidente do TST afirma que Constituição Federal garante flexibilização de direitos trabalhistas</a:t>
            </a:r>
            <a:endParaRPr lang="pt-BR" sz="2400" b="1" i="0" dirty="0">
              <a:solidFill>
                <a:srgbClr val="555555"/>
              </a:solidFill>
              <a:effectLst/>
              <a:latin typeface="Arial" panose="020B0604020202020204" pitchFamily="34" charset="0"/>
            </a:endParaRPr>
          </a:p>
        </p:txBody>
      </p:sp>
    </p:spTree>
    <p:extLst>
      <p:ext uri="{BB962C8B-B14F-4D97-AF65-F5344CB8AC3E}">
        <p14:creationId xmlns:p14="http://schemas.microsoft.com/office/powerpoint/2010/main" val="38112992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71599" y="326448"/>
            <a:ext cx="6227806" cy="796647"/>
          </a:xfrm>
        </p:spPr>
        <p:txBody>
          <a:bodyPr>
            <a:noAutofit/>
          </a:bodyPr>
          <a:lstStyle/>
          <a:p>
            <a:r>
              <a:rPr lang="pt-BR" sz="2400" b="1" dirty="0" smtClean="0">
                <a:solidFill>
                  <a:srgbClr val="00B050"/>
                </a:solidFill>
              </a:rPr>
              <a:t/>
            </a:r>
            <a:br>
              <a:rPr lang="pt-BR" sz="2400" b="1" dirty="0" smtClean="0">
                <a:solidFill>
                  <a:srgbClr val="00B050"/>
                </a:solidFill>
              </a:rPr>
            </a:br>
            <a:r>
              <a:rPr lang="pt-BR" sz="4800" b="1" dirty="0" smtClean="0">
                <a:solidFill>
                  <a:srgbClr val="C00000"/>
                </a:solidFill>
              </a:rPr>
              <a:t>TELETRABALHO</a:t>
            </a:r>
            <a:endParaRPr lang="pt-BR" sz="4800" b="1" dirty="0">
              <a:solidFill>
                <a:srgbClr val="C00000"/>
              </a:solidFill>
            </a:endParaRPr>
          </a:p>
        </p:txBody>
      </p:sp>
      <p:sp>
        <p:nvSpPr>
          <p:cNvPr id="4" name="Espaço Reservado para Conteúdo 2"/>
          <p:cNvSpPr txBox="1">
            <a:spLocks/>
          </p:cNvSpPr>
          <p:nvPr/>
        </p:nvSpPr>
        <p:spPr>
          <a:xfrm>
            <a:off x="617838" y="1359243"/>
            <a:ext cx="8288724" cy="421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
            </a:pPr>
            <a:r>
              <a:rPr lang="pt-BR" sz="2800" dirty="0">
                <a:cs typeface="Arial" pitchFamily="34" charset="0"/>
              </a:rPr>
              <a:t>Regulamenta o </a:t>
            </a:r>
            <a:r>
              <a:rPr lang="pt-BR" sz="2800" dirty="0" err="1" smtClean="0">
                <a:cs typeface="Arial" pitchFamily="34" charset="0"/>
              </a:rPr>
              <a:t>teletrabalho</a:t>
            </a:r>
            <a:r>
              <a:rPr lang="pt-BR" sz="2800" dirty="0" smtClean="0">
                <a:cs typeface="Arial" pitchFamily="34" charset="0"/>
              </a:rPr>
              <a:t>;</a:t>
            </a:r>
          </a:p>
          <a:p>
            <a:pPr marL="457200" indent="-457200" algn="just">
              <a:buFont typeface="Wingdings" panose="05000000000000000000" pitchFamily="2" charset="2"/>
              <a:buChar char="§"/>
            </a:pPr>
            <a:r>
              <a:rPr lang="pt-BR" sz="2800" dirty="0" smtClean="0">
                <a:cs typeface="Arial" pitchFamily="34" charset="0"/>
              </a:rPr>
              <a:t>Exclui esses </a:t>
            </a:r>
            <a:r>
              <a:rPr lang="pt-BR" sz="2800" dirty="0">
                <a:cs typeface="Arial" pitchFamily="34" charset="0"/>
              </a:rPr>
              <a:t>empregados </a:t>
            </a:r>
            <a:r>
              <a:rPr lang="pt-BR" sz="2800" dirty="0" smtClean="0">
                <a:cs typeface="Arial" pitchFamily="34" charset="0"/>
              </a:rPr>
              <a:t>do </a:t>
            </a:r>
            <a:r>
              <a:rPr lang="pt-BR" sz="2800" dirty="0">
                <a:cs typeface="Arial" pitchFamily="34" charset="0"/>
              </a:rPr>
              <a:t>regime de controle de </a:t>
            </a:r>
            <a:r>
              <a:rPr lang="pt-BR" sz="2800" dirty="0" smtClean="0">
                <a:cs typeface="Arial" pitchFamily="34" charset="0"/>
              </a:rPr>
              <a:t>jornada;</a:t>
            </a:r>
          </a:p>
          <a:p>
            <a:pPr marL="457200" indent="-457200" algn="just">
              <a:buFont typeface="Wingdings" panose="05000000000000000000" pitchFamily="2" charset="2"/>
              <a:buChar char="§"/>
            </a:pPr>
            <a:r>
              <a:rPr lang="pt-BR" sz="2800" dirty="0" smtClean="0">
                <a:cs typeface="Arial" pitchFamily="34" charset="0"/>
              </a:rPr>
              <a:t>Transfere </a:t>
            </a:r>
            <a:r>
              <a:rPr lang="pt-BR" sz="2800" dirty="0">
                <a:cs typeface="Arial" pitchFamily="34" charset="0"/>
              </a:rPr>
              <a:t>os riscos da atividade ao empregado ao determinar que</a:t>
            </a:r>
            <a:r>
              <a:rPr lang="pt-BR" sz="2800" dirty="0">
                <a:solidFill>
                  <a:schemeClr val="dk1"/>
                </a:solidFill>
              </a:rPr>
              <a:t> ele deverá assinar termo de responsabilidade comprometendo-se a seguir as instruções fornecidas pelo empregador a fim de evitar doenças e acidentes de trabalho. </a:t>
            </a:r>
          </a:p>
        </p:txBody>
      </p:sp>
      <p:pic>
        <p:nvPicPr>
          <p:cNvPr id="7" name="Imagem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2076" y="326448"/>
            <a:ext cx="988539" cy="796647"/>
          </a:xfrm>
          <a:prstGeom prst="rect">
            <a:avLst/>
          </a:prstGeom>
          <a:noFill/>
          <a:ln>
            <a:noFill/>
          </a:ln>
        </p:spPr>
      </p:pic>
    </p:spTree>
    <p:extLst>
      <p:ext uri="{BB962C8B-B14F-4D97-AF65-F5344CB8AC3E}">
        <p14:creationId xmlns:p14="http://schemas.microsoft.com/office/powerpoint/2010/main" val="2895508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600678" y="1525024"/>
            <a:ext cx="8450918" cy="3174298"/>
          </a:xfrm>
          <a:prstGeom prst="rect">
            <a:avLst/>
          </a:prstGeom>
        </p:spPr>
      </p:pic>
      <p:pic>
        <p:nvPicPr>
          <p:cNvPr id="4"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678" y="135925"/>
            <a:ext cx="746208" cy="78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2682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5112" y="471506"/>
            <a:ext cx="7200000" cy="651589"/>
          </a:xfrm>
        </p:spPr>
        <p:txBody>
          <a:bodyPr>
            <a:noAutofit/>
          </a:bodyPr>
          <a:lstStyle/>
          <a:p>
            <a:r>
              <a:rPr lang="pt-BR" sz="4800" b="1" dirty="0" smtClean="0">
                <a:solidFill>
                  <a:srgbClr val="C00000"/>
                </a:solidFill>
              </a:rPr>
              <a:t>AUTÔNOMO</a:t>
            </a:r>
            <a:endParaRPr lang="pt-BR" sz="4800" b="1" dirty="0">
              <a:solidFill>
                <a:srgbClr val="C00000"/>
              </a:solidFill>
            </a:endParaRPr>
          </a:p>
        </p:txBody>
      </p:sp>
      <p:sp>
        <p:nvSpPr>
          <p:cNvPr id="4" name="Espaço Reservado para Conteúdo 2"/>
          <p:cNvSpPr txBox="1">
            <a:spLocks/>
          </p:cNvSpPr>
          <p:nvPr/>
        </p:nvSpPr>
        <p:spPr>
          <a:xfrm>
            <a:off x="679621" y="1271376"/>
            <a:ext cx="8106033" cy="4091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BR" sz="2800" dirty="0" smtClean="0">
                <a:solidFill>
                  <a:srgbClr val="800000"/>
                </a:solidFill>
                <a:cs typeface="Arial" pitchFamily="34" charset="0"/>
              </a:rPr>
              <a:t>*Dispositivo alterado pela MP 808/17:</a:t>
            </a:r>
          </a:p>
          <a:p>
            <a:pPr marL="457200" indent="-457200" algn="just">
              <a:buFont typeface="Wingdings" panose="05000000000000000000" pitchFamily="2" charset="2"/>
              <a:buChar char="§"/>
            </a:pPr>
            <a:r>
              <a:rPr lang="pt-BR" sz="2800" dirty="0" smtClean="0">
                <a:cs typeface="Arial" pitchFamily="34" charset="0"/>
              </a:rPr>
              <a:t>Retirou a possibilidade da contratação </a:t>
            </a:r>
            <a:r>
              <a:rPr lang="pt-BR" sz="2800" dirty="0">
                <a:cs typeface="Arial" pitchFamily="34" charset="0"/>
              </a:rPr>
              <a:t>de </a:t>
            </a:r>
            <a:r>
              <a:rPr lang="pt-BR" sz="2800" dirty="0" smtClean="0">
                <a:cs typeface="Arial" pitchFamily="34" charset="0"/>
              </a:rPr>
              <a:t>autônomo </a:t>
            </a:r>
            <a:r>
              <a:rPr lang="pt-BR" sz="2800" dirty="0">
                <a:cs typeface="Arial" pitchFamily="34" charset="0"/>
              </a:rPr>
              <a:t>com </a:t>
            </a:r>
            <a:r>
              <a:rPr lang="pt-BR" sz="2800" dirty="0" smtClean="0">
                <a:cs typeface="Arial" pitchFamily="34" charset="0"/>
              </a:rPr>
              <a:t>exclusividade;</a:t>
            </a:r>
          </a:p>
          <a:p>
            <a:pPr marL="457200" indent="-457200" algn="just">
              <a:buFont typeface="Wingdings" panose="05000000000000000000" pitchFamily="2" charset="2"/>
              <a:buChar char="§"/>
            </a:pPr>
            <a:r>
              <a:rPr lang="pt-BR" sz="2800" dirty="0" smtClean="0">
                <a:cs typeface="Arial" pitchFamily="34" charset="0"/>
              </a:rPr>
              <a:t>Acrescentou no texto da lei que corretores de imóveis</a:t>
            </a:r>
            <a:r>
              <a:rPr lang="pt-BR" sz="2800" dirty="0">
                <a:solidFill>
                  <a:schemeClr val="dk1"/>
                </a:solidFill>
              </a:rPr>
              <a:t>, e trabalhadores de outras </a:t>
            </a:r>
            <a:r>
              <a:rPr lang="pt-BR" sz="2800" dirty="0"/>
              <a:t>categorias profissionais reguladas por leis específicas relacionadas a atividades compatíveis com o contrato </a:t>
            </a:r>
            <a:r>
              <a:rPr lang="pt-BR" sz="2800" dirty="0" smtClean="0"/>
              <a:t>autônomo</a:t>
            </a:r>
            <a:r>
              <a:rPr lang="pt-BR" sz="2800" dirty="0"/>
              <a:t> </a:t>
            </a:r>
            <a:r>
              <a:rPr lang="pt-BR" sz="2800" b="1" dirty="0" smtClean="0">
                <a:solidFill>
                  <a:schemeClr val="dk1"/>
                </a:solidFill>
              </a:rPr>
              <a:t>NÃO POSSSUIRÃO A QUALIDADE DE EMPREGO</a:t>
            </a:r>
            <a:r>
              <a:rPr lang="pt-BR" sz="2800" dirty="0" smtClean="0">
                <a:solidFill>
                  <a:schemeClr val="dk1"/>
                </a:solidFill>
              </a:rPr>
              <a:t>.</a:t>
            </a:r>
            <a:endParaRPr lang="pt-BR" sz="2800" dirty="0">
              <a:cs typeface="Arial" pitchFamily="34" charset="0"/>
            </a:endParaRPr>
          </a:p>
          <a:p>
            <a:pPr algn="just"/>
            <a:endParaRPr lang="pt-BR" sz="2800" dirty="0">
              <a:cs typeface="Arial" pitchFamily="34" charset="0"/>
            </a:endParaRPr>
          </a:p>
          <a:p>
            <a:pPr algn="just"/>
            <a:endParaRPr lang="pt-BR" sz="2800" dirty="0">
              <a:latin typeface="Arial" pitchFamily="34" charset="0"/>
              <a:cs typeface="Arial" pitchFamily="34" charset="0"/>
            </a:endParaRPr>
          </a:p>
        </p:txBody>
      </p:sp>
      <p:pic>
        <p:nvPicPr>
          <p:cNvPr id="5" name="Image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2076" y="326448"/>
            <a:ext cx="988539" cy="796647"/>
          </a:xfrm>
          <a:prstGeom prst="rect">
            <a:avLst/>
          </a:prstGeom>
          <a:noFill/>
          <a:ln>
            <a:noFill/>
          </a:ln>
        </p:spPr>
      </p:pic>
    </p:spTree>
    <p:extLst>
      <p:ext uri="{BB962C8B-B14F-4D97-AF65-F5344CB8AC3E}">
        <p14:creationId xmlns:p14="http://schemas.microsoft.com/office/powerpoint/2010/main" val="39422983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413974626"/>
              </p:ext>
            </p:extLst>
          </p:nvPr>
        </p:nvGraphicFramePr>
        <p:xfrm>
          <a:off x="873576" y="242052"/>
          <a:ext cx="7934892" cy="5139935"/>
        </p:xfrm>
        <a:graphic>
          <a:graphicData uri="http://schemas.openxmlformats.org/drawingml/2006/table">
            <a:tbl>
              <a:tblPr firstRow="1" bandRow="1">
                <a:tableStyleId>{073A0DAA-6AF3-43AB-8588-CEC1D06C72B9}</a:tableStyleId>
              </a:tblPr>
              <a:tblGrid>
                <a:gridCol w="3967446"/>
                <a:gridCol w="3967446"/>
              </a:tblGrid>
              <a:tr h="489372">
                <a:tc gridSpan="2">
                  <a:txBody>
                    <a:bodyPr/>
                    <a:lstStyle/>
                    <a:p>
                      <a:pPr algn="ctr"/>
                      <a:r>
                        <a:rPr lang="pt-BR" sz="2000" dirty="0" smtClean="0"/>
                        <a:t>Contrato de Autônomo</a:t>
                      </a:r>
                      <a:endParaRPr lang="pt-BR" sz="2000" dirty="0">
                        <a:latin typeface="+mn-lt"/>
                      </a:endParaRPr>
                    </a:p>
                  </a:txBody>
                  <a:tcPr marL="72567" marR="72567"/>
                </a:tc>
                <a:tc hMerge="1">
                  <a:txBody>
                    <a:bodyPr/>
                    <a:lstStyle/>
                    <a:p>
                      <a:pPr algn="ctr"/>
                      <a:endParaRPr lang="pt-BR" sz="2400" dirty="0">
                        <a:latin typeface="+mn-lt"/>
                      </a:endParaRPr>
                    </a:p>
                  </a:txBody>
                  <a:tcPr marL="72567" marR="72567"/>
                </a:tc>
              </a:tr>
              <a:tr h="368327">
                <a:tc>
                  <a:txBody>
                    <a:bodyPr/>
                    <a:lstStyle/>
                    <a:p>
                      <a:pPr algn="ctr">
                        <a:lnSpc>
                          <a:spcPct val="115000"/>
                        </a:lnSpc>
                        <a:spcAft>
                          <a:spcPts val="0"/>
                        </a:spcAft>
                      </a:pPr>
                      <a:r>
                        <a:rPr lang="pt-BR" sz="2000" dirty="0" smtClean="0"/>
                        <a:t>LEI 13.467/2017</a:t>
                      </a:r>
                      <a:endParaRPr lang="pt-BR" sz="2000" dirty="0">
                        <a:solidFill>
                          <a:schemeClr val="tx1"/>
                        </a:solidFill>
                        <a:latin typeface="+mn-lt"/>
                        <a:ea typeface="Calibri"/>
                        <a:cs typeface="Times New Roman"/>
                      </a:endParaRPr>
                    </a:p>
                  </a:txBody>
                  <a:tcPr marL="72567" marR="72567"/>
                </a:tc>
                <a:tc>
                  <a:txBody>
                    <a:bodyPr/>
                    <a:lstStyle/>
                    <a:p>
                      <a:pPr algn="ctr">
                        <a:lnSpc>
                          <a:spcPct val="115000"/>
                        </a:lnSpc>
                        <a:spcAft>
                          <a:spcPts val="0"/>
                        </a:spcAft>
                      </a:pPr>
                      <a:r>
                        <a:rPr lang="pt-BR" sz="2000" dirty="0" smtClean="0">
                          <a:solidFill>
                            <a:schemeClr val="tx1"/>
                          </a:solidFill>
                          <a:latin typeface="+mn-lt"/>
                          <a:ea typeface="Calibri"/>
                          <a:cs typeface="Times New Roman"/>
                        </a:rPr>
                        <a:t>MP</a:t>
                      </a:r>
                      <a:r>
                        <a:rPr lang="pt-BR" sz="2000" baseline="0" dirty="0" smtClean="0">
                          <a:solidFill>
                            <a:schemeClr val="tx1"/>
                          </a:solidFill>
                          <a:latin typeface="+mn-lt"/>
                          <a:ea typeface="Calibri"/>
                          <a:cs typeface="Times New Roman"/>
                        </a:rPr>
                        <a:t> 808/2017</a:t>
                      </a:r>
                      <a:endParaRPr lang="pt-BR" sz="2000" dirty="0">
                        <a:solidFill>
                          <a:schemeClr val="tx1"/>
                        </a:solidFill>
                        <a:latin typeface="+mn-lt"/>
                        <a:ea typeface="Calibri"/>
                        <a:cs typeface="Times New Roman"/>
                      </a:endParaRPr>
                    </a:p>
                  </a:txBody>
                  <a:tcPr marL="72567" marR="72567"/>
                </a:tc>
              </a:tr>
              <a:tr h="4208603">
                <a:tc>
                  <a:txBody>
                    <a:bodyPr/>
                    <a:lstStyle/>
                    <a:p>
                      <a:pPr algn="just"/>
                      <a:r>
                        <a:rPr lang="pt-BR" sz="1800" b="1" u="sng" dirty="0" smtClean="0">
                          <a:solidFill>
                            <a:srgbClr val="C00000"/>
                          </a:solidFill>
                        </a:rPr>
                        <a:t>Art. 442-B. </a:t>
                      </a:r>
                      <a:r>
                        <a:rPr lang="pt-BR" sz="1800" dirty="0" smtClean="0"/>
                        <a:t>A contratação do autônomo, cumpridas por este todas as formalidades legais, </a:t>
                      </a:r>
                      <a:r>
                        <a:rPr lang="pt-BR" sz="1800" b="0" dirty="0" smtClean="0">
                          <a:solidFill>
                            <a:srgbClr val="FF0000"/>
                          </a:solidFill>
                        </a:rPr>
                        <a:t>com ou sem exclusividade, de forma contínua ou não,</a:t>
                      </a:r>
                      <a:r>
                        <a:rPr lang="pt-BR" sz="1800" dirty="0" smtClean="0"/>
                        <a:t> </a:t>
                      </a:r>
                      <a:r>
                        <a:rPr lang="pt-BR" sz="1800" dirty="0" smtClean="0">
                          <a:solidFill>
                            <a:schemeClr val="tx1"/>
                          </a:solidFill>
                        </a:rPr>
                        <a:t>afasta a qualidade de empregado prevista no art. 3º desta Consolidação.</a:t>
                      </a:r>
                      <a:endParaRPr lang="pt-BR" sz="1800" dirty="0">
                        <a:solidFill>
                          <a:schemeClr val="tx1"/>
                        </a:solidFill>
                        <a:latin typeface="+mn-lt"/>
                      </a:endParaRPr>
                    </a:p>
                  </a:txBody>
                  <a:tcPr marL="72567" marR="72567"/>
                </a:tc>
                <a:tc>
                  <a:txBody>
                    <a:bodyPr/>
                    <a:lstStyle/>
                    <a:p>
                      <a:pPr algn="just"/>
                      <a:r>
                        <a:rPr lang="pt-BR" sz="1800" b="0" i="0" kern="1200" dirty="0" smtClean="0">
                          <a:solidFill>
                            <a:schemeClr val="dk1"/>
                          </a:solidFill>
                          <a:effectLst/>
                          <a:latin typeface="+mn-lt"/>
                          <a:ea typeface="+mn-ea"/>
                          <a:cs typeface="+mn-cs"/>
                        </a:rPr>
                        <a:t>Art. 442-B.  A contratação do autônomo, cumpridas por este todas as formalidades legais</a:t>
                      </a:r>
                      <a:r>
                        <a:rPr lang="pt-BR" sz="1800" b="0" i="0" kern="1200" dirty="0" smtClean="0">
                          <a:solidFill>
                            <a:srgbClr val="FF0000"/>
                          </a:solidFill>
                          <a:effectLst/>
                          <a:latin typeface="+mn-lt"/>
                          <a:ea typeface="+mn-ea"/>
                          <a:cs typeface="+mn-cs"/>
                        </a:rPr>
                        <a:t>, de forma contínua ou não,</a:t>
                      </a:r>
                      <a:r>
                        <a:rPr lang="pt-BR" sz="1800" b="0" i="0" kern="1200" dirty="0" smtClean="0">
                          <a:solidFill>
                            <a:schemeClr val="dk1"/>
                          </a:solidFill>
                          <a:effectLst/>
                          <a:latin typeface="+mn-lt"/>
                          <a:ea typeface="+mn-ea"/>
                          <a:cs typeface="+mn-cs"/>
                        </a:rPr>
                        <a:t> afasta a qualidade de empregado prevista no art. 3</a:t>
                      </a:r>
                      <a:r>
                        <a:rPr lang="pt-BR" sz="1800" b="0" i="0" strike="sngStrike" kern="1200" dirty="0" smtClean="0">
                          <a:solidFill>
                            <a:schemeClr val="dk1"/>
                          </a:solidFill>
                          <a:effectLst/>
                          <a:latin typeface="+mn-lt"/>
                          <a:ea typeface="+mn-ea"/>
                          <a:cs typeface="+mn-cs"/>
                        </a:rPr>
                        <a:t>º</a:t>
                      </a:r>
                      <a:r>
                        <a:rPr lang="pt-BR" sz="1800" b="0" i="0" kern="1200" dirty="0" smtClean="0">
                          <a:solidFill>
                            <a:schemeClr val="dk1"/>
                          </a:solidFill>
                          <a:effectLst/>
                          <a:latin typeface="+mn-lt"/>
                          <a:ea typeface="+mn-ea"/>
                          <a:cs typeface="+mn-cs"/>
                        </a:rPr>
                        <a:t> desta Consolidação.         </a:t>
                      </a:r>
                    </a:p>
                    <a:p>
                      <a:pPr algn="just"/>
                      <a:endParaRPr lang="pt-BR" sz="1800" b="0" i="0" kern="1200" dirty="0" smtClean="0">
                        <a:solidFill>
                          <a:schemeClr val="dk1"/>
                        </a:solidFill>
                        <a:effectLst/>
                        <a:latin typeface="+mn-lt"/>
                        <a:ea typeface="+mn-ea"/>
                        <a:cs typeface="+mn-cs"/>
                      </a:endParaRPr>
                    </a:p>
                    <a:p>
                      <a:pPr algn="just"/>
                      <a:r>
                        <a:rPr lang="pt-BR" sz="1800" b="0" i="0" kern="1200" dirty="0" smtClean="0">
                          <a:solidFill>
                            <a:schemeClr val="dk1"/>
                          </a:solidFill>
                          <a:effectLst/>
                          <a:latin typeface="+mn-lt"/>
                          <a:ea typeface="+mn-ea"/>
                          <a:cs typeface="+mn-cs"/>
                        </a:rPr>
                        <a:t>§ 1</a:t>
                      </a:r>
                      <a:r>
                        <a:rPr lang="pt-BR" sz="1800" b="0" i="0" strike="sngStrike" kern="1200" dirty="0" smtClean="0">
                          <a:solidFill>
                            <a:schemeClr val="dk1"/>
                          </a:solidFill>
                          <a:effectLst/>
                          <a:latin typeface="+mn-lt"/>
                          <a:ea typeface="+mn-ea"/>
                          <a:cs typeface="+mn-cs"/>
                        </a:rPr>
                        <a:t>º</a:t>
                      </a:r>
                      <a:r>
                        <a:rPr lang="pt-BR" sz="1800" b="0" i="0" kern="1200" dirty="0" smtClean="0">
                          <a:solidFill>
                            <a:schemeClr val="dk1"/>
                          </a:solidFill>
                          <a:effectLst/>
                          <a:latin typeface="+mn-lt"/>
                          <a:ea typeface="+mn-ea"/>
                          <a:cs typeface="+mn-cs"/>
                        </a:rPr>
                        <a:t>  É vedada a celebração de cláusula de exclusividade no contrato previsto no </a:t>
                      </a:r>
                      <a:r>
                        <a:rPr lang="pt-BR" sz="1800" b="1" i="0" kern="1200" dirty="0" smtClean="0">
                          <a:solidFill>
                            <a:schemeClr val="dk1"/>
                          </a:solidFill>
                          <a:effectLst/>
                          <a:latin typeface="+mn-lt"/>
                          <a:ea typeface="+mn-ea"/>
                          <a:cs typeface="+mn-cs"/>
                        </a:rPr>
                        <a:t>caput</a:t>
                      </a:r>
                      <a:r>
                        <a:rPr lang="pt-BR" sz="1800" b="0" i="0" kern="1200" dirty="0" smtClean="0">
                          <a:solidFill>
                            <a:schemeClr val="dk1"/>
                          </a:solidFill>
                          <a:effectLst/>
                          <a:latin typeface="+mn-lt"/>
                          <a:ea typeface="+mn-ea"/>
                          <a:cs typeface="+mn-cs"/>
                        </a:rPr>
                        <a:t>.                 </a:t>
                      </a:r>
                    </a:p>
                    <a:p>
                      <a:pPr algn="just"/>
                      <a:r>
                        <a:rPr lang="pt-BR" sz="1800" b="0" i="0" kern="1200" dirty="0" smtClean="0">
                          <a:solidFill>
                            <a:schemeClr val="dk1"/>
                          </a:solidFill>
                          <a:effectLst/>
                          <a:latin typeface="+mn-lt"/>
                          <a:ea typeface="+mn-ea"/>
                          <a:cs typeface="+mn-cs"/>
                        </a:rPr>
                        <a:t>  </a:t>
                      </a:r>
                    </a:p>
                    <a:p>
                      <a:pPr algn="just"/>
                      <a:r>
                        <a:rPr lang="pt-BR" sz="1800" b="0" i="0" kern="1200" dirty="0" smtClean="0">
                          <a:solidFill>
                            <a:schemeClr val="dk1"/>
                          </a:solidFill>
                          <a:effectLst/>
                          <a:latin typeface="+mn-lt"/>
                          <a:ea typeface="+mn-ea"/>
                          <a:cs typeface="+mn-cs"/>
                        </a:rPr>
                        <a:t>§ 2</a:t>
                      </a:r>
                      <a:r>
                        <a:rPr lang="pt-BR" sz="1800" b="0" i="0" strike="sngStrike" kern="1200" dirty="0" smtClean="0">
                          <a:solidFill>
                            <a:schemeClr val="dk1"/>
                          </a:solidFill>
                          <a:effectLst/>
                          <a:latin typeface="+mn-lt"/>
                          <a:ea typeface="+mn-ea"/>
                          <a:cs typeface="+mn-cs"/>
                        </a:rPr>
                        <a:t>º</a:t>
                      </a:r>
                      <a:r>
                        <a:rPr lang="pt-BR" sz="1800" b="0" i="0" kern="1200" dirty="0" smtClean="0">
                          <a:solidFill>
                            <a:schemeClr val="dk1"/>
                          </a:solidFill>
                          <a:effectLst/>
                          <a:latin typeface="+mn-lt"/>
                          <a:ea typeface="+mn-ea"/>
                          <a:cs typeface="+mn-cs"/>
                        </a:rPr>
                        <a:t> Não caracteriza a qualidade de empregado prevista no art. 3</a:t>
                      </a:r>
                      <a:r>
                        <a:rPr lang="pt-BR" sz="1800" b="0" i="0" strike="sngStrike" kern="1200" dirty="0" smtClean="0">
                          <a:solidFill>
                            <a:schemeClr val="dk1"/>
                          </a:solidFill>
                          <a:effectLst/>
                          <a:latin typeface="+mn-lt"/>
                          <a:ea typeface="+mn-ea"/>
                          <a:cs typeface="+mn-cs"/>
                        </a:rPr>
                        <a:t>º</a:t>
                      </a:r>
                      <a:r>
                        <a:rPr lang="pt-BR" sz="1800" b="0" i="0" kern="1200" dirty="0" smtClean="0">
                          <a:solidFill>
                            <a:schemeClr val="dk1"/>
                          </a:solidFill>
                          <a:effectLst/>
                          <a:latin typeface="+mn-lt"/>
                          <a:ea typeface="+mn-ea"/>
                          <a:cs typeface="+mn-cs"/>
                        </a:rPr>
                        <a:t> o fato de o autônomo prestar serviços a apenas um tomador de serviços.              </a:t>
                      </a:r>
                      <a:endParaRPr lang="pt-BR" sz="2400" dirty="0">
                        <a:solidFill>
                          <a:srgbClr val="C00000"/>
                        </a:solidFill>
                        <a:latin typeface="+mn-lt"/>
                      </a:endParaRPr>
                    </a:p>
                  </a:txBody>
                  <a:tcPr marL="72567" marR="72567"/>
                </a:tc>
              </a:tr>
            </a:tbl>
          </a:graphicData>
        </a:graphic>
      </p:graphicFrame>
      <p:sp>
        <p:nvSpPr>
          <p:cNvPr id="2" name="Seta para a direita 1"/>
          <p:cNvSpPr/>
          <p:nvPr/>
        </p:nvSpPr>
        <p:spPr>
          <a:xfrm>
            <a:off x="8130746" y="5226908"/>
            <a:ext cx="494270" cy="14828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890061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ço Reservado para Conteúdo 3"/>
          <p:cNvGraphicFramePr>
            <a:graphicFrameLocks/>
          </p:cNvGraphicFramePr>
          <p:nvPr>
            <p:extLst>
              <p:ext uri="{D42A27DB-BD31-4B8C-83A1-F6EECF244321}">
                <p14:modId xmlns:p14="http://schemas.microsoft.com/office/powerpoint/2010/main" val="1949838062"/>
              </p:ext>
            </p:extLst>
          </p:nvPr>
        </p:nvGraphicFramePr>
        <p:xfrm>
          <a:off x="679621" y="242052"/>
          <a:ext cx="8192529" cy="5128198"/>
        </p:xfrm>
        <a:graphic>
          <a:graphicData uri="http://schemas.openxmlformats.org/drawingml/2006/table">
            <a:tbl>
              <a:tblPr firstRow="1" bandRow="1">
                <a:tableStyleId>{073A0DAA-6AF3-43AB-8588-CEC1D06C72B9}</a:tableStyleId>
              </a:tblPr>
              <a:tblGrid>
                <a:gridCol w="8192529"/>
              </a:tblGrid>
              <a:tr h="336742">
                <a:tc>
                  <a:txBody>
                    <a:bodyPr/>
                    <a:lstStyle/>
                    <a:p>
                      <a:pPr algn="ctr"/>
                      <a:r>
                        <a:rPr lang="pt-BR" sz="1600" dirty="0" smtClean="0"/>
                        <a:t>Contrato de Autônomo</a:t>
                      </a:r>
                      <a:endParaRPr lang="pt-BR" sz="1600" dirty="0">
                        <a:latin typeface="+mn-lt"/>
                      </a:endParaRPr>
                    </a:p>
                  </a:txBody>
                  <a:tcPr marL="72567" marR="72567"/>
                </a:tc>
              </a:tr>
              <a:tr h="358958">
                <a:tc>
                  <a:txBody>
                    <a:bodyPr/>
                    <a:lstStyle/>
                    <a:p>
                      <a:pPr algn="ctr">
                        <a:lnSpc>
                          <a:spcPct val="115000"/>
                        </a:lnSpc>
                        <a:spcAft>
                          <a:spcPts val="0"/>
                        </a:spcAft>
                      </a:pPr>
                      <a:r>
                        <a:rPr lang="pt-BR" sz="1600" dirty="0" smtClean="0">
                          <a:solidFill>
                            <a:schemeClr val="tx1"/>
                          </a:solidFill>
                          <a:latin typeface="+mn-lt"/>
                          <a:ea typeface="Calibri"/>
                          <a:cs typeface="Times New Roman"/>
                        </a:rPr>
                        <a:t>MP</a:t>
                      </a:r>
                      <a:r>
                        <a:rPr lang="pt-BR" sz="1600" baseline="0" dirty="0" smtClean="0">
                          <a:solidFill>
                            <a:schemeClr val="tx1"/>
                          </a:solidFill>
                          <a:latin typeface="+mn-lt"/>
                          <a:ea typeface="Calibri"/>
                          <a:cs typeface="Times New Roman"/>
                        </a:rPr>
                        <a:t> 808/2017</a:t>
                      </a:r>
                      <a:endParaRPr lang="pt-BR" sz="1600" dirty="0">
                        <a:solidFill>
                          <a:schemeClr val="tx1"/>
                        </a:solidFill>
                        <a:latin typeface="+mn-lt"/>
                        <a:ea typeface="Calibri"/>
                        <a:cs typeface="Times New Roman"/>
                      </a:endParaRPr>
                    </a:p>
                  </a:txBody>
                  <a:tcPr marL="72567" marR="72567"/>
                </a:tc>
              </a:tr>
              <a:tr h="3782529">
                <a:tc>
                  <a:txBody>
                    <a:bodyPr/>
                    <a:lstStyle/>
                    <a:p>
                      <a:pPr algn="just"/>
                      <a:r>
                        <a:rPr lang="pt-BR" sz="1800" b="0" i="0" kern="1200" dirty="0" smtClean="0">
                          <a:solidFill>
                            <a:schemeClr val="dk1"/>
                          </a:solidFill>
                          <a:effectLst/>
                          <a:latin typeface="+mn-lt"/>
                          <a:ea typeface="+mn-ea"/>
                          <a:cs typeface="+mn-cs"/>
                        </a:rPr>
                        <a:t>§ 3</a:t>
                      </a:r>
                      <a:r>
                        <a:rPr lang="pt-BR" sz="1800" b="0" i="0" strike="sngStrike" kern="1200" dirty="0" smtClean="0">
                          <a:solidFill>
                            <a:schemeClr val="dk1"/>
                          </a:solidFill>
                          <a:effectLst/>
                          <a:latin typeface="+mn-lt"/>
                          <a:ea typeface="+mn-ea"/>
                          <a:cs typeface="+mn-cs"/>
                        </a:rPr>
                        <a:t>º</a:t>
                      </a:r>
                      <a:r>
                        <a:rPr lang="pt-BR" sz="1800" b="0" i="0" kern="1200" dirty="0" smtClean="0">
                          <a:solidFill>
                            <a:schemeClr val="dk1"/>
                          </a:solidFill>
                          <a:effectLst/>
                          <a:latin typeface="+mn-lt"/>
                          <a:ea typeface="+mn-ea"/>
                          <a:cs typeface="+mn-cs"/>
                        </a:rPr>
                        <a:t>  O autônomo poderá prestar serviços de qualquer natureza a outros tomadores de serviços que exerçam ou não a mesma atividade econômica, sob qualquer modalidade de contrato de trabalho, inclusive como autônomo. </a:t>
                      </a:r>
                    </a:p>
                    <a:p>
                      <a:pPr algn="just"/>
                      <a:endParaRPr lang="pt-BR" sz="800" b="0" i="0" kern="1200" dirty="0" smtClean="0">
                        <a:solidFill>
                          <a:schemeClr val="dk1"/>
                        </a:solidFill>
                        <a:effectLst/>
                        <a:latin typeface="+mn-lt"/>
                        <a:ea typeface="+mn-ea"/>
                        <a:cs typeface="+mn-cs"/>
                      </a:endParaRPr>
                    </a:p>
                    <a:p>
                      <a:pPr algn="just"/>
                      <a:r>
                        <a:rPr lang="pt-BR" sz="1800" b="0" i="0" kern="1200" dirty="0" smtClean="0">
                          <a:solidFill>
                            <a:schemeClr val="dk1"/>
                          </a:solidFill>
                          <a:effectLst/>
                          <a:latin typeface="+mn-lt"/>
                          <a:ea typeface="+mn-ea"/>
                          <a:cs typeface="+mn-cs"/>
                        </a:rPr>
                        <a:t>§ 4</a:t>
                      </a:r>
                      <a:r>
                        <a:rPr lang="pt-BR" sz="1800" b="0" i="0" strike="sngStrike" kern="1200" dirty="0" smtClean="0">
                          <a:solidFill>
                            <a:schemeClr val="dk1"/>
                          </a:solidFill>
                          <a:effectLst/>
                          <a:latin typeface="+mn-lt"/>
                          <a:ea typeface="+mn-ea"/>
                          <a:cs typeface="+mn-cs"/>
                        </a:rPr>
                        <a:t>º</a:t>
                      </a:r>
                      <a:r>
                        <a:rPr lang="pt-BR" sz="1800" b="0" i="0" kern="1200" dirty="0" smtClean="0">
                          <a:solidFill>
                            <a:schemeClr val="dk1"/>
                          </a:solidFill>
                          <a:effectLst/>
                          <a:latin typeface="+mn-lt"/>
                          <a:ea typeface="+mn-ea"/>
                          <a:cs typeface="+mn-cs"/>
                        </a:rPr>
                        <a:t>  Fica garantida ao autônomo a possibilidade de recusa de realizar atividade demandada pelo contratante, garantida a aplicação de cláusula de penalidade prevista em contrato.</a:t>
                      </a:r>
                    </a:p>
                    <a:p>
                      <a:pPr algn="just"/>
                      <a:endParaRPr lang="pt-BR" sz="800" b="0" i="0" kern="1200" dirty="0" smtClean="0">
                        <a:solidFill>
                          <a:schemeClr val="dk1"/>
                        </a:solidFill>
                        <a:effectLst/>
                        <a:latin typeface="+mn-lt"/>
                        <a:ea typeface="+mn-ea"/>
                        <a:cs typeface="+mn-cs"/>
                      </a:endParaRPr>
                    </a:p>
                    <a:p>
                      <a:pPr algn="just"/>
                      <a:r>
                        <a:rPr lang="pt-BR" sz="1800" b="0" i="0" kern="1200" dirty="0" smtClean="0">
                          <a:solidFill>
                            <a:schemeClr val="dk1"/>
                          </a:solidFill>
                          <a:effectLst/>
                          <a:latin typeface="+mn-lt"/>
                          <a:ea typeface="+mn-ea"/>
                          <a:cs typeface="+mn-cs"/>
                        </a:rPr>
                        <a:t>§ 5</a:t>
                      </a:r>
                      <a:r>
                        <a:rPr lang="pt-BR" sz="1800" b="0" i="0" strike="sngStrike" kern="1200" dirty="0" smtClean="0">
                          <a:solidFill>
                            <a:schemeClr val="dk1"/>
                          </a:solidFill>
                          <a:effectLst/>
                          <a:latin typeface="+mn-lt"/>
                          <a:ea typeface="+mn-ea"/>
                          <a:cs typeface="+mn-cs"/>
                        </a:rPr>
                        <a:t>º</a:t>
                      </a:r>
                      <a:r>
                        <a:rPr lang="pt-BR" sz="1800" b="0" i="0" kern="1200" dirty="0" smtClean="0">
                          <a:solidFill>
                            <a:schemeClr val="dk1"/>
                          </a:solidFill>
                          <a:effectLst/>
                          <a:latin typeface="+mn-lt"/>
                          <a:ea typeface="+mn-ea"/>
                          <a:cs typeface="+mn-cs"/>
                        </a:rPr>
                        <a:t>  Motoristas, representantes comerciais, </a:t>
                      </a:r>
                      <a:r>
                        <a:rPr lang="pt-BR" sz="1800" b="1" i="0" kern="1200" dirty="0" smtClean="0">
                          <a:solidFill>
                            <a:srgbClr val="C00000"/>
                          </a:solidFill>
                          <a:effectLst/>
                          <a:latin typeface="+mn-lt"/>
                          <a:ea typeface="+mn-ea"/>
                          <a:cs typeface="+mn-cs"/>
                        </a:rPr>
                        <a:t>corretores de imóveis</a:t>
                      </a:r>
                      <a:r>
                        <a:rPr lang="pt-BR" sz="1800" b="0" i="0" kern="1200" dirty="0" smtClean="0">
                          <a:solidFill>
                            <a:schemeClr val="dk1"/>
                          </a:solidFill>
                          <a:effectLst/>
                          <a:latin typeface="+mn-lt"/>
                          <a:ea typeface="+mn-ea"/>
                          <a:cs typeface="+mn-cs"/>
                        </a:rPr>
                        <a:t>, parceiros, e trabalhadores de outras </a:t>
                      </a:r>
                      <a:r>
                        <a:rPr lang="pt-BR" sz="1800" b="1" i="0" kern="1200" dirty="0" smtClean="0">
                          <a:solidFill>
                            <a:srgbClr val="C00000"/>
                          </a:solidFill>
                          <a:effectLst/>
                          <a:latin typeface="+mn-lt"/>
                          <a:ea typeface="+mn-ea"/>
                          <a:cs typeface="+mn-cs"/>
                        </a:rPr>
                        <a:t>categorias profissionais reguladas por leis específicas relacionadas a atividades compatíveis com o contrato autônomo</a:t>
                      </a:r>
                      <a:r>
                        <a:rPr lang="pt-BR" sz="1800" b="0" i="0" kern="1200" dirty="0" smtClean="0">
                          <a:solidFill>
                            <a:schemeClr val="dk1"/>
                          </a:solidFill>
                          <a:effectLst/>
                          <a:latin typeface="+mn-lt"/>
                          <a:ea typeface="+mn-ea"/>
                          <a:cs typeface="+mn-cs"/>
                        </a:rPr>
                        <a:t>, desde que cumpridos os requisitos do </a:t>
                      </a:r>
                      <a:r>
                        <a:rPr lang="pt-BR" sz="1800" b="1" i="0" kern="1200" dirty="0" smtClean="0">
                          <a:solidFill>
                            <a:schemeClr val="dk1"/>
                          </a:solidFill>
                          <a:effectLst/>
                          <a:latin typeface="+mn-lt"/>
                          <a:ea typeface="+mn-ea"/>
                          <a:cs typeface="+mn-cs"/>
                        </a:rPr>
                        <a:t>caput</a:t>
                      </a:r>
                      <a:r>
                        <a:rPr lang="pt-BR" sz="1800" b="0" i="0" kern="1200" dirty="0" smtClean="0">
                          <a:solidFill>
                            <a:schemeClr val="dk1"/>
                          </a:solidFill>
                          <a:effectLst/>
                          <a:latin typeface="+mn-lt"/>
                          <a:ea typeface="+mn-ea"/>
                          <a:cs typeface="+mn-cs"/>
                        </a:rPr>
                        <a:t>, não possuirão a qualidade de empregado prevista o art. 3</a:t>
                      </a:r>
                      <a:r>
                        <a:rPr lang="pt-BR" sz="1800" b="0" i="0" strike="sngStrike" kern="1200" dirty="0" smtClean="0">
                          <a:solidFill>
                            <a:schemeClr val="dk1"/>
                          </a:solidFill>
                          <a:effectLst/>
                          <a:latin typeface="+mn-lt"/>
                          <a:ea typeface="+mn-ea"/>
                          <a:cs typeface="+mn-cs"/>
                        </a:rPr>
                        <a:t>º</a:t>
                      </a:r>
                      <a:r>
                        <a:rPr lang="pt-BR" sz="1800" b="0" i="0" kern="1200" dirty="0" smtClean="0">
                          <a:solidFill>
                            <a:schemeClr val="dk1"/>
                          </a:solidFill>
                          <a:effectLst/>
                          <a:latin typeface="+mn-lt"/>
                          <a:ea typeface="+mn-ea"/>
                          <a:cs typeface="+mn-cs"/>
                        </a:rPr>
                        <a:t>.</a:t>
                      </a:r>
                    </a:p>
                    <a:p>
                      <a:pPr algn="just"/>
                      <a:endParaRPr lang="pt-BR" sz="800" b="0" i="0" kern="1200" dirty="0" smtClean="0">
                        <a:solidFill>
                          <a:schemeClr val="dk1"/>
                        </a:solidFill>
                        <a:effectLst/>
                        <a:latin typeface="+mn-lt"/>
                        <a:ea typeface="+mn-ea"/>
                        <a:cs typeface="+mn-cs"/>
                      </a:endParaRPr>
                    </a:p>
                    <a:p>
                      <a:pPr algn="just"/>
                      <a:r>
                        <a:rPr lang="pt-BR" sz="1800" b="0" i="0" kern="1200" dirty="0" smtClean="0">
                          <a:solidFill>
                            <a:schemeClr val="dk1"/>
                          </a:solidFill>
                          <a:effectLst/>
                          <a:latin typeface="+mn-lt"/>
                          <a:ea typeface="+mn-ea"/>
                          <a:cs typeface="+mn-cs"/>
                        </a:rPr>
                        <a:t>§ 6</a:t>
                      </a:r>
                      <a:r>
                        <a:rPr lang="pt-BR" sz="1800" b="0" i="0" strike="sngStrike" kern="1200" dirty="0" smtClean="0">
                          <a:solidFill>
                            <a:schemeClr val="dk1"/>
                          </a:solidFill>
                          <a:effectLst/>
                          <a:latin typeface="+mn-lt"/>
                          <a:ea typeface="+mn-ea"/>
                          <a:cs typeface="+mn-cs"/>
                        </a:rPr>
                        <a:t>º</a:t>
                      </a:r>
                      <a:r>
                        <a:rPr lang="pt-BR" sz="1800" b="0" i="0" kern="1200" dirty="0" smtClean="0">
                          <a:solidFill>
                            <a:schemeClr val="dk1"/>
                          </a:solidFill>
                          <a:effectLst/>
                          <a:latin typeface="+mn-lt"/>
                          <a:ea typeface="+mn-ea"/>
                          <a:cs typeface="+mn-cs"/>
                        </a:rPr>
                        <a:t>  Presente a subordinação jurídica, será reconhecido o vínculo empregatício. </a:t>
                      </a:r>
                    </a:p>
                    <a:p>
                      <a:pPr algn="just"/>
                      <a:endParaRPr lang="pt-BR" sz="800" b="0" i="0" kern="1200" dirty="0" smtClean="0">
                        <a:solidFill>
                          <a:schemeClr val="dk1"/>
                        </a:solidFill>
                        <a:effectLst/>
                        <a:latin typeface="+mn-lt"/>
                        <a:ea typeface="+mn-ea"/>
                        <a:cs typeface="+mn-cs"/>
                      </a:endParaRPr>
                    </a:p>
                    <a:p>
                      <a:pPr algn="just"/>
                      <a:r>
                        <a:rPr lang="pt-BR" sz="1800" b="0" i="0" kern="1200" dirty="0" smtClean="0">
                          <a:solidFill>
                            <a:schemeClr val="dk1"/>
                          </a:solidFill>
                          <a:effectLst/>
                          <a:latin typeface="+mn-lt"/>
                          <a:ea typeface="+mn-ea"/>
                          <a:cs typeface="+mn-cs"/>
                        </a:rPr>
                        <a:t>§ 7</a:t>
                      </a:r>
                      <a:r>
                        <a:rPr lang="pt-BR" sz="1800" b="0" i="0" strike="sngStrike" kern="1200" dirty="0" smtClean="0">
                          <a:solidFill>
                            <a:schemeClr val="dk1"/>
                          </a:solidFill>
                          <a:effectLst/>
                          <a:latin typeface="+mn-lt"/>
                          <a:ea typeface="+mn-ea"/>
                          <a:cs typeface="+mn-cs"/>
                        </a:rPr>
                        <a:t>º</a:t>
                      </a:r>
                      <a:r>
                        <a:rPr lang="pt-BR" sz="1800" b="0" i="0" kern="1200" dirty="0" smtClean="0">
                          <a:solidFill>
                            <a:schemeClr val="dk1"/>
                          </a:solidFill>
                          <a:effectLst/>
                          <a:latin typeface="+mn-lt"/>
                          <a:ea typeface="+mn-ea"/>
                          <a:cs typeface="+mn-cs"/>
                        </a:rPr>
                        <a:t>  O disposto no </a:t>
                      </a:r>
                      <a:r>
                        <a:rPr lang="pt-BR" sz="1800" b="1" i="0" kern="1200" dirty="0" smtClean="0">
                          <a:solidFill>
                            <a:schemeClr val="dk1"/>
                          </a:solidFill>
                          <a:effectLst/>
                          <a:latin typeface="+mn-lt"/>
                          <a:ea typeface="+mn-ea"/>
                          <a:cs typeface="+mn-cs"/>
                        </a:rPr>
                        <a:t>caput</a:t>
                      </a:r>
                      <a:r>
                        <a:rPr lang="pt-BR" sz="1800" b="0" i="0" kern="1200" dirty="0" smtClean="0">
                          <a:solidFill>
                            <a:schemeClr val="dk1"/>
                          </a:solidFill>
                          <a:effectLst/>
                          <a:latin typeface="+mn-lt"/>
                          <a:ea typeface="+mn-ea"/>
                          <a:cs typeface="+mn-cs"/>
                        </a:rPr>
                        <a:t> se aplica ao autônomo, ainda que exerça atividade relacionada ao negócio da empresa contratante.    </a:t>
                      </a:r>
                      <a:r>
                        <a:rPr lang="pt-BR" sz="1700" b="0" i="0" kern="1200" dirty="0" smtClean="0">
                          <a:solidFill>
                            <a:schemeClr val="dk1"/>
                          </a:solidFill>
                          <a:effectLst/>
                          <a:latin typeface="+mn-lt"/>
                          <a:ea typeface="+mn-ea"/>
                          <a:cs typeface="+mn-cs"/>
                        </a:rPr>
                        <a:t> </a:t>
                      </a:r>
                      <a:r>
                        <a:rPr lang="pt-BR" sz="1600" b="0" i="0" kern="1200" dirty="0" smtClean="0">
                          <a:solidFill>
                            <a:schemeClr val="dk1"/>
                          </a:solidFill>
                          <a:effectLst/>
                          <a:latin typeface="+mn-lt"/>
                          <a:ea typeface="+mn-ea"/>
                          <a:cs typeface="+mn-cs"/>
                        </a:rPr>
                        <a:t>             </a:t>
                      </a:r>
                      <a:endParaRPr lang="pt-BR" sz="1600" dirty="0">
                        <a:solidFill>
                          <a:srgbClr val="C00000"/>
                        </a:solidFill>
                        <a:latin typeface="+mn-lt"/>
                      </a:endParaRPr>
                    </a:p>
                  </a:txBody>
                  <a:tcPr marL="72567" marR="72567"/>
                </a:tc>
              </a:tr>
            </a:tbl>
          </a:graphicData>
        </a:graphic>
      </p:graphicFrame>
    </p:spTree>
    <p:extLst>
      <p:ext uri="{BB962C8B-B14F-4D97-AF65-F5344CB8AC3E}">
        <p14:creationId xmlns:p14="http://schemas.microsoft.com/office/powerpoint/2010/main" val="5511920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stretch>
            <a:fillRect/>
          </a:stretch>
        </p:blipFill>
        <p:spPr>
          <a:xfrm>
            <a:off x="768013" y="986142"/>
            <a:ext cx="7994022" cy="1930678"/>
          </a:xfrm>
          <a:prstGeom prst="rect">
            <a:avLst/>
          </a:prstGeom>
        </p:spPr>
      </p:pic>
      <p:pic>
        <p:nvPicPr>
          <p:cNvPr id="4" name="Imagem 3"/>
          <p:cNvPicPr>
            <a:picLocks noChangeAspect="1"/>
          </p:cNvPicPr>
          <p:nvPr/>
        </p:nvPicPr>
        <p:blipFill>
          <a:blip r:embed="rId3" cstate="print"/>
          <a:stretch>
            <a:fillRect/>
          </a:stretch>
        </p:blipFill>
        <p:spPr>
          <a:xfrm>
            <a:off x="768013" y="3287210"/>
            <a:ext cx="7994022" cy="1784805"/>
          </a:xfrm>
          <a:prstGeom prst="rect">
            <a:avLst/>
          </a:prstGeom>
        </p:spPr>
      </p:pic>
      <p:pic>
        <p:nvPicPr>
          <p:cNvPr id="6" name="Picture 2" descr="http://www.jornadanacional.com.br/images/img-logo-jornada2-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52" y="121484"/>
            <a:ext cx="611063" cy="64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238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stretch>
            <a:fillRect/>
          </a:stretch>
        </p:blipFill>
        <p:spPr>
          <a:xfrm>
            <a:off x="763830" y="872129"/>
            <a:ext cx="7975056" cy="2449805"/>
          </a:xfrm>
          <a:prstGeom prst="rect">
            <a:avLst/>
          </a:prstGeom>
        </p:spPr>
      </p:pic>
      <p:pic>
        <p:nvPicPr>
          <p:cNvPr id="4" name="Imagem 3"/>
          <p:cNvPicPr>
            <a:picLocks noChangeAspect="1"/>
          </p:cNvPicPr>
          <p:nvPr/>
        </p:nvPicPr>
        <p:blipFill>
          <a:blip r:embed="rId3" cstate="print"/>
          <a:stretch>
            <a:fillRect/>
          </a:stretch>
        </p:blipFill>
        <p:spPr>
          <a:xfrm>
            <a:off x="763830" y="3532569"/>
            <a:ext cx="7975056" cy="1875352"/>
          </a:xfrm>
          <a:prstGeom prst="rect">
            <a:avLst/>
          </a:prstGeom>
        </p:spPr>
      </p:pic>
      <p:pic>
        <p:nvPicPr>
          <p:cNvPr id="6" name="Picture 2" descr="http://www.jornadanacional.com.br/images/img-logo-jornada2-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52" y="121484"/>
            <a:ext cx="611063" cy="64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4140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8196" y="211440"/>
            <a:ext cx="7659685" cy="820569"/>
          </a:xfrm>
        </p:spPr>
        <p:txBody>
          <a:bodyPr>
            <a:noAutofit/>
          </a:bodyPr>
          <a:lstStyle/>
          <a:p>
            <a:r>
              <a:rPr lang="pt-BR" sz="4000" b="1" dirty="0">
                <a:solidFill>
                  <a:srgbClr val="C00000"/>
                </a:solidFill>
              </a:rPr>
              <a:t/>
            </a:r>
            <a:br>
              <a:rPr lang="pt-BR" sz="4000" b="1" dirty="0">
                <a:solidFill>
                  <a:srgbClr val="C00000"/>
                </a:solidFill>
              </a:rPr>
            </a:br>
            <a:r>
              <a:rPr lang="pt-BR" sz="4800" b="1" dirty="0" smtClean="0">
                <a:solidFill>
                  <a:srgbClr val="C00000"/>
                </a:solidFill>
              </a:rPr>
              <a:t>TRABALHO INTERMITENTE</a:t>
            </a:r>
            <a:endParaRPr lang="pt-BR" sz="4800" b="1" dirty="0">
              <a:solidFill>
                <a:srgbClr val="C00000"/>
              </a:solidFill>
            </a:endParaRPr>
          </a:p>
        </p:txBody>
      </p:sp>
      <p:sp>
        <p:nvSpPr>
          <p:cNvPr id="4" name="Espaço Reservado para Conteúdo 2"/>
          <p:cNvSpPr txBox="1">
            <a:spLocks/>
          </p:cNvSpPr>
          <p:nvPr/>
        </p:nvSpPr>
        <p:spPr>
          <a:xfrm>
            <a:off x="672583" y="1124465"/>
            <a:ext cx="8100713" cy="42630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BR" sz="2600" dirty="0" smtClean="0">
                <a:solidFill>
                  <a:srgbClr val="C00000"/>
                </a:solidFill>
                <a:cs typeface="Arial" panose="020B0604020202020204" pitchFamily="34" charset="0"/>
              </a:rPr>
              <a:t>*Dispositivo alterado pela MP 808/2017:</a:t>
            </a:r>
          </a:p>
          <a:p>
            <a:pPr marL="457200" indent="-457200" algn="just">
              <a:buFont typeface="Wingdings" panose="05000000000000000000" pitchFamily="2" charset="2"/>
              <a:buChar char="§"/>
            </a:pPr>
            <a:r>
              <a:rPr lang="pt-BR" sz="2600" dirty="0"/>
              <a:t>P</a:t>
            </a:r>
            <a:r>
              <a:rPr lang="pt-BR" sz="2600" dirty="0" smtClean="0"/>
              <a:t>revê </a:t>
            </a:r>
            <a:r>
              <a:rPr lang="pt-BR" sz="2600" dirty="0"/>
              <a:t>a rescisão automática do contrato quando o trabalhador ficar </a:t>
            </a:r>
            <a:r>
              <a:rPr lang="pt-BR" sz="2600" b="1" dirty="0"/>
              <a:t>um ano, </a:t>
            </a:r>
            <a:r>
              <a:rPr lang="pt-BR" sz="2600" dirty="0"/>
              <a:t>contados da data da celebração do contrato, da última convocação ou do último dia de prestação de serviços, sem ser convocado. </a:t>
            </a:r>
            <a:endParaRPr lang="pt-BR" sz="2600" dirty="0" smtClean="0"/>
          </a:p>
          <a:p>
            <a:pPr marL="457200" indent="-457200" algn="just">
              <a:buFont typeface="Wingdings" panose="05000000000000000000" pitchFamily="2" charset="2"/>
              <a:buChar char="§"/>
            </a:pPr>
            <a:r>
              <a:rPr lang="pt-BR" sz="2600" dirty="0" smtClean="0"/>
              <a:t>Cria </a:t>
            </a:r>
            <a:r>
              <a:rPr lang="pt-BR" sz="2600" dirty="0"/>
              <a:t>a possibilidade do recolhimento complementar à Previdência Social</a:t>
            </a:r>
            <a:r>
              <a:rPr lang="pt-BR" sz="2600" dirty="0" smtClean="0"/>
              <a:t>, quando o somatório </a:t>
            </a:r>
            <a:r>
              <a:rPr lang="pt-BR" sz="2600" dirty="0"/>
              <a:t>das </a:t>
            </a:r>
            <a:r>
              <a:rPr lang="pt-BR" sz="2600" dirty="0" smtClean="0"/>
              <a:t>remunerações </a:t>
            </a:r>
            <a:r>
              <a:rPr lang="pt-BR" sz="2600" dirty="0"/>
              <a:t>recebidas </a:t>
            </a:r>
            <a:r>
              <a:rPr lang="pt-BR" sz="2600" dirty="0" smtClean="0"/>
              <a:t>sejam </a:t>
            </a:r>
            <a:r>
              <a:rPr lang="pt-BR" sz="2600" dirty="0"/>
              <a:t>inferior ao salário mínimo </a:t>
            </a:r>
            <a:r>
              <a:rPr lang="pt-BR" sz="2600" dirty="0" smtClean="0"/>
              <a:t>mensal, </a:t>
            </a:r>
            <a:r>
              <a:rPr lang="pt-BR" sz="2600" dirty="0"/>
              <a:t>caso não fizer estará excluído da condição de segurado do </a:t>
            </a:r>
            <a:r>
              <a:rPr lang="pt-BR" sz="2600" dirty="0" smtClean="0"/>
              <a:t>RGPS.</a:t>
            </a:r>
            <a:endParaRPr lang="pt-BR" sz="2600" dirty="0">
              <a:solidFill>
                <a:srgbClr val="C00000"/>
              </a:solidFill>
            </a:endParaRPr>
          </a:p>
        </p:txBody>
      </p:sp>
      <p:pic>
        <p:nvPicPr>
          <p:cNvPr id="5" name="Image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3611" y="327818"/>
            <a:ext cx="988539" cy="796647"/>
          </a:xfrm>
          <a:prstGeom prst="rect">
            <a:avLst/>
          </a:prstGeom>
          <a:noFill/>
          <a:ln>
            <a:noFill/>
          </a:ln>
        </p:spPr>
      </p:pic>
    </p:spTree>
    <p:extLst>
      <p:ext uri="{BB962C8B-B14F-4D97-AF65-F5344CB8AC3E}">
        <p14:creationId xmlns:p14="http://schemas.microsoft.com/office/powerpoint/2010/main" val="28073411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891020389"/>
              </p:ext>
            </p:extLst>
          </p:nvPr>
        </p:nvGraphicFramePr>
        <p:xfrm>
          <a:off x="654909" y="124071"/>
          <a:ext cx="8279026" cy="5295646"/>
        </p:xfrm>
        <a:graphic>
          <a:graphicData uri="http://schemas.openxmlformats.org/drawingml/2006/table">
            <a:tbl>
              <a:tblPr firstRow="1" bandRow="1">
                <a:tableStyleId>{073A0DAA-6AF3-43AB-8588-CEC1D06C72B9}</a:tableStyleId>
              </a:tblPr>
              <a:tblGrid>
                <a:gridCol w="4139513">
                  <a:extLst>
                    <a:ext uri="{9D8B030D-6E8A-4147-A177-3AD203B41FA5}">
                      <a16:colId xmlns="" xmlns:a16="http://schemas.microsoft.com/office/drawing/2014/main" val="20000"/>
                    </a:ext>
                  </a:extLst>
                </a:gridCol>
                <a:gridCol w="4139513"/>
              </a:tblGrid>
              <a:tr h="320772">
                <a:tc gridSpan="2">
                  <a:txBody>
                    <a:bodyPr/>
                    <a:lstStyle/>
                    <a:p>
                      <a:pPr algn="ctr"/>
                      <a:r>
                        <a:rPr lang="pt-BR" sz="1600" dirty="0"/>
                        <a:t>Contrato de Trabalho Intermitente </a:t>
                      </a:r>
                      <a:endParaRPr lang="pt-BR" sz="1600" dirty="0">
                        <a:latin typeface="+mn-lt"/>
                      </a:endParaRPr>
                    </a:p>
                  </a:txBody>
                  <a:tcPr marL="72567" marR="72567"/>
                </a:tc>
                <a:tc hMerge="1">
                  <a:txBody>
                    <a:bodyPr/>
                    <a:lstStyle/>
                    <a:p>
                      <a:pPr algn="ctr"/>
                      <a:endParaRPr lang="pt-BR" sz="1700" dirty="0">
                        <a:latin typeface="+mn-lt"/>
                      </a:endParaRPr>
                    </a:p>
                  </a:txBody>
                  <a:tcPr marL="72567" marR="72567"/>
                </a:tc>
                <a:extLst>
                  <a:ext uri="{0D108BD9-81ED-4DB2-BD59-A6C34878D82A}">
                    <a16:rowId xmlns="" xmlns:a16="http://schemas.microsoft.com/office/drawing/2014/main" val="10000"/>
                  </a:ext>
                </a:extLst>
              </a:tr>
              <a:tr h="345061">
                <a:tc>
                  <a:txBody>
                    <a:bodyPr/>
                    <a:lstStyle/>
                    <a:p>
                      <a:pPr algn="ctr">
                        <a:lnSpc>
                          <a:spcPct val="115000"/>
                        </a:lnSpc>
                        <a:spcAft>
                          <a:spcPts val="0"/>
                        </a:spcAft>
                      </a:pPr>
                      <a:r>
                        <a:rPr lang="pt-BR" sz="1800" dirty="0"/>
                        <a:t>LEI 13.467/2017</a:t>
                      </a:r>
                      <a:endParaRPr lang="pt-BR" sz="1800" dirty="0">
                        <a:solidFill>
                          <a:schemeClr val="tx1"/>
                        </a:solidFill>
                        <a:latin typeface="+mn-lt"/>
                        <a:ea typeface="Calibri"/>
                        <a:cs typeface="Times New Roman"/>
                      </a:endParaRPr>
                    </a:p>
                  </a:txBody>
                  <a:tcPr marL="72567" marR="72567"/>
                </a:tc>
                <a:tc>
                  <a:txBody>
                    <a:bodyPr/>
                    <a:lstStyle/>
                    <a:p>
                      <a:pPr algn="ctr">
                        <a:lnSpc>
                          <a:spcPct val="115000"/>
                        </a:lnSpc>
                        <a:spcAft>
                          <a:spcPts val="0"/>
                        </a:spcAft>
                      </a:pPr>
                      <a:r>
                        <a:rPr lang="pt-BR" sz="1800" dirty="0" smtClean="0">
                          <a:solidFill>
                            <a:schemeClr val="tx1"/>
                          </a:solidFill>
                          <a:latin typeface="+mn-lt"/>
                          <a:ea typeface="Calibri"/>
                          <a:cs typeface="Times New Roman"/>
                        </a:rPr>
                        <a:t>MP</a:t>
                      </a:r>
                      <a:r>
                        <a:rPr lang="pt-BR" sz="1800" baseline="0" dirty="0" smtClean="0">
                          <a:solidFill>
                            <a:schemeClr val="tx1"/>
                          </a:solidFill>
                          <a:latin typeface="+mn-lt"/>
                          <a:ea typeface="Calibri"/>
                          <a:cs typeface="Times New Roman"/>
                        </a:rPr>
                        <a:t> 808/2017</a:t>
                      </a:r>
                      <a:endParaRPr lang="pt-BR" sz="1800" dirty="0">
                        <a:solidFill>
                          <a:schemeClr val="tx1"/>
                        </a:solidFill>
                        <a:latin typeface="+mn-lt"/>
                        <a:ea typeface="Calibri"/>
                        <a:cs typeface="Times New Roman"/>
                      </a:endParaRPr>
                    </a:p>
                  </a:txBody>
                  <a:tcPr marL="72567" marR="72567"/>
                </a:tc>
                <a:extLst>
                  <a:ext uri="{0D108BD9-81ED-4DB2-BD59-A6C34878D82A}">
                    <a16:rowId xmlns="" xmlns:a16="http://schemas.microsoft.com/office/drawing/2014/main" val="10001"/>
                  </a:ext>
                </a:extLst>
              </a:tr>
              <a:tr h="4304634">
                <a:tc>
                  <a:txBody>
                    <a:bodyPr/>
                    <a:lstStyle/>
                    <a:p>
                      <a:pPr algn="just"/>
                      <a:r>
                        <a:rPr lang="pt-BR" sz="1800" b="1" u="sng" dirty="0">
                          <a:solidFill>
                            <a:srgbClr val="C00000"/>
                          </a:solidFill>
                        </a:rPr>
                        <a:t>Art. 452-A. </a:t>
                      </a:r>
                      <a:r>
                        <a:rPr lang="pt-BR" sz="1800" dirty="0"/>
                        <a:t>O contrato de trabalho intermitente deve ser celebrado por escrito e deve conter especificamente o valor da hora de trabalho, que não pode ser inferior ao valor horário do salário mínimo ou àquele devido aos demais empregados do estabelecimento que exerçam a mesma função em contrato intermitente ou não</a:t>
                      </a:r>
                      <a:r>
                        <a:rPr lang="pt-BR" sz="1800" dirty="0" smtClean="0"/>
                        <a:t>.</a:t>
                      </a:r>
                    </a:p>
                    <a:p>
                      <a:pPr algn="just"/>
                      <a:endParaRPr lang="pt-BR" sz="1800" dirty="0" smtClean="0"/>
                    </a:p>
                    <a:p>
                      <a:pPr algn="just"/>
                      <a:r>
                        <a:rPr lang="pt-BR" sz="1800" dirty="0" smtClean="0"/>
                        <a:t>[...]</a:t>
                      </a:r>
                      <a:endParaRPr lang="pt-BR" sz="1800" dirty="0"/>
                    </a:p>
                  </a:txBody>
                  <a:tcPr marL="72567" marR="72567">
                    <a:solidFill>
                      <a:schemeClr val="bg1">
                        <a:lumMod val="95000"/>
                      </a:schemeClr>
                    </a:solidFill>
                  </a:tcPr>
                </a:tc>
                <a:tc>
                  <a:txBody>
                    <a:bodyPr/>
                    <a:lstStyle/>
                    <a:p>
                      <a:pPr algn="just"/>
                      <a:r>
                        <a:rPr lang="pt-BR" sz="1800" b="1" i="0" u="sng" kern="1200" dirty="0" smtClean="0">
                          <a:solidFill>
                            <a:srgbClr val="C00000"/>
                          </a:solidFill>
                          <a:effectLst/>
                          <a:latin typeface="+mn-lt"/>
                          <a:ea typeface="+mn-ea"/>
                          <a:cs typeface="+mn-cs"/>
                        </a:rPr>
                        <a:t>Art. 452-A. </a:t>
                      </a:r>
                      <a:r>
                        <a:rPr lang="pt-BR" sz="1800" b="0" i="0" kern="1200" dirty="0" smtClean="0">
                          <a:solidFill>
                            <a:schemeClr val="dk1"/>
                          </a:solidFill>
                          <a:effectLst/>
                          <a:latin typeface="+mn-lt"/>
                          <a:ea typeface="+mn-ea"/>
                          <a:cs typeface="+mn-cs"/>
                        </a:rPr>
                        <a:t> O contrato de trabalho intermitente será celebrado por escrito e registrado na CTPS, ainda que previsto acordo coletivo de trabalho ou convenção coletiva, e conterá:</a:t>
                      </a:r>
                    </a:p>
                    <a:p>
                      <a:pPr algn="just"/>
                      <a:endParaRPr lang="pt-BR" sz="800" b="0" i="0" kern="1200" dirty="0" smtClean="0">
                        <a:solidFill>
                          <a:schemeClr val="dk1"/>
                        </a:solidFill>
                        <a:effectLst/>
                        <a:latin typeface="+mn-lt"/>
                        <a:ea typeface="+mn-ea"/>
                        <a:cs typeface="+mn-cs"/>
                      </a:endParaRPr>
                    </a:p>
                    <a:p>
                      <a:pPr algn="just"/>
                      <a:r>
                        <a:rPr lang="pt-BR" sz="1800" b="0" i="0" kern="1200" dirty="0" smtClean="0">
                          <a:solidFill>
                            <a:schemeClr val="dk1"/>
                          </a:solidFill>
                          <a:effectLst/>
                          <a:latin typeface="+mn-lt"/>
                          <a:ea typeface="+mn-ea"/>
                          <a:cs typeface="+mn-cs"/>
                        </a:rPr>
                        <a:t>I - identificação, assinatura e domicílio ou sede das partes;  </a:t>
                      </a:r>
                    </a:p>
                    <a:p>
                      <a:pPr algn="just"/>
                      <a:endParaRPr lang="pt-BR" sz="800" b="0" i="0" kern="1200" dirty="0" smtClean="0">
                        <a:solidFill>
                          <a:schemeClr val="dk1"/>
                        </a:solidFill>
                        <a:effectLst/>
                        <a:latin typeface="+mn-lt"/>
                        <a:ea typeface="+mn-ea"/>
                        <a:cs typeface="+mn-cs"/>
                      </a:endParaRPr>
                    </a:p>
                    <a:p>
                      <a:pPr algn="just"/>
                      <a:r>
                        <a:rPr lang="pt-BR" sz="1800" b="0" i="0" kern="1200" dirty="0" smtClean="0">
                          <a:solidFill>
                            <a:schemeClr val="dk1"/>
                          </a:solidFill>
                          <a:effectLst/>
                          <a:latin typeface="+mn-lt"/>
                          <a:ea typeface="+mn-ea"/>
                          <a:cs typeface="+mn-cs"/>
                        </a:rPr>
                        <a:t>II - valor da hora ou do dia de trabalho, que não poderá ser inferior ao valor horário ou diário do salário mínimo, assegurada a remuneração do trabalho noturno superior à do diurno e observado o disposto no § 12; e </a:t>
                      </a:r>
                    </a:p>
                    <a:p>
                      <a:pPr algn="just"/>
                      <a:endParaRPr lang="pt-BR" sz="800" b="0" i="0" kern="1200" dirty="0" smtClean="0">
                        <a:solidFill>
                          <a:schemeClr val="dk1"/>
                        </a:solidFill>
                        <a:effectLst/>
                        <a:latin typeface="+mn-lt"/>
                        <a:ea typeface="+mn-ea"/>
                        <a:cs typeface="+mn-cs"/>
                      </a:endParaRPr>
                    </a:p>
                    <a:p>
                      <a:pPr algn="just"/>
                      <a:r>
                        <a:rPr lang="pt-BR" sz="1800" b="0" i="0" kern="1200" dirty="0" smtClean="0">
                          <a:solidFill>
                            <a:schemeClr val="dk1"/>
                          </a:solidFill>
                          <a:effectLst/>
                          <a:latin typeface="+mn-lt"/>
                          <a:ea typeface="+mn-ea"/>
                          <a:cs typeface="+mn-cs"/>
                        </a:rPr>
                        <a:t>III - o local e o prazo para o pagamento da remuneração.</a:t>
                      </a:r>
                    </a:p>
                  </a:txBody>
                  <a:tcPr marL="72567" marR="72567">
                    <a:solidFill>
                      <a:schemeClr val="bg1">
                        <a:lumMod val="9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148682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723055" y="497711"/>
            <a:ext cx="3767921" cy="4774694"/>
          </a:xfrm>
          <a:prstGeom prst="rect">
            <a:avLst/>
          </a:prstGeom>
        </p:spPr>
      </p:pic>
      <p:sp>
        <p:nvSpPr>
          <p:cNvPr id="3" name="CaixaDeTexto 2"/>
          <p:cNvSpPr txBox="1"/>
          <p:nvPr/>
        </p:nvSpPr>
        <p:spPr>
          <a:xfrm>
            <a:off x="4722471" y="497711"/>
            <a:ext cx="4039564" cy="4939814"/>
          </a:xfrm>
          <a:prstGeom prst="rect">
            <a:avLst/>
          </a:prstGeom>
          <a:noFill/>
        </p:spPr>
        <p:txBody>
          <a:bodyPr wrap="square" rtlCol="0">
            <a:spAutoFit/>
          </a:bodyPr>
          <a:lstStyle/>
          <a:p>
            <a:pPr algn="just"/>
            <a:r>
              <a:rPr lang="pt-BR" sz="2100" dirty="0"/>
              <a:t>EFEITOS DA REFORMA TRABALHISTA CRIMINOSA - R$ 22,25 para trabalhar no sábado ou domingo, totalizando R$ 44,50 para trabalhar no final de semana. Se trabalhar os 04 finais de semana, vai ganhar R$ 178,00 por mês. Brasil se modernizando com o silêncio complacente daqueles que colocaram esta turma no poder numa aventura GOLPISTA. Estão roubando o futuro desse país e jogando na "lata do lixo" o mínimo de proteção social que até então existia.</a:t>
            </a:r>
          </a:p>
        </p:txBody>
      </p:sp>
    </p:spTree>
    <p:extLst>
      <p:ext uri="{BB962C8B-B14F-4D97-AF65-F5344CB8AC3E}">
        <p14:creationId xmlns:p14="http://schemas.microsoft.com/office/powerpoint/2010/main" val="372708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7011" y="963827"/>
            <a:ext cx="7772400" cy="3497606"/>
          </a:xfrm>
          <a:solidFill>
            <a:srgbClr val="00B050"/>
          </a:solidFill>
        </p:spPr>
        <p:txBody>
          <a:bodyPr>
            <a:normAutofit fontScale="90000"/>
          </a:bodyPr>
          <a:lstStyle/>
          <a:p>
            <a:r>
              <a:rPr lang="pt-BR" b="1" dirty="0" smtClean="0">
                <a:solidFill>
                  <a:schemeClr val="bg1"/>
                </a:solidFill>
              </a:rPr>
              <a:t>INTERPRETAÇÃO DA LEI 13.467/2017</a:t>
            </a:r>
            <a:r>
              <a:rPr lang="pt-BR" b="1" dirty="0" smtClean="0">
                <a:solidFill>
                  <a:srgbClr val="00B050"/>
                </a:solidFill>
              </a:rPr>
              <a:t/>
            </a:r>
            <a:br>
              <a:rPr lang="pt-BR" b="1" dirty="0" smtClean="0">
                <a:solidFill>
                  <a:srgbClr val="00B050"/>
                </a:solidFill>
              </a:rPr>
            </a:br>
            <a:r>
              <a:rPr lang="pt-BR" sz="4400" b="1" dirty="0" smtClean="0"/>
              <a:t>Tribunais Regionais do Trabalho aprovam enunciados sobre a Reforma Trabalhista</a:t>
            </a:r>
            <a:endParaRPr lang="pt-BR" sz="4400" b="1" dirty="0"/>
          </a:p>
        </p:txBody>
      </p:sp>
    </p:spTree>
    <p:extLst>
      <p:ext uri="{BB962C8B-B14F-4D97-AF65-F5344CB8AC3E}">
        <p14:creationId xmlns:p14="http://schemas.microsoft.com/office/powerpoint/2010/main" val="22959185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99593" y="316338"/>
            <a:ext cx="7713963" cy="4838218"/>
          </a:xfrm>
        </p:spPr>
        <p:txBody>
          <a:bodyPr>
            <a:noAutofit/>
          </a:bodyPr>
          <a:lstStyle/>
          <a:p>
            <a:pPr algn="ctr"/>
            <a:r>
              <a:rPr lang="pt-BR" sz="4000" b="1" dirty="0">
                <a:latin typeface="+mn-lt"/>
              </a:rPr>
              <a:t/>
            </a:r>
            <a:br>
              <a:rPr lang="pt-BR" sz="4000" b="1" dirty="0">
                <a:latin typeface="+mn-lt"/>
              </a:rPr>
            </a:br>
            <a:r>
              <a:rPr lang="pt-BR" sz="3600" b="1" dirty="0"/>
              <a:t>Lei 13.467/17 – Reforma Trabalhista</a:t>
            </a:r>
            <a:r>
              <a:rPr lang="pt-BR" sz="3600" dirty="0"/>
              <a:t/>
            </a:r>
            <a:br>
              <a:rPr lang="pt-BR" sz="3600" dirty="0"/>
            </a:br>
            <a:r>
              <a:rPr lang="pt-BR" sz="3600" dirty="0"/>
              <a:t/>
            </a:r>
            <a:br>
              <a:rPr lang="pt-BR" sz="3600" dirty="0"/>
            </a:br>
            <a:r>
              <a:rPr lang="pt-BR" sz="3600" b="1" dirty="0">
                <a:solidFill>
                  <a:srgbClr val="C00000"/>
                </a:solidFill>
              </a:rPr>
              <a:t> FORTALECIMENTO DAS NEGOCIAÇÕES COLETIVAS</a:t>
            </a:r>
            <a:br>
              <a:rPr lang="pt-BR" sz="3600" b="1" dirty="0">
                <a:solidFill>
                  <a:srgbClr val="C00000"/>
                </a:solidFill>
              </a:rPr>
            </a:br>
            <a:r>
              <a:rPr lang="pt-BR" sz="3600" b="1" dirty="0">
                <a:solidFill>
                  <a:srgbClr val="C00000"/>
                </a:solidFill>
              </a:rPr>
              <a:t/>
            </a:r>
            <a:br>
              <a:rPr lang="pt-BR" sz="3600" b="1" dirty="0">
                <a:solidFill>
                  <a:srgbClr val="C00000"/>
                </a:solidFill>
              </a:rPr>
            </a:br>
            <a:r>
              <a:rPr lang="pt-BR" sz="3600" b="1" dirty="0">
                <a:solidFill>
                  <a:schemeClr val="accent5"/>
                </a:solidFill>
              </a:rPr>
              <a:t>INSTRUMENTO COLETIVO </a:t>
            </a:r>
            <a:br>
              <a:rPr lang="pt-BR" sz="3600" b="1" dirty="0">
                <a:solidFill>
                  <a:schemeClr val="accent5"/>
                </a:solidFill>
              </a:rPr>
            </a:br>
            <a:r>
              <a:rPr lang="pt-BR" sz="3600" b="1" dirty="0">
                <a:solidFill>
                  <a:schemeClr val="accent5"/>
                </a:solidFill>
              </a:rPr>
              <a:t>X </a:t>
            </a:r>
            <a:br>
              <a:rPr lang="pt-BR" sz="3600" b="1" dirty="0">
                <a:solidFill>
                  <a:schemeClr val="accent5"/>
                </a:solidFill>
              </a:rPr>
            </a:br>
            <a:r>
              <a:rPr lang="pt-BR" sz="3600" b="1" dirty="0">
                <a:solidFill>
                  <a:schemeClr val="accent5"/>
                </a:solidFill>
              </a:rPr>
              <a:t>ACORDO INDIVIDUAL INDIVIDUAL</a:t>
            </a:r>
            <a:r>
              <a:rPr lang="pt-BR" sz="3600" b="1" dirty="0"/>
              <a:t/>
            </a:r>
            <a:br>
              <a:rPr lang="pt-BR" sz="3600" b="1" dirty="0"/>
            </a:br>
            <a:r>
              <a:rPr lang="pt-BR" sz="3600" b="1" dirty="0"/>
              <a:t/>
            </a:r>
            <a:br>
              <a:rPr lang="pt-BR" sz="3600" b="1" dirty="0"/>
            </a:br>
            <a:r>
              <a:rPr lang="pt-BR" sz="3600" b="1" dirty="0"/>
              <a:t>PRERROGATIVAS SINDICAIS</a:t>
            </a:r>
            <a:r>
              <a:rPr lang="pt-BR" sz="4000" dirty="0"/>
              <a:t/>
            </a:r>
            <a:br>
              <a:rPr lang="pt-BR" sz="4000" dirty="0"/>
            </a:br>
            <a:endParaRPr lang="pt-BR" sz="4000" b="1" dirty="0">
              <a:solidFill>
                <a:srgbClr val="C00000"/>
              </a:solidFill>
              <a:latin typeface="+mn-lt"/>
            </a:endParaRPr>
          </a:p>
        </p:txBody>
      </p:sp>
      <p:sp>
        <p:nvSpPr>
          <p:cNvPr id="3" name="Seta para a direita 2"/>
          <p:cNvSpPr/>
          <p:nvPr/>
        </p:nvSpPr>
        <p:spPr>
          <a:xfrm>
            <a:off x="941033" y="3226443"/>
            <a:ext cx="552001" cy="4051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723480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656" y="462987"/>
            <a:ext cx="7696944" cy="4870560"/>
          </a:xfrm>
          <a:prstGeom prst="rect">
            <a:avLst/>
          </a:prstGeom>
        </p:spPr>
      </p:pic>
    </p:spTree>
    <p:extLst>
      <p:ext uri="{BB962C8B-B14F-4D97-AF65-F5344CB8AC3E}">
        <p14:creationId xmlns:p14="http://schemas.microsoft.com/office/powerpoint/2010/main" val="3330215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26813" y="2649427"/>
            <a:ext cx="8095286" cy="1815882"/>
          </a:xfrm>
          <a:prstGeom prst="rect">
            <a:avLst/>
          </a:prstGeom>
          <a:noFill/>
        </p:spPr>
        <p:txBody>
          <a:bodyPr wrap="square" rtlCol="0">
            <a:spAutoFit/>
          </a:bodyPr>
          <a:lstStyle/>
          <a:p>
            <a:pPr algn="just"/>
            <a:r>
              <a:rPr lang="pt-BR" sz="2800" dirty="0" smtClean="0"/>
              <a:t>Retira </a:t>
            </a:r>
            <a:r>
              <a:rPr lang="pt-BR" sz="2800" dirty="0"/>
              <a:t>a obrigação legal dos sindicatos prestarem assistência ao </a:t>
            </a:r>
            <a:r>
              <a:rPr lang="pt-BR" sz="2800" dirty="0" smtClean="0"/>
              <a:t>trabalhador no momento da homologação da rescisão do contrato de trabalho.</a:t>
            </a:r>
          </a:p>
          <a:p>
            <a:pPr marL="457200" indent="-457200" algn="just">
              <a:buFont typeface="Wingdings" panose="05000000000000000000" pitchFamily="2" charset="2"/>
              <a:buChar char="q"/>
            </a:pPr>
            <a:endParaRPr lang="pt-BR" sz="2800" dirty="0" smtClean="0"/>
          </a:p>
        </p:txBody>
      </p:sp>
      <p:sp>
        <p:nvSpPr>
          <p:cNvPr id="2" name="Retângulo 1"/>
          <p:cNvSpPr/>
          <p:nvPr/>
        </p:nvSpPr>
        <p:spPr>
          <a:xfrm>
            <a:off x="556055" y="555625"/>
            <a:ext cx="7574690" cy="1323439"/>
          </a:xfrm>
          <a:prstGeom prst="rect">
            <a:avLst/>
          </a:prstGeom>
        </p:spPr>
        <p:txBody>
          <a:bodyPr wrap="square">
            <a:spAutoFit/>
          </a:bodyPr>
          <a:lstStyle/>
          <a:p>
            <a:pPr algn="ctr"/>
            <a:r>
              <a:rPr lang="pt-BR" sz="4000" b="1" dirty="0" smtClean="0">
                <a:solidFill>
                  <a:srgbClr val="C00000"/>
                </a:solidFill>
                <a:latin typeface="+mj-lt"/>
              </a:rPr>
              <a:t>HOMOLOGAÇÃO DA RESCISÃO </a:t>
            </a:r>
          </a:p>
          <a:p>
            <a:pPr algn="ctr"/>
            <a:r>
              <a:rPr lang="pt-BR" sz="4000" b="1" dirty="0" smtClean="0">
                <a:solidFill>
                  <a:srgbClr val="C00000"/>
                </a:solidFill>
                <a:latin typeface="+mj-lt"/>
              </a:rPr>
              <a:t>CONTRATUAL </a:t>
            </a:r>
            <a:endParaRPr lang="pt-BR" sz="4000" b="1" dirty="0">
              <a:solidFill>
                <a:srgbClr val="C00000"/>
              </a:solidFill>
              <a:latin typeface="+mj-lt"/>
            </a:endParaRPr>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6475" y="555625"/>
            <a:ext cx="988539" cy="796647"/>
          </a:xfrm>
          <a:prstGeom prst="rect">
            <a:avLst/>
          </a:prstGeom>
          <a:noFill/>
          <a:ln>
            <a:noFill/>
          </a:ln>
        </p:spPr>
      </p:pic>
    </p:spTree>
    <p:extLst>
      <p:ext uri="{BB962C8B-B14F-4D97-AF65-F5344CB8AC3E}">
        <p14:creationId xmlns:p14="http://schemas.microsoft.com/office/powerpoint/2010/main" val="19260305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8077" y="676446"/>
            <a:ext cx="8292928" cy="4351338"/>
          </a:xfrm>
        </p:spPr>
        <p:txBody>
          <a:bodyPr>
            <a:noAutofit/>
          </a:bodyPr>
          <a:lstStyle/>
          <a:p>
            <a:pPr algn="just"/>
            <a:r>
              <a:rPr lang="pt-BR" b="1" dirty="0" smtClean="0"/>
              <a:t>Instrução </a:t>
            </a:r>
            <a:r>
              <a:rPr lang="pt-BR" b="1" dirty="0"/>
              <a:t>Normativa SRT nº </a:t>
            </a:r>
            <a:r>
              <a:rPr lang="pt-BR" b="1" dirty="0" smtClean="0"/>
              <a:t>15/2010: </a:t>
            </a:r>
            <a:r>
              <a:rPr lang="pt-BR" dirty="0" smtClean="0"/>
              <a:t>estabelece </a:t>
            </a:r>
            <a:r>
              <a:rPr lang="pt-BR" dirty="0"/>
              <a:t>procedimentos para assistência e homologação na rescisão de contrato de </a:t>
            </a:r>
            <a:r>
              <a:rPr lang="pt-BR" dirty="0" smtClean="0"/>
              <a:t>trabalho (tem </a:t>
            </a:r>
            <a:r>
              <a:rPr lang="pt-BR" dirty="0"/>
              <a:t>o condão de regulamentar a assistência prevista no §1º do art. 477 da </a:t>
            </a:r>
            <a:r>
              <a:rPr lang="pt-BR" dirty="0" smtClean="0"/>
              <a:t>CLT).</a:t>
            </a:r>
          </a:p>
          <a:p>
            <a:pPr algn="just"/>
            <a:r>
              <a:rPr lang="pt-BR" b="1" dirty="0" smtClean="0"/>
              <a:t>Com </a:t>
            </a:r>
            <a:r>
              <a:rPr lang="pt-BR" b="1" dirty="0"/>
              <a:t>a revogação do §1º do art. 477 da CLT pela Lei n. 13.467/2017 </a:t>
            </a:r>
            <a:r>
              <a:rPr lang="pt-BR" b="1" dirty="0" smtClean="0"/>
              <a:t>a </a:t>
            </a:r>
            <a:r>
              <a:rPr lang="pt-BR" b="1" dirty="0"/>
              <a:t>i</a:t>
            </a:r>
            <a:r>
              <a:rPr lang="pt-BR" b="1" dirty="0" smtClean="0"/>
              <a:t>nstrução perde </a:t>
            </a:r>
            <a:r>
              <a:rPr lang="pt-BR" b="1" dirty="0"/>
              <a:t>sua eficácia</a:t>
            </a:r>
            <a:r>
              <a:rPr lang="pt-BR" dirty="0"/>
              <a:t>, não tendo o Ministério do Trabalho até o momento estabelecido esclarecimentos quanto à aplicação da referida IN.   </a:t>
            </a:r>
          </a:p>
          <a:p>
            <a:pPr algn="just"/>
            <a:endParaRPr lang="pt-BR" dirty="0"/>
          </a:p>
        </p:txBody>
      </p:sp>
    </p:spTree>
    <p:extLst>
      <p:ext uri="{BB962C8B-B14F-4D97-AF65-F5344CB8AC3E}">
        <p14:creationId xmlns:p14="http://schemas.microsoft.com/office/powerpoint/2010/main" val="32529569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49" y="395416"/>
            <a:ext cx="8107577" cy="1136821"/>
          </a:xfrm>
        </p:spPr>
        <p:txBody>
          <a:bodyPr>
            <a:normAutofit lnSpcReduction="10000"/>
          </a:bodyPr>
          <a:lstStyle/>
          <a:p>
            <a:pPr algn="just"/>
            <a:r>
              <a:rPr lang="pt-BR" b="1" dirty="0"/>
              <a:t>D</a:t>
            </a:r>
            <a:r>
              <a:rPr lang="pt-BR" b="1" dirty="0" smtClean="0"/>
              <a:t>espacho </a:t>
            </a:r>
            <a:r>
              <a:rPr lang="pt-BR" b="1" dirty="0"/>
              <a:t>proferido pelo Superintendente Regional do Trabalho do Estado de Goiás em resposta ao processo n. 46208.012694/2017-59</a:t>
            </a:r>
          </a:p>
        </p:txBody>
      </p:sp>
      <p:sp>
        <p:nvSpPr>
          <p:cNvPr id="4" name="Retângulo 3"/>
          <p:cNvSpPr/>
          <p:nvPr/>
        </p:nvSpPr>
        <p:spPr>
          <a:xfrm>
            <a:off x="902044" y="1532237"/>
            <a:ext cx="7834182"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pt-BR" sz="2400" dirty="0">
                <a:latin typeface="Arial" panose="020B0604020202020204" pitchFamily="34" charset="0"/>
                <a:ea typeface="Times New Roman" panose="02020603050405020304" pitchFamily="18" charset="0"/>
              </a:rPr>
              <a:t>Frise-se mais uma vez que a rescisão homologatória não vai ser mais obrigatória pela reforma trabalhista a partir de 11 de novembro. Isso não significa por sua vez, conforme já exposto que as partes não possam, eventualmente, estipular em negociações coletivas que será homologada a rescisão pelo sindicato mesmo assim. Seria uma forma a mais (um “</a:t>
            </a:r>
            <a:r>
              <a:rPr lang="pt-BR" sz="2400" i="1" dirty="0" err="1">
                <a:latin typeface="Arial" panose="020B0604020202020204" pitchFamily="34" charset="0"/>
                <a:ea typeface="Times New Roman" panose="02020603050405020304" pitchFamily="18" charset="0"/>
              </a:rPr>
              <a:t>plus</a:t>
            </a:r>
            <a:r>
              <a:rPr lang="pt-BR" sz="2400" dirty="0">
                <a:latin typeface="Arial" panose="020B0604020202020204" pitchFamily="34" charset="0"/>
                <a:ea typeface="Times New Roman" panose="02020603050405020304" pitchFamily="18" charset="0"/>
              </a:rPr>
              <a:t>”) de conferir se tudo está sendo corretamente pago, isso porque boa parte das reclamações trabalhistas hoje decorrem de verbas rescisórias pagas de forma errada. </a:t>
            </a:r>
            <a:endParaRPr lang="pt-BR" sz="2400" dirty="0"/>
          </a:p>
        </p:txBody>
      </p:sp>
    </p:spTree>
    <p:extLst>
      <p:ext uri="{BB962C8B-B14F-4D97-AF65-F5344CB8AC3E}">
        <p14:creationId xmlns:p14="http://schemas.microsoft.com/office/powerpoint/2010/main" val="17005249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698500" y="351693"/>
          <a:ext cx="8222762" cy="5147407"/>
        </p:xfrm>
        <a:graphic>
          <a:graphicData uri="http://schemas.openxmlformats.org/drawingml/2006/table">
            <a:tbl>
              <a:tblPr firstRow="1" bandRow="1">
                <a:tableStyleId>{073A0DAA-6AF3-43AB-8588-CEC1D06C72B9}</a:tableStyleId>
              </a:tblPr>
              <a:tblGrid>
                <a:gridCol w="4111381">
                  <a:extLst>
                    <a:ext uri="{9D8B030D-6E8A-4147-A177-3AD203B41FA5}">
                      <a16:colId xmlns="" xmlns:a16="http://schemas.microsoft.com/office/drawing/2014/main" val="20000"/>
                    </a:ext>
                  </a:extLst>
                </a:gridCol>
                <a:gridCol w="4111381">
                  <a:extLst>
                    <a:ext uri="{9D8B030D-6E8A-4147-A177-3AD203B41FA5}">
                      <a16:colId xmlns="" xmlns:a16="http://schemas.microsoft.com/office/drawing/2014/main" val="20001"/>
                    </a:ext>
                  </a:extLst>
                </a:gridCol>
              </a:tblGrid>
              <a:tr h="383561">
                <a:tc gridSpan="2">
                  <a:txBody>
                    <a:bodyPr/>
                    <a:lstStyle/>
                    <a:p>
                      <a:pPr algn="ctr">
                        <a:lnSpc>
                          <a:spcPct val="115000"/>
                        </a:lnSpc>
                        <a:spcAft>
                          <a:spcPts val="0"/>
                        </a:spcAft>
                      </a:pPr>
                      <a:r>
                        <a:rPr lang="pt-BR" sz="1700" dirty="0"/>
                        <a:t>Assistência Sindical</a:t>
                      </a:r>
                      <a:endParaRPr lang="pt-BR" sz="1700" i="0" dirty="0">
                        <a:solidFill>
                          <a:schemeClr val="bg1"/>
                        </a:solidFill>
                        <a:latin typeface="+mn-lt"/>
                        <a:ea typeface="Calibri"/>
                        <a:cs typeface="Times New Roman"/>
                      </a:endParaRPr>
                    </a:p>
                  </a:txBody>
                  <a:tcPr marL="54426" marR="54426" marT="0" marB="0">
                    <a:solidFill>
                      <a:schemeClr val="tx1"/>
                    </a:solidFill>
                  </a:tcPr>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383561">
                <a:tc>
                  <a:txBody>
                    <a:bodyPr/>
                    <a:lstStyle/>
                    <a:p>
                      <a:pPr algn="ctr">
                        <a:lnSpc>
                          <a:spcPct val="115000"/>
                        </a:lnSpc>
                        <a:spcAft>
                          <a:spcPts val="0"/>
                        </a:spcAft>
                      </a:pPr>
                      <a:r>
                        <a:rPr lang="pt-BR" sz="1700" dirty="0"/>
                        <a:t>CLT</a:t>
                      </a:r>
                      <a:endParaRPr lang="pt-BR" sz="1700" dirty="0">
                        <a:latin typeface="+mn-lt"/>
                        <a:ea typeface="Calibri"/>
                        <a:cs typeface="Times New Roman"/>
                      </a:endParaRPr>
                    </a:p>
                  </a:txBody>
                  <a:tcPr marL="54426" marR="54426" marT="0" marB="0"/>
                </a:tc>
                <a:tc>
                  <a:txBody>
                    <a:bodyPr/>
                    <a:lstStyle/>
                    <a:p>
                      <a:pPr algn="ctr">
                        <a:lnSpc>
                          <a:spcPct val="115000"/>
                        </a:lnSpc>
                        <a:spcAft>
                          <a:spcPts val="0"/>
                        </a:spcAft>
                      </a:pPr>
                      <a:r>
                        <a:rPr lang="pt-BR" sz="1700" dirty="0"/>
                        <a:t>LEI 13.467/2017</a:t>
                      </a:r>
                      <a:endParaRPr lang="pt-BR" sz="1700" dirty="0">
                        <a:solidFill>
                          <a:schemeClr val="tx1"/>
                        </a:solidFill>
                        <a:latin typeface="+mn-lt"/>
                        <a:ea typeface="Calibri"/>
                        <a:cs typeface="Times New Roman"/>
                      </a:endParaRPr>
                    </a:p>
                  </a:txBody>
                  <a:tcPr marL="54426" marR="54426" marT="0" marB="0"/>
                </a:tc>
                <a:extLst>
                  <a:ext uri="{0D108BD9-81ED-4DB2-BD59-A6C34878D82A}">
                    <a16:rowId xmlns="" xmlns:a16="http://schemas.microsoft.com/office/drawing/2014/main" val="10001"/>
                  </a:ext>
                </a:extLst>
              </a:tr>
              <a:tr h="4380285">
                <a:tc>
                  <a:txBody>
                    <a:bodyPr/>
                    <a:lstStyle/>
                    <a:p>
                      <a:pPr algn="just"/>
                      <a:r>
                        <a:rPr kumimoji="0" lang="pt-BR" sz="1700" b="1" u="sng" kern="1200" dirty="0">
                          <a:solidFill>
                            <a:srgbClr val="C00000"/>
                          </a:solidFill>
                        </a:rPr>
                        <a:t>Art. 477 </a:t>
                      </a:r>
                      <a:r>
                        <a:rPr kumimoji="0" lang="pt-BR" sz="1700" kern="1200" dirty="0"/>
                        <a:t>- É assegurado a todo empregado, não existindo prazo estipulado para a terminação do respectivo contrato, e quando não haja </a:t>
                      </a:r>
                      <a:r>
                        <a:rPr kumimoji="0" lang="pt-BR" sz="1700" kern="1200" dirty="0" err="1"/>
                        <a:t>êle</a:t>
                      </a:r>
                      <a:r>
                        <a:rPr kumimoji="0" lang="pt-BR" sz="1700" kern="1200" dirty="0"/>
                        <a:t> dado motivo para cessação das relações de trabalho, o direto de haver do empregador uma indenização, paga na base da maior remuneração que tenha percebido na mesma </a:t>
                      </a:r>
                      <a:r>
                        <a:rPr kumimoji="0" lang="pt-BR" sz="1700" kern="1200" dirty="0" err="1"/>
                        <a:t>emprêsa</a:t>
                      </a:r>
                      <a:r>
                        <a:rPr kumimoji="0" lang="pt-BR" sz="1700" kern="1200" dirty="0"/>
                        <a:t>. </a:t>
                      </a:r>
                    </a:p>
                    <a:p>
                      <a:pPr algn="just"/>
                      <a:endParaRPr kumimoji="0" lang="pt-BR" sz="1700" kern="1200" dirty="0"/>
                    </a:p>
                    <a:p>
                      <a:pPr algn="just"/>
                      <a:r>
                        <a:rPr kumimoji="0" lang="pt-BR" sz="1700" b="1" u="none" kern="1200" dirty="0">
                          <a:solidFill>
                            <a:srgbClr val="C00000"/>
                          </a:solidFill>
                        </a:rPr>
                        <a:t>§ 1º - O pedido de demissão ou recibo de quitação de rescisão, do contrato de trabalho, firmado por empregado com mais de 1 (um) ano de serviço, só será válido quando feito com a assistência do respectivo Sindicato ou perante a autoridade do Ministério do Trabalho e Previdência Social.</a:t>
                      </a:r>
                      <a:r>
                        <a:rPr kumimoji="0" lang="pt-BR" sz="1700" u="none" kern="1200" dirty="0">
                          <a:solidFill>
                            <a:srgbClr val="C00000"/>
                          </a:solidFill>
                        </a:rPr>
                        <a:t> </a:t>
                      </a:r>
                      <a:endParaRPr kumimoji="0" lang="pt-BR" sz="1700" b="0" i="0" u="none" kern="1200" dirty="0">
                        <a:solidFill>
                          <a:srgbClr val="C00000"/>
                        </a:solidFill>
                        <a:latin typeface="+mn-lt"/>
                        <a:ea typeface="+mn-ea"/>
                        <a:cs typeface="+mn-cs"/>
                      </a:endParaRPr>
                    </a:p>
                  </a:txBody>
                  <a:tcPr marL="54426" marR="54426" marT="0" marB="0">
                    <a:solidFill>
                      <a:schemeClr val="bg1">
                        <a:lumMod val="95000"/>
                      </a:schemeClr>
                    </a:solidFill>
                  </a:tcPr>
                </a:tc>
                <a:tc>
                  <a:txBody>
                    <a:bodyPr/>
                    <a:lstStyle/>
                    <a:p>
                      <a:pPr algn="just"/>
                      <a:r>
                        <a:rPr lang="pt-BR" sz="1700" b="1" u="sng" dirty="0">
                          <a:solidFill>
                            <a:srgbClr val="C00000"/>
                          </a:solidFill>
                        </a:rPr>
                        <a:t>Art. 477. </a:t>
                      </a:r>
                      <a:r>
                        <a:rPr lang="pt-BR" sz="1700" dirty="0"/>
                        <a:t>Na extinção do contrato de trabalho, o empregador deverá proceder à anotação na Carteira de Trabalho e Previdência Social, comunicar a dispensa aos órgãos competentes e realizar o pagamento das verbas rescisórias no prazo e na forma estabelecidos neste artigo. </a:t>
                      </a:r>
                    </a:p>
                    <a:p>
                      <a:pPr algn="just"/>
                      <a:endParaRPr lang="pt-BR" sz="1700" dirty="0"/>
                    </a:p>
                    <a:p>
                      <a:pPr algn="just"/>
                      <a:r>
                        <a:rPr lang="pt-BR" sz="1700" dirty="0"/>
                        <a:t>§ 1º (Revogado). </a:t>
                      </a:r>
                      <a:endParaRPr lang="pt-BR" sz="1700" b="1" dirty="0">
                        <a:solidFill>
                          <a:srgbClr val="C00000"/>
                        </a:solidFill>
                      </a:endParaRPr>
                    </a:p>
                  </a:txBody>
                  <a:tcPr marL="54426" marR="54426" marT="0" marB="0">
                    <a:solidFill>
                      <a:schemeClr val="bg1">
                        <a:lumMod val="9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1632648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64972" y="2079908"/>
            <a:ext cx="7845915" cy="2246769"/>
          </a:xfrm>
          <a:prstGeom prst="rect">
            <a:avLst/>
          </a:prstGeom>
          <a:noFill/>
        </p:spPr>
        <p:txBody>
          <a:bodyPr wrap="square" rtlCol="0">
            <a:spAutoFit/>
          </a:bodyPr>
          <a:lstStyle/>
          <a:p>
            <a:pPr algn="just"/>
            <a:r>
              <a:rPr lang="pt-BR" sz="2800" dirty="0" smtClean="0"/>
              <a:t>Faculta </a:t>
            </a:r>
            <a:r>
              <a:rPr lang="pt-BR" sz="2800" dirty="0"/>
              <a:t>a celebração do temo entre empregado e empregador, na vigência ou não do contrato de trabalho, de </a:t>
            </a:r>
            <a:r>
              <a:rPr lang="pt-BR" sz="2800" b="1" u="sng" dirty="0"/>
              <a:t>eficácia liberatória das parcelas </a:t>
            </a:r>
            <a:r>
              <a:rPr lang="pt-BR" sz="2800" dirty="0"/>
              <a:t>nele especificadas, devendo ser assinado na presença do sindicato dos empregados da categoria</a:t>
            </a:r>
            <a:r>
              <a:rPr lang="pt-BR" sz="2800" dirty="0" smtClean="0"/>
              <a:t>.</a:t>
            </a:r>
            <a:endParaRPr lang="pt-BR" sz="2800" b="1" dirty="0">
              <a:solidFill>
                <a:srgbClr val="C00000"/>
              </a:solidFill>
            </a:endParaRPr>
          </a:p>
        </p:txBody>
      </p:sp>
      <p:sp>
        <p:nvSpPr>
          <p:cNvPr id="2" name="Retângulo 1"/>
          <p:cNvSpPr/>
          <p:nvPr/>
        </p:nvSpPr>
        <p:spPr>
          <a:xfrm>
            <a:off x="1025610" y="473847"/>
            <a:ext cx="6858001" cy="1323439"/>
          </a:xfrm>
          <a:prstGeom prst="rect">
            <a:avLst/>
          </a:prstGeom>
        </p:spPr>
        <p:txBody>
          <a:bodyPr wrap="square">
            <a:spAutoFit/>
          </a:bodyPr>
          <a:lstStyle/>
          <a:p>
            <a:pPr algn="ctr"/>
            <a:r>
              <a:rPr lang="pt-BR" sz="4000" b="1" dirty="0" smtClean="0">
                <a:solidFill>
                  <a:srgbClr val="C00000"/>
                </a:solidFill>
                <a:latin typeface="+mj-lt"/>
              </a:rPr>
              <a:t>TERMO DE QUITAÇÃO ANUAL DAS OBRIGAÇÕES TRABALHISTAS</a:t>
            </a:r>
            <a:endParaRPr lang="pt-BR" sz="4000" dirty="0">
              <a:solidFill>
                <a:srgbClr val="C00000"/>
              </a:solidFill>
              <a:latin typeface="+mj-lt"/>
            </a:endParaRPr>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7049" y="473847"/>
            <a:ext cx="988539" cy="796647"/>
          </a:xfrm>
          <a:prstGeom prst="rect">
            <a:avLst/>
          </a:prstGeom>
          <a:noFill/>
          <a:ln>
            <a:noFill/>
          </a:ln>
        </p:spPr>
      </p:pic>
    </p:spTree>
    <p:extLst>
      <p:ext uri="{BB962C8B-B14F-4D97-AF65-F5344CB8AC3E}">
        <p14:creationId xmlns:p14="http://schemas.microsoft.com/office/powerpoint/2010/main" val="33789530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897792" y="523630"/>
          <a:ext cx="7795846" cy="4630616"/>
        </p:xfrm>
        <a:graphic>
          <a:graphicData uri="http://schemas.openxmlformats.org/drawingml/2006/table">
            <a:tbl>
              <a:tblPr firstRow="1" bandRow="1">
                <a:tableStyleId>{073A0DAA-6AF3-43AB-8588-CEC1D06C72B9}</a:tableStyleId>
              </a:tblPr>
              <a:tblGrid>
                <a:gridCol w="7795846">
                  <a:extLst>
                    <a:ext uri="{9D8B030D-6E8A-4147-A177-3AD203B41FA5}">
                      <a16:colId xmlns="" xmlns:a16="http://schemas.microsoft.com/office/drawing/2014/main" val="20000"/>
                    </a:ext>
                  </a:extLst>
                </a:gridCol>
              </a:tblGrid>
              <a:tr h="564192">
                <a:tc>
                  <a:txBody>
                    <a:bodyPr/>
                    <a:lstStyle/>
                    <a:p>
                      <a:pPr algn="ctr"/>
                      <a:r>
                        <a:rPr lang="pt-BR" sz="2000" dirty="0"/>
                        <a:t>Termo de quitação anual das obrigações trabalhistas</a:t>
                      </a:r>
                      <a:endParaRPr lang="pt-BR" sz="2000" dirty="0">
                        <a:solidFill>
                          <a:schemeClr val="bg1"/>
                        </a:solidFill>
                        <a:latin typeface="+mn-lt"/>
                      </a:endParaRPr>
                    </a:p>
                  </a:txBody>
                  <a:tcPr marL="72567" marR="72567">
                    <a:solidFill>
                      <a:schemeClr val="tx1"/>
                    </a:solidFill>
                  </a:tcPr>
                </a:tc>
                <a:extLst>
                  <a:ext uri="{0D108BD9-81ED-4DB2-BD59-A6C34878D82A}">
                    <a16:rowId xmlns="" xmlns:a16="http://schemas.microsoft.com/office/drawing/2014/main" val="10000"/>
                  </a:ext>
                </a:extLst>
              </a:tr>
              <a:tr h="535378">
                <a:tc>
                  <a:txBody>
                    <a:bodyPr/>
                    <a:lstStyle/>
                    <a:p>
                      <a:pPr algn="ctr">
                        <a:lnSpc>
                          <a:spcPct val="115000"/>
                        </a:lnSpc>
                        <a:spcAft>
                          <a:spcPts val="0"/>
                        </a:spcAft>
                      </a:pPr>
                      <a:r>
                        <a:rPr lang="pt-BR" sz="2000" dirty="0"/>
                        <a:t>LEI 13.467/2017</a:t>
                      </a:r>
                      <a:endParaRPr lang="pt-BR" sz="2000" dirty="0">
                        <a:solidFill>
                          <a:schemeClr val="tx1"/>
                        </a:solidFill>
                        <a:latin typeface="+mn-lt"/>
                        <a:ea typeface="Calibri"/>
                        <a:cs typeface="Times New Roman"/>
                      </a:endParaRPr>
                    </a:p>
                  </a:txBody>
                  <a:tcPr marL="72567" marR="72567"/>
                </a:tc>
                <a:extLst>
                  <a:ext uri="{0D108BD9-81ED-4DB2-BD59-A6C34878D82A}">
                    <a16:rowId xmlns="" xmlns:a16="http://schemas.microsoft.com/office/drawing/2014/main" val="10001"/>
                  </a:ext>
                </a:extLst>
              </a:tr>
              <a:tr h="3531046">
                <a:tc>
                  <a:txBody>
                    <a:bodyPr/>
                    <a:lstStyle/>
                    <a:p>
                      <a:pPr algn="just"/>
                      <a:r>
                        <a:rPr lang="pt-BR" sz="2000" b="1" u="sng" dirty="0">
                          <a:solidFill>
                            <a:srgbClr val="C00000"/>
                          </a:solidFill>
                        </a:rPr>
                        <a:t>Art. 507-B.</a:t>
                      </a:r>
                      <a:r>
                        <a:rPr lang="pt-BR" sz="2000" b="0" u="sng" dirty="0">
                          <a:solidFill>
                            <a:schemeClr val="tx1"/>
                          </a:solidFill>
                        </a:rPr>
                        <a:t> </a:t>
                      </a:r>
                      <a:r>
                        <a:rPr lang="pt-BR" sz="2000" b="0" dirty="0">
                          <a:solidFill>
                            <a:schemeClr val="tx1"/>
                          </a:solidFill>
                        </a:rPr>
                        <a:t>É facultado a empregados e empregadores, na vigência ou não do contrato de emprego, firmar o termo de quitação anual de obrigações trabalhistas, </a:t>
                      </a:r>
                      <a:r>
                        <a:rPr lang="pt-BR" sz="2000" b="1" dirty="0">
                          <a:solidFill>
                            <a:srgbClr val="C00000"/>
                          </a:solidFill>
                        </a:rPr>
                        <a:t>perante o sindicato dos empregados da categoria</a:t>
                      </a:r>
                      <a:r>
                        <a:rPr lang="pt-BR" sz="2000" b="0" dirty="0">
                          <a:solidFill>
                            <a:schemeClr val="tx1"/>
                          </a:solidFill>
                        </a:rPr>
                        <a:t>. </a:t>
                      </a:r>
                    </a:p>
                    <a:p>
                      <a:pPr algn="just"/>
                      <a:endParaRPr lang="pt-BR" sz="2000" b="0" dirty="0">
                        <a:solidFill>
                          <a:schemeClr val="tx1"/>
                        </a:solidFill>
                      </a:endParaRPr>
                    </a:p>
                    <a:p>
                      <a:pPr algn="just"/>
                      <a:r>
                        <a:rPr lang="pt-BR" sz="2000" b="0" dirty="0">
                          <a:solidFill>
                            <a:schemeClr val="tx1"/>
                          </a:solidFill>
                        </a:rPr>
                        <a:t>Parágrafo único. O termo discriminará as obrigações de dar e fazer cumpridas mensalmente e dele constará a quitação anual dada pelo empregado, com eficácia liberatória das parcelas nele especificadas.</a:t>
                      </a:r>
                      <a:endParaRPr lang="pt-BR" sz="2000" b="0" dirty="0">
                        <a:solidFill>
                          <a:schemeClr val="tx1"/>
                        </a:solidFill>
                        <a:latin typeface="+mn-lt"/>
                      </a:endParaRPr>
                    </a:p>
                  </a:txBody>
                  <a:tcPr marL="72567" marR="72567">
                    <a:solidFill>
                      <a:schemeClr val="bg1">
                        <a:lumMod val="9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0161128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785114" y="231494"/>
            <a:ext cx="7895898" cy="5302781"/>
          </a:xfrm>
          <a:prstGeom prst="rect">
            <a:avLst/>
          </a:prstGeom>
        </p:spPr>
      </p:pic>
      <p:pic>
        <p:nvPicPr>
          <p:cNvPr id="3" name="Picture 2" descr="http://www.jornadanacional.com.br/images/img-logo-jornada2-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1889" y="231494"/>
            <a:ext cx="949123" cy="996580"/>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8318" y="432206"/>
            <a:ext cx="1152586" cy="595155"/>
          </a:xfrm>
          <a:prstGeom prst="rect">
            <a:avLst/>
          </a:prstGeom>
        </p:spPr>
      </p:pic>
    </p:spTree>
    <p:extLst>
      <p:ext uri="{BB962C8B-B14F-4D97-AF65-F5344CB8AC3E}">
        <p14:creationId xmlns:p14="http://schemas.microsoft.com/office/powerpoint/2010/main" val="889542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11375" y="1942357"/>
            <a:ext cx="5858640" cy="3539430"/>
          </a:xfrm>
          <a:prstGeom prst="rect">
            <a:avLst/>
          </a:prstGeom>
          <a:noFill/>
        </p:spPr>
        <p:txBody>
          <a:bodyPr wrap="square" rtlCol="0">
            <a:spAutoFit/>
          </a:bodyPr>
          <a:lstStyle/>
          <a:p>
            <a:pPr algn="just"/>
            <a:r>
              <a:rPr lang="pt-BR" sz="3200" dirty="0" smtClean="0"/>
              <a:t>Retira </a:t>
            </a:r>
            <a:r>
              <a:rPr lang="pt-BR" sz="3200" dirty="0"/>
              <a:t>a </a:t>
            </a:r>
            <a:r>
              <a:rPr lang="pt-BR" sz="3200" dirty="0" smtClean="0"/>
              <a:t>necessidade do banco de horas e da jornada 12x36 serem pactuados mediante norma coletiva, </a:t>
            </a:r>
            <a:r>
              <a:rPr lang="pt-BR" sz="3200" dirty="0"/>
              <a:t>podendo ser ajustado mediante acordo individual entre empresa e empregado.</a:t>
            </a:r>
            <a:endParaRPr lang="pt-BR" sz="3200" b="1" dirty="0"/>
          </a:p>
          <a:p>
            <a:endParaRPr lang="pt-BR" sz="3200" b="1" dirty="0">
              <a:solidFill>
                <a:srgbClr val="C00000"/>
              </a:solidFill>
            </a:endParaRPr>
          </a:p>
        </p:txBody>
      </p:sp>
      <p:pic>
        <p:nvPicPr>
          <p:cNvPr id="3074"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2389" y="2162445"/>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285103" y="562916"/>
            <a:ext cx="6363729" cy="707886"/>
          </a:xfrm>
          <a:prstGeom prst="rect">
            <a:avLst/>
          </a:prstGeom>
        </p:spPr>
        <p:txBody>
          <a:bodyPr wrap="square">
            <a:spAutoFit/>
          </a:bodyPr>
          <a:lstStyle/>
          <a:p>
            <a:pPr algn="ctr"/>
            <a:r>
              <a:rPr lang="pt-BR" sz="4000" b="1" dirty="0" smtClean="0">
                <a:solidFill>
                  <a:srgbClr val="C00000"/>
                </a:solidFill>
                <a:latin typeface="+mj-lt"/>
              </a:rPr>
              <a:t>COMPENSAÇÃO DE JORNADA </a:t>
            </a:r>
            <a:endParaRPr lang="pt-BR" sz="4000" b="1" dirty="0">
              <a:solidFill>
                <a:srgbClr val="C00000"/>
              </a:solidFill>
              <a:latin typeface="+mj-lt"/>
            </a:endParaRPr>
          </a:p>
        </p:txBody>
      </p:sp>
      <p:pic>
        <p:nvPicPr>
          <p:cNvPr id="6" name="Image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265" y="562916"/>
            <a:ext cx="988539" cy="796647"/>
          </a:xfrm>
          <a:prstGeom prst="rect">
            <a:avLst/>
          </a:prstGeom>
          <a:noFill/>
          <a:ln>
            <a:noFill/>
          </a:ln>
        </p:spPr>
      </p:pic>
    </p:spTree>
    <p:extLst>
      <p:ext uri="{BB962C8B-B14F-4D97-AF65-F5344CB8AC3E}">
        <p14:creationId xmlns:p14="http://schemas.microsoft.com/office/powerpoint/2010/main" val="154873588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2789</TotalTime>
  <Words>11939</Words>
  <Application>Microsoft Office PowerPoint</Application>
  <PresentationFormat>Apresentação na tela (4:3)</PresentationFormat>
  <Paragraphs>1036</Paragraphs>
  <Slides>229</Slides>
  <Notes>23</Notes>
  <HiddenSlides>0</HiddenSlides>
  <MMClips>0</MMClips>
  <ScaleCrop>false</ScaleCrop>
  <HeadingPairs>
    <vt:vector size="6" baseType="variant">
      <vt:variant>
        <vt:lpstr>Fontes usadas</vt:lpstr>
      </vt:variant>
      <vt:variant>
        <vt:i4>16</vt:i4>
      </vt:variant>
      <vt:variant>
        <vt:lpstr>Tema</vt:lpstr>
      </vt:variant>
      <vt:variant>
        <vt:i4>1</vt:i4>
      </vt:variant>
      <vt:variant>
        <vt:lpstr>Títulos de slides</vt:lpstr>
      </vt:variant>
      <vt:variant>
        <vt:i4>229</vt:i4>
      </vt:variant>
    </vt:vector>
  </HeadingPairs>
  <TitlesOfParts>
    <vt:vector size="246" baseType="lpstr">
      <vt:lpstr>Arial Unicode MS</vt:lpstr>
      <vt:lpstr>MS Mincho</vt:lpstr>
      <vt:lpstr>Arial</vt:lpstr>
      <vt:lpstr>Arial Black</vt:lpstr>
      <vt:lpstr>Arial Rounded MT Bold</vt:lpstr>
      <vt:lpstr>Berlin Sans FB</vt:lpstr>
      <vt:lpstr>Calibri</vt:lpstr>
      <vt:lpstr>Calibri Light</vt:lpstr>
      <vt:lpstr>Cambria</vt:lpstr>
      <vt:lpstr>Euphemia</vt:lpstr>
      <vt:lpstr>Georgia</vt:lpstr>
      <vt:lpstr>Tahoma</vt:lpstr>
      <vt:lpstr>Tahoma</vt:lpstr>
      <vt:lpstr>Times New Roman</vt:lpstr>
      <vt:lpstr>Verdana</vt:lpstr>
      <vt:lpstr>Wingdings</vt:lpstr>
      <vt:lpstr>Tema do Office</vt:lpstr>
      <vt:lpstr>Apresentação do PowerPoint</vt:lpstr>
      <vt:lpstr>Apresentação do PowerPoint</vt:lpstr>
      <vt:lpstr>Apresentação do PowerPoint</vt:lpstr>
      <vt:lpstr>Apresentação do PowerPoint</vt:lpstr>
      <vt:lpstr>MEDIDA PROVISÓRIA 808/2017 “O disposto na Lei nº 13.467, de 13 de julho de 2017, se aplica, na integralidade, aos contratos de trabalho vigentes”. (art. 2º)</vt:lpstr>
      <vt:lpstr>Apresentação do PowerPoint</vt:lpstr>
      <vt:lpstr>Apresentação do PowerPoint</vt:lpstr>
      <vt:lpstr>Apresentação do PowerPoint</vt:lpstr>
      <vt:lpstr>INTERPRETAÇÃO DA LEI 13.467/2017 Tribunais Regionais do Trabalho aprovam enunciados sobre a Reforma Trabalhista</vt:lpstr>
      <vt:lpstr>Apresentação do PowerPoint</vt:lpstr>
      <vt:lpstr>Apresentação do PowerPoint</vt:lpstr>
      <vt:lpstr>Apresentação do PowerPoint</vt:lpstr>
      <vt:lpstr>Apresentação do PowerPoint</vt:lpstr>
      <vt:lpstr>Apresentação do PowerPoint</vt:lpstr>
      <vt:lpstr>Apresentação do PowerPoint</vt:lpstr>
      <vt:lpstr>RETROSPECTIVA DAS DECISÕES DO STF</vt:lpstr>
      <vt:lpstr>Relatoria Min. Gilmar Mendes </vt:lpstr>
      <vt:lpstr>Relatoria Min. Gilmar Mendes </vt:lpstr>
      <vt:lpstr>CONSTITUCIONALIDADE OU INCONSTITUCIONALIDADE DA LEI</vt:lpstr>
      <vt:lpstr>Apresentação do PowerPoint</vt:lpstr>
      <vt:lpstr>Apresentação do PowerPoint</vt:lpstr>
      <vt:lpstr>Apresentação do PowerPoint</vt:lpstr>
      <vt:lpstr>DECISÕES JUDICIAIS TRT’s</vt:lpstr>
      <vt:lpstr>Apresentação do PowerPoint</vt:lpstr>
      <vt:lpstr>Apresentação do PowerPoint</vt:lpstr>
      <vt:lpstr>Apresentação do PowerPoint</vt:lpstr>
      <vt:lpstr>DÁ E TIRA  MINISTÉRIO DO TRABLHO X CASA CIVIL</vt:lpstr>
      <vt:lpstr>  DÁ E TIRA</vt:lpstr>
      <vt:lpstr>Apresentação do PowerPoint</vt:lpstr>
      <vt:lpstr>Apresentação do PowerPoint</vt:lpstr>
      <vt:lpstr>Apresentação do PowerPoint</vt:lpstr>
      <vt:lpstr>Apresentação do PowerPoint</vt:lpstr>
      <vt:lpstr>Apresentação do PowerPoint</vt:lpstr>
      <vt:lpstr>SETOR PÚBLICO </vt:lpstr>
      <vt:lpstr>ORGANIZAÇÃO SINDICAL NO SETOR PÚBLICO</vt:lpstr>
      <vt:lpstr>Apresentação do PowerPoint</vt:lpstr>
      <vt:lpstr>ENQUADRAMENTO SINDICAL</vt:lpstr>
      <vt:lpstr>Apresentação do PowerPoint</vt:lpstr>
      <vt:lpstr>Apresentação do PowerPoint</vt:lpstr>
      <vt:lpstr>Apresentação do PowerPoint</vt:lpstr>
      <vt:lpstr>CONVENÇÃO 151 e RECOMENDAÇÃO 159</vt:lpstr>
      <vt:lpstr>CONVENÇÃO 151 e RECOMENDAÇÃO 159</vt:lpstr>
      <vt:lpstr>CONVENÇÃO 154</vt:lpstr>
      <vt:lpstr>PROJETO DE LEI N. 3831/15</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VISÃO TRIDIMENSIONAL  DO MOVIMENTO SINDICAL</vt:lpstr>
      <vt:lpstr>VISÃO TRIDIMENSIONAL  DO MOVIMENTO SINDICAL</vt:lpstr>
      <vt:lpstr> </vt:lpstr>
      <vt:lpstr>Apresentação do PowerPoint</vt:lpstr>
      <vt:lpstr>Apresentação do PowerPoint</vt:lpstr>
      <vt:lpstr>Apresentação do PowerPoint</vt:lpstr>
      <vt:lpstr>Apresentação do PowerPoint</vt:lpstr>
      <vt:lpstr>norteadores</vt:lpstr>
      <vt:lpstr>Apresentação do PowerPoint</vt:lpstr>
      <vt:lpstr>ESTRUTURA CONFEDERATIVA</vt:lpstr>
      <vt:lpstr>Apresentação do PowerPoint</vt:lpstr>
      <vt:lpstr>Apresentação do PowerPoint</vt:lpstr>
      <vt:lpstr>RELAÇÕES DE TRABALHO</vt:lpstr>
      <vt:lpstr>A NOVA LEGISLAÇÃO TRABALHISTA É LEGÍTIMA?</vt:lpstr>
      <vt:lpstr>Apresentação do PowerPoint</vt:lpstr>
      <vt:lpstr>Apresentação do PowerPoint</vt:lpstr>
      <vt:lpstr>Apresentação do PowerPoint</vt:lpstr>
      <vt:lpstr>TERCEIRIZAÇÃO</vt:lpstr>
      <vt:lpstr>Apresentação do PowerPoint</vt:lpstr>
      <vt:lpstr>Apresentação do PowerPoint</vt:lpstr>
      <vt:lpstr> TELETRABALHO</vt:lpstr>
      <vt:lpstr>Apresentação do PowerPoint</vt:lpstr>
      <vt:lpstr>AUTÔNOMO</vt:lpstr>
      <vt:lpstr>Apresentação do PowerPoint</vt:lpstr>
      <vt:lpstr>Apresentação do PowerPoint</vt:lpstr>
      <vt:lpstr>Apresentação do PowerPoint</vt:lpstr>
      <vt:lpstr>Apresentação do PowerPoint</vt:lpstr>
      <vt:lpstr> TRABALHO INTERMITENTE</vt:lpstr>
      <vt:lpstr>Apresentação do PowerPoint</vt:lpstr>
      <vt:lpstr>Apresentação do PowerPoint</vt:lpstr>
      <vt:lpstr> Lei 13.467/17 – Reforma Trabalhista   FORTALECIMENTO DAS NEGOCIAÇÕES COLETIVAS  INSTRUMENTO COLETIVO  X  ACORDO INDIVIDUAL INDIVIDUAL  PRERROGATIVAS SINDICAIS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NEGOCIADO SOBRE LEGISLADO- JORNADA</vt:lpstr>
      <vt:lpstr>NEGOCIADO SOBRE LEGISLADO - REMUNERAÇÃO</vt:lpstr>
      <vt:lpstr>RELAÇÕES DE TRABALHO</vt:lpstr>
      <vt:lpstr>NEGOCIADO SOBRE LEGISLADO – DEMAIS TEMAS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CONTRIBUIÇÃO ASSOCIATIVA</vt:lpstr>
      <vt:lpstr>CONTRIBUIÇÃO ASSISTENCIAL</vt:lpstr>
      <vt:lpstr>Contribuição Assistencial</vt:lpstr>
      <vt:lpstr>Apresentação do PowerPoint</vt:lpstr>
      <vt:lpstr>Apresentação do PowerPoint</vt:lpstr>
      <vt:lpstr>Apresentação do PowerPoint</vt:lpstr>
      <vt:lpstr>Apresentação do PowerPoint</vt:lpstr>
      <vt:lpstr>CONTRIBUIÇÃO CONFEDERATIVA</vt:lpstr>
      <vt:lpstr>Contribuição Confederativa</vt:lpstr>
      <vt:lpstr>Apresentação do PowerPoint</vt:lpstr>
      <vt:lpstr>CONTRIBUIÇÃO SINDICAL</vt:lpstr>
      <vt:lpstr>Contribuição Sindical</vt:lpstr>
      <vt:lpstr>Contribuição Sindical</vt:lpstr>
      <vt:lpstr>Apresentação do PowerPoint</vt:lpstr>
      <vt:lpstr>Apresentação do PowerPoint</vt:lpstr>
      <vt:lpstr>Apresentação do PowerPoint</vt:lpstr>
      <vt:lpstr>Apresentação do PowerPoint</vt:lpstr>
      <vt:lpstr>Apresentação do PowerPoint</vt:lpstr>
      <vt:lpstr>Apresentação do PowerPoint</vt:lpstr>
      <vt:lpstr>CONTRIBUIÇÃO SINDICAL  NORMA CONSTITUCIONAL DE EFICÁCIA PLENA  NATUREZA TRIBUTÁRIA  ARTIGOS 578 E 579 RECEPCIONADOS PELA CF/88</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ADI - CONTRIBUIÇÃO SINDICAL Relatoria Min. Edson Fachin </vt:lpstr>
      <vt:lpstr>Apresentação do PowerPoint</vt:lpstr>
      <vt:lpstr>Apresentação do PowerPoint</vt:lpstr>
      <vt:lpstr>Propostas apresentadas:</vt:lpstr>
      <vt:lpstr>Apresentação do PowerPoint</vt:lpstr>
      <vt:lpstr>Apresentação do PowerPoint</vt:lpstr>
      <vt:lpstr>Apresentação do PowerPoint</vt:lpstr>
      <vt:lpstr>Apresentação do PowerPoint</vt:lpstr>
      <vt:lpstr>Apresentação do PowerPoint</vt:lpstr>
      <vt:lpstr>PL 5795/2017</vt:lpstr>
      <vt:lpstr>Apresentação do PowerPoint</vt:lpstr>
      <vt:lpstr>Apresentação do PowerPoint</vt:lpstr>
      <vt:lpstr>Apresentação do PowerPoint</vt:lpstr>
      <vt:lpstr>Minuta - Projeto de lei</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GUIA DE RECOLHIMENTO DA CONTRIBUIÇÃO SINDICAL</vt:lpstr>
      <vt:lpstr>Apresentação do PowerPoint</vt:lpstr>
      <vt:lpstr>Apresentação do PowerPoint</vt:lpstr>
      <vt:lpstr>Apresentação do PowerPoint</vt:lpstr>
      <vt:lpstr>FONTES ALTERNATIVAS DE CUSTEIO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EIXO PROCESSUAL Apreciação da Justiça do Trabalho</vt:lpstr>
      <vt:lpstr>Apresentação do PowerPoint</vt:lpstr>
      <vt:lpstr>EIXO PROCESSUAL Depósito Recursal</vt:lpstr>
      <vt:lpstr>Apresentação do PowerPoint</vt:lpstr>
      <vt:lpstr>Apresentação do PowerPoint</vt:lpstr>
      <vt:lpstr>EIXO PROCESSUAL Litisconsorte necessário</vt:lpstr>
      <vt:lpstr>Apresentação do PowerPoint</vt:lpstr>
      <vt:lpstr>Apresentação do PowerPoint</vt:lpstr>
      <vt:lpstr>EIXO PROCESSUAL Legitimados para sustentação oral na criação ou alteração de súmulas</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MÃOS A OBRA!  </vt:lpstr>
      <vt:lpstr>NÃO É O MAIS FORTE QUE SOBREVIVE. NEM O MAIS INTELIGENTE. MAS O QUE MELHOR SE ADAPTA ÀS MUDANÇAS                                                  Charles Darwim</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Aline</dc:creator>
  <cp:lastModifiedBy>Thais Almeida</cp:lastModifiedBy>
  <cp:revision>196</cp:revision>
  <cp:lastPrinted>2017-11-08T21:35:30Z</cp:lastPrinted>
  <dcterms:created xsi:type="dcterms:W3CDTF">2017-10-16T19:23:19Z</dcterms:created>
  <dcterms:modified xsi:type="dcterms:W3CDTF">2017-11-21T19:44:26Z</dcterms:modified>
</cp:coreProperties>
</file>