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notesSlides/notesSlide146.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diagrams/drawing3.xml" ContentType="application/vnd.ms-office.drawingml.diagramDrawing+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quickStyle8.xml" ContentType="application/vnd.openxmlformats-officedocument.drawingml.diagramStyl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diagrams/layout8.xml" ContentType="application/vnd.openxmlformats-officedocument.drawingml.diagram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iagrams/drawing1.xml" ContentType="application/vnd.ms-office.drawingml.diagramDrawing+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charts/colors1.xml" ContentType="application/vnd.ms-office.chartcolorstyle+xml"/>
  <Override PartName="/ppt/slides/slide139.xml" ContentType="application/vnd.openxmlformats-officedocument.presentationml.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notesSlides/notesSlide116.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5"/>
  </p:notesMasterIdLst>
  <p:handoutMasterIdLst>
    <p:handoutMasterId r:id="rId186"/>
  </p:handoutMasterIdLst>
  <p:sldIdLst>
    <p:sldId id="256" r:id="rId2"/>
    <p:sldId id="576" r:id="rId3"/>
    <p:sldId id="459" r:id="rId4"/>
    <p:sldId id="644" r:id="rId5"/>
    <p:sldId id="460" r:id="rId6"/>
    <p:sldId id="466" r:id="rId7"/>
    <p:sldId id="578" r:id="rId8"/>
    <p:sldId id="587" r:id="rId9"/>
    <p:sldId id="579" r:id="rId10"/>
    <p:sldId id="580" r:id="rId11"/>
    <p:sldId id="492" r:id="rId12"/>
    <p:sldId id="493" r:id="rId13"/>
    <p:sldId id="581" r:id="rId14"/>
    <p:sldId id="643" r:id="rId15"/>
    <p:sldId id="582" r:id="rId16"/>
    <p:sldId id="496" r:id="rId17"/>
    <p:sldId id="588" r:id="rId18"/>
    <p:sldId id="646" r:id="rId19"/>
    <p:sldId id="647" r:id="rId20"/>
    <p:sldId id="648" r:id="rId21"/>
    <p:sldId id="649" r:id="rId22"/>
    <p:sldId id="650" r:id="rId23"/>
    <p:sldId id="651" r:id="rId24"/>
    <p:sldId id="653" r:id="rId25"/>
    <p:sldId id="654" r:id="rId26"/>
    <p:sldId id="655" r:id="rId27"/>
    <p:sldId id="656" r:id="rId28"/>
    <p:sldId id="657" r:id="rId29"/>
    <p:sldId id="658" r:id="rId30"/>
    <p:sldId id="659" r:id="rId31"/>
    <p:sldId id="660" r:id="rId32"/>
    <p:sldId id="661" r:id="rId33"/>
    <p:sldId id="662" r:id="rId34"/>
    <p:sldId id="663" r:id="rId35"/>
    <p:sldId id="664" r:id="rId36"/>
    <p:sldId id="812" r:id="rId37"/>
    <p:sldId id="813" r:id="rId38"/>
    <p:sldId id="665" r:id="rId39"/>
    <p:sldId id="666" r:id="rId40"/>
    <p:sldId id="667" r:id="rId41"/>
    <p:sldId id="668" r:id="rId42"/>
    <p:sldId id="669" r:id="rId43"/>
    <p:sldId id="670" r:id="rId44"/>
    <p:sldId id="671" r:id="rId45"/>
    <p:sldId id="677" r:id="rId46"/>
    <p:sldId id="678" r:id="rId47"/>
    <p:sldId id="679" r:id="rId48"/>
    <p:sldId id="680" r:id="rId49"/>
    <p:sldId id="681" r:id="rId50"/>
    <p:sldId id="682" r:id="rId51"/>
    <p:sldId id="683" r:id="rId52"/>
    <p:sldId id="684" r:id="rId53"/>
    <p:sldId id="685" r:id="rId54"/>
    <p:sldId id="686" r:id="rId55"/>
    <p:sldId id="687" r:id="rId56"/>
    <p:sldId id="688" r:id="rId57"/>
    <p:sldId id="689" r:id="rId58"/>
    <p:sldId id="690" r:id="rId59"/>
    <p:sldId id="691" r:id="rId60"/>
    <p:sldId id="692" r:id="rId61"/>
    <p:sldId id="693" r:id="rId62"/>
    <p:sldId id="694" r:id="rId63"/>
    <p:sldId id="695" r:id="rId64"/>
    <p:sldId id="696" r:id="rId65"/>
    <p:sldId id="698" r:id="rId66"/>
    <p:sldId id="699" r:id="rId67"/>
    <p:sldId id="700" r:id="rId68"/>
    <p:sldId id="701" r:id="rId69"/>
    <p:sldId id="702" r:id="rId70"/>
    <p:sldId id="703" r:id="rId71"/>
    <p:sldId id="704" r:id="rId72"/>
    <p:sldId id="705" r:id="rId73"/>
    <p:sldId id="706" r:id="rId74"/>
    <p:sldId id="707" r:id="rId75"/>
    <p:sldId id="708" r:id="rId76"/>
    <p:sldId id="709" r:id="rId77"/>
    <p:sldId id="710" r:id="rId78"/>
    <p:sldId id="711" r:id="rId79"/>
    <p:sldId id="712" r:id="rId80"/>
    <p:sldId id="713" r:id="rId81"/>
    <p:sldId id="714" r:id="rId82"/>
    <p:sldId id="826" r:id="rId83"/>
    <p:sldId id="715" r:id="rId84"/>
    <p:sldId id="823" r:id="rId85"/>
    <p:sldId id="716" r:id="rId86"/>
    <p:sldId id="824" r:id="rId87"/>
    <p:sldId id="825" r:id="rId88"/>
    <p:sldId id="717" r:id="rId89"/>
    <p:sldId id="718" r:id="rId90"/>
    <p:sldId id="719" r:id="rId91"/>
    <p:sldId id="720" r:id="rId92"/>
    <p:sldId id="721" r:id="rId93"/>
    <p:sldId id="722" r:id="rId94"/>
    <p:sldId id="723" r:id="rId95"/>
    <p:sldId id="814" r:id="rId96"/>
    <p:sldId id="815" r:id="rId97"/>
    <p:sldId id="816" r:id="rId98"/>
    <p:sldId id="817" r:id="rId99"/>
    <p:sldId id="818" r:id="rId100"/>
    <p:sldId id="819" r:id="rId101"/>
    <p:sldId id="827" r:id="rId102"/>
    <p:sldId id="820" r:id="rId103"/>
    <p:sldId id="822" r:id="rId104"/>
    <p:sldId id="821" r:id="rId105"/>
    <p:sldId id="828" r:id="rId106"/>
    <p:sldId id="725" r:id="rId107"/>
    <p:sldId id="726" r:id="rId108"/>
    <p:sldId id="727" r:id="rId109"/>
    <p:sldId id="728" r:id="rId110"/>
    <p:sldId id="729" r:id="rId111"/>
    <p:sldId id="740" r:id="rId112"/>
    <p:sldId id="741" r:id="rId113"/>
    <p:sldId id="742" r:id="rId114"/>
    <p:sldId id="743" r:id="rId115"/>
    <p:sldId id="744" r:id="rId116"/>
    <p:sldId id="745" r:id="rId117"/>
    <p:sldId id="746" r:id="rId118"/>
    <p:sldId id="747" r:id="rId119"/>
    <p:sldId id="748" r:id="rId120"/>
    <p:sldId id="749" r:id="rId121"/>
    <p:sldId id="750" r:id="rId122"/>
    <p:sldId id="751" r:id="rId123"/>
    <p:sldId id="752" r:id="rId124"/>
    <p:sldId id="753" r:id="rId125"/>
    <p:sldId id="754" r:id="rId126"/>
    <p:sldId id="755" r:id="rId127"/>
    <p:sldId id="756" r:id="rId128"/>
    <p:sldId id="757" r:id="rId129"/>
    <p:sldId id="758" r:id="rId130"/>
    <p:sldId id="759" r:id="rId131"/>
    <p:sldId id="760" r:id="rId132"/>
    <p:sldId id="761" r:id="rId133"/>
    <p:sldId id="762" r:id="rId134"/>
    <p:sldId id="763" r:id="rId135"/>
    <p:sldId id="764" r:id="rId136"/>
    <p:sldId id="765" r:id="rId137"/>
    <p:sldId id="766" r:id="rId138"/>
    <p:sldId id="767" r:id="rId139"/>
    <p:sldId id="768" r:id="rId140"/>
    <p:sldId id="769" r:id="rId141"/>
    <p:sldId id="770" r:id="rId142"/>
    <p:sldId id="771" r:id="rId143"/>
    <p:sldId id="772" r:id="rId144"/>
    <p:sldId id="773" r:id="rId145"/>
    <p:sldId id="774" r:id="rId146"/>
    <p:sldId id="775" r:id="rId147"/>
    <p:sldId id="777" r:id="rId148"/>
    <p:sldId id="780" r:id="rId149"/>
    <p:sldId id="781" r:id="rId150"/>
    <p:sldId id="832" r:id="rId151"/>
    <p:sldId id="783" r:id="rId152"/>
    <p:sldId id="784" r:id="rId153"/>
    <p:sldId id="785" r:id="rId154"/>
    <p:sldId id="786" r:id="rId155"/>
    <p:sldId id="787" r:id="rId156"/>
    <p:sldId id="788" r:id="rId157"/>
    <p:sldId id="789" r:id="rId158"/>
    <p:sldId id="790" r:id="rId159"/>
    <p:sldId id="791" r:id="rId160"/>
    <p:sldId id="792" r:id="rId161"/>
    <p:sldId id="793" r:id="rId162"/>
    <p:sldId id="794" r:id="rId163"/>
    <p:sldId id="796" r:id="rId164"/>
    <p:sldId id="797" r:id="rId165"/>
    <p:sldId id="798" r:id="rId166"/>
    <p:sldId id="799" r:id="rId167"/>
    <p:sldId id="800" r:id="rId168"/>
    <p:sldId id="801" r:id="rId169"/>
    <p:sldId id="833" r:id="rId170"/>
    <p:sldId id="834" r:id="rId171"/>
    <p:sldId id="802" r:id="rId172"/>
    <p:sldId id="803" r:id="rId173"/>
    <p:sldId id="804" r:id="rId174"/>
    <p:sldId id="805" r:id="rId175"/>
    <p:sldId id="806" r:id="rId176"/>
    <p:sldId id="807" r:id="rId177"/>
    <p:sldId id="808" r:id="rId178"/>
    <p:sldId id="809" r:id="rId179"/>
    <p:sldId id="831" r:id="rId180"/>
    <p:sldId id="835" r:id="rId181"/>
    <p:sldId id="830" r:id="rId182"/>
    <p:sldId id="810" r:id="rId183"/>
    <p:sldId id="811" r:id="rId184"/>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FF00"/>
    <a:srgbClr val="73FD73"/>
    <a:srgbClr val="00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36051" autoAdjust="0"/>
    <p:restoredTop sz="94660"/>
  </p:normalViewPr>
  <p:slideViewPr>
    <p:cSldViewPr snapToGrid="0">
      <p:cViewPr>
        <p:scale>
          <a:sx n="86" d="100"/>
          <a:sy n="86" d="100"/>
        </p:scale>
        <p:origin x="-648" y="16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Planilha_do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pt-BR"/>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2800" b="1" dirty="0">
                <a:solidFill>
                  <a:schemeClr val="accent6">
                    <a:lumMod val="50000"/>
                  </a:schemeClr>
                </a:solidFill>
                <a:effectLst>
                  <a:outerShdw blurRad="38100" dist="38100" dir="2700000" algn="tl">
                    <a:srgbClr val="000000">
                      <a:alpha val="43137"/>
                    </a:srgbClr>
                  </a:outerShdw>
                </a:effectLst>
              </a:rPr>
              <a:t>INSTRUMENTOS COLETIVOS </a:t>
            </a:r>
            <a:r>
              <a:rPr lang="en-US" sz="2800" b="1" dirty="0" smtClean="0">
                <a:solidFill>
                  <a:schemeClr val="accent6">
                    <a:lumMod val="50000"/>
                  </a:schemeClr>
                </a:solidFill>
                <a:effectLst>
                  <a:outerShdw blurRad="38100" dist="38100" dir="2700000" algn="tl">
                    <a:srgbClr val="000000">
                      <a:alpha val="43137"/>
                    </a:srgbClr>
                  </a:outerShdw>
                </a:effectLst>
              </a:rPr>
              <a:t>NO </a:t>
            </a:r>
            <a:r>
              <a:rPr lang="en-US" sz="2800" b="1" dirty="0">
                <a:solidFill>
                  <a:schemeClr val="accent6">
                    <a:lumMod val="50000"/>
                  </a:schemeClr>
                </a:solidFill>
                <a:effectLst>
                  <a:outerShdw blurRad="38100" dist="38100" dir="2700000" algn="tl">
                    <a:srgbClr val="000000">
                      <a:alpha val="43137"/>
                    </a:srgbClr>
                  </a:outerShdw>
                </a:effectLst>
              </a:rPr>
              <a:t>SISTEMA MEDIADOR</a:t>
            </a:r>
          </a:p>
        </c:rich>
      </c:tx>
      <c:layout>
        <c:manualLayout>
          <c:xMode val="edge"/>
          <c:yMode val="edge"/>
          <c:x val="0.19006593115423223"/>
          <c:y val="0"/>
        </c:manualLayout>
      </c:layout>
      <c:spPr>
        <a:noFill/>
        <a:ln>
          <a:noFill/>
        </a:ln>
        <a:effectLst/>
      </c:spPr>
    </c:title>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pie3DChart>
        <c:varyColors val="1"/>
        <c:ser>
          <c:idx val="0"/>
          <c:order val="0"/>
          <c:tx>
            <c:strRef>
              <c:f>Plan1!$B$1</c:f>
              <c:strCache>
                <c:ptCount val="1"/>
                <c:pt idx="0">
                  <c:v>INSTRUMENTOS COLETIVOS REGISTRADOS NO SISTEMA MEDIADOR</c:v>
                </c:pt>
              </c:strCache>
            </c:strRef>
          </c:tx>
          <c:dPt>
            <c:idx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1"/>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2"/>
                      </a:solidFill>
                      <a:latin typeface="+mn-lt"/>
                      <a:ea typeface="+mn-ea"/>
                      <a:cs typeface="+mn-cs"/>
                    </a:defRPr>
                  </a:pPr>
                  <a:endParaRPr lang="pt-BR"/>
                </a:p>
              </c:txPr>
            </c:dLbl>
            <c:dLbl>
              <c:idx val="2"/>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3"/>
                      </a:solidFill>
                      <a:latin typeface="+mn-lt"/>
                      <a:ea typeface="+mn-ea"/>
                      <a:cs typeface="+mn-cs"/>
                    </a:defRPr>
                  </a:pPr>
                  <a:endParaRPr lang="pt-BR"/>
                </a:p>
              </c:txPr>
            </c:dLbl>
            <c:spPr>
              <a:noFill/>
              <a:ln>
                <a:noFill/>
              </a:ln>
              <a:effectLst/>
            </c:spPr>
            <c:txPr>
              <a:bodyPr rot="0" spcFirstLastPara="1" vertOverflow="ellipsis" vert="horz" wrap="square" lIns="38100" tIns="19050" rIns="38100" bIns="19050" anchor="ctr" anchorCtr="1">
                <a:spAutoFit/>
              </a:bodyPr>
              <a:lstStyle/>
              <a:p>
                <a:pPr>
                  <a:defRPr sz="3600" b="1" i="0" u="none" strike="noStrike" kern="1200" spc="0" baseline="0">
                    <a:solidFill>
                      <a:schemeClr val="accent1"/>
                    </a:solidFill>
                    <a:latin typeface="+mn-lt"/>
                    <a:ea typeface="+mn-ea"/>
                    <a:cs typeface="+mn-cs"/>
                  </a:defRPr>
                </a:pPr>
                <a:endParaRPr lang="pt-BR"/>
              </a:p>
            </c:txPr>
            <c:dLblPos val="outEnd"/>
            <c:showCatName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Plan1!$A$2:$A$4</c:f>
              <c:numCache>
                <c:formatCode>General</c:formatCode>
                <c:ptCount val="3"/>
                <c:pt idx="0">
                  <c:v>2014</c:v>
                </c:pt>
                <c:pt idx="1">
                  <c:v>2015</c:v>
                </c:pt>
                <c:pt idx="2">
                  <c:v>2016</c:v>
                </c:pt>
              </c:numCache>
            </c:numRef>
          </c:cat>
          <c:val>
            <c:numRef>
              <c:f>Plan1!$B$2:$B$4</c:f>
              <c:numCache>
                <c:formatCode>#,##0</c:formatCode>
                <c:ptCount val="3"/>
                <c:pt idx="0">
                  <c:v>49986</c:v>
                </c:pt>
                <c:pt idx="1">
                  <c:v>46569</c:v>
                </c:pt>
                <c:pt idx="2">
                  <c:v>48565</c:v>
                </c:pt>
              </c:numCache>
            </c:numRef>
          </c:val>
        </c:ser>
        <c:dLbls>
          <c:showCatName val="1"/>
        </c:dLbls>
      </c:pie3DChart>
      <c:spPr>
        <a:noFill/>
        <a:ln>
          <a:noFill/>
        </a:ln>
        <a:effectLst/>
      </c:spPr>
    </c:plotArea>
    <c:plotVisOnly val="1"/>
    <c:dispBlanksAs val="zero"/>
  </c:chart>
  <c:spPr>
    <a:noFill/>
    <a:ln>
      <a:noFill/>
    </a:ln>
    <a:effectLst/>
  </c:spPr>
  <c:txPr>
    <a:bodyPr/>
    <a:lstStyle/>
    <a:p>
      <a:pPr>
        <a:defRPr/>
      </a:pPr>
      <a:endParaRPr lang="pt-BR"/>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828D9E-4E7A-4408-8840-167F51D0CEE3}" type="doc">
      <dgm:prSet loTypeId="urn:microsoft.com/office/officeart/2005/8/layout/cycle8" loCatId="cycle" qsTypeId="urn:microsoft.com/office/officeart/2005/8/quickstyle/simple1" qsCatId="simple" csTypeId="urn:microsoft.com/office/officeart/2005/8/colors/colorful2" csCatId="colorful" phldr="1"/>
      <dgm:spPr/>
    </dgm:pt>
    <dgm:pt modelId="{5E5BEDC3-B67C-4633-AD8E-F10DCA2EBBC6}">
      <dgm:prSet phldrT="[Texto]"/>
      <dgm:spPr>
        <a:solidFill>
          <a:schemeClr val="accent6">
            <a:lumMod val="60000"/>
            <a:lumOff val="40000"/>
          </a:schemeClr>
        </a:solidFill>
      </dgm:spPr>
      <dgm:t>
        <a:bodyPr/>
        <a:lstStyle/>
        <a:p>
          <a:r>
            <a:rPr lang="pt-BR" dirty="0" smtClean="0"/>
            <a:t>POLÍTICO </a:t>
          </a:r>
          <a:endParaRPr lang="pt-BR" dirty="0"/>
        </a:p>
      </dgm:t>
    </dgm:pt>
    <dgm:pt modelId="{A5A95B16-C658-4910-BD1E-092C41EAEF15}" type="parTrans" cxnId="{9C8D9223-2CD5-4A32-8D89-B49AA06524CB}">
      <dgm:prSet/>
      <dgm:spPr/>
      <dgm:t>
        <a:bodyPr/>
        <a:lstStyle/>
        <a:p>
          <a:endParaRPr lang="pt-BR"/>
        </a:p>
      </dgm:t>
    </dgm:pt>
    <dgm:pt modelId="{AC9F831C-EA1E-4006-BCD8-767303DD9CA8}" type="sibTrans" cxnId="{9C8D9223-2CD5-4A32-8D89-B49AA06524CB}">
      <dgm:prSet/>
      <dgm:spPr/>
      <dgm:t>
        <a:bodyPr/>
        <a:lstStyle/>
        <a:p>
          <a:endParaRPr lang="pt-BR"/>
        </a:p>
      </dgm:t>
    </dgm:pt>
    <dgm:pt modelId="{D9A5BB87-DCCF-4857-9ABB-F33AD1E30B26}">
      <dgm:prSet phldrT="[Texto]"/>
      <dgm:spPr>
        <a:solidFill>
          <a:srgbClr val="32E2FA"/>
        </a:solidFill>
      </dgm:spPr>
      <dgm:t>
        <a:bodyPr/>
        <a:lstStyle/>
        <a:p>
          <a:endParaRPr lang="pt-BR" dirty="0"/>
        </a:p>
      </dgm:t>
    </dgm:pt>
    <dgm:pt modelId="{721B94E7-3CE8-4141-95E8-D16F18E411AF}" type="parTrans" cxnId="{638C20F4-1289-4DCB-BDC1-0BF0B7B4F4F0}">
      <dgm:prSet/>
      <dgm:spPr/>
      <dgm:t>
        <a:bodyPr/>
        <a:lstStyle/>
        <a:p>
          <a:endParaRPr lang="pt-BR"/>
        </a:p>
      </dgm:t>
    </dgm:pt>
    <dgm:pt modelId="{F9530B74-51E9-483E-8E84-8668C5B968D4}" type="sibTrans" cxnId="{638C20F4-1289-4DCB-BDC1-0BF0B7B4F4F0}">
      <dgm:prSet/>
      <dgm:spPr/>
      <dgm:t>
        <a:bodyPr/>
        <a:lstStyle/>
        <a:p>
          <a:endParaRPr lang="pt-BR"/>
        </a:p>
      </dgm:t>
    </dgm:pt>
    <dgm:pt modelId="{8DC417CC-20A4-4FBD-BC18-F05CB467A0D2}">
      <dgm:prSet phldrT="[Texto]"/>
      <dgm:spPr>
        <a:solidFill>
          <a:schemeClr val="accent1">
            <a:lumMod val="60000"/>
            <a:lumOff val="40000"/>
          </a:schemeClr>
        </a:solidFill>
      </dgm:spPr>
      <dgm:t>
        <a:bodyPr/>
        <a:lstStyle/>
        <a:p>
          <a:r>
            <a:rPr lang="pt-BR" dirty="0" smtClean="0"/>
            <a:t>SOCIAL</a:t>
          </a:r>
          <a:endParaRPr lang="pt-BR" dirty="0"/>
        </a:p>
      </dgm:t>
    </dgm:pt>
    <dgm:pt modelId="{C6E7AA87-C1FB-41F2-B00D-4DA09841812F}" type="parTrans" cxnId="{FB93F5DD-DCB9-4CC1-BFBD-7151E499DCE2}">
      <dgm:prSet/>
      <dgm:spPr/>
      <dgm:t>
        <a:bodyPr/>
        <a:lstStyle/>
        <a:p>
          <a:endParaRPr lang="pt-BR"/>
        </a:p>
      </dgm:t>
    </dgm:pt>
    <dgm:pt modelId="{2C931050-46AC-4DBD-A442-8B6B83B62971}" type="sibTrans" cxnId="{FB93F5DD-DCB9-4CC1-BFBD-7151E499DCE2}">
      <dgm:prSet/>
      <dgm:spPr/>
      <dgm:t>
        <a:bodyPr/>
        <a:lstStyle/>
        <a:p>
          <a:endParaRPr lang="pt-BR"/>
        </a:p>
      </dgm:t>
    </dgm:pt>
    <dgm:pt modelId="{767C3BEF-7340-4D07-9AF3-56A98D28A2CD}" type="pres">
      <dgm:prSet presAssocID="{15828D9E-4E7A-4408-8840-167F51D0CEE3}" presName="compositeShape" presStyleCnt="0">
        <dgm:presLayoutVars>
          <dgm:chMax val="7"/>
          <dgm:dir/>
          <dgm:resizeHandles val="exact"/>
        </dgm:presLayoutVars>
      </dgm:prSet>
      <dgm:spPr/>
    </dgm:pt>
    <dgm:pt modelId="{1E8AEA95-D5BC-497E-8715-35F1D5EC7476}" type="pres">
      <dgm:prSet presAssocID="{15828D9E-4E7A-4408-8840-167F51D0CEE3}" presName="wedge1" presStyleLbl="node1" presStyleIdx="0" presStyleCnt="3"/>
      <dgm:spPr/>
      <dgm:t>
        <a:bodyPr/>
        <a:lstStyle/>
        <a:p>
          <a:endParaRPr lang="pt-BR"/>
        </a:p>
      </dgm:t>
    </dgm:pt>
    <dgm:pt modelId="{610B01F6-B8CD-462C-800E-986CECB38E2B}" type="pres">
      <dgm:prSet presAssocID="{15828D9E-4E7A-4408-8840-167F51D0CEE3}" presName="dummy1a" presStyleCnt="0"/>
      <dgm:spPr/>
    </dgm:pt>
    <dgm:pt modelId="{F778654B-52DE-4BAE-8DE6-C369ADF6D5F1}" type="pres">
      <dgm:prSet presAssocID="{15828D9E-4E7A-4408-8840-167F51D0CEE3}" presName="dummy1b" presStyleCnt="0"/>
      <dgm:spPr/>
    </dgm:pt>
    <dgm:pt modelId="{C041486A-784F-462D-9CFC-F1F74DED8122}" type="pres">
      <dgm:prSet presAssocID="{15828D9E-4E7A-4408-8840-167F51D0CEE3}" presName="wedge1Tx" presStyleLbl="node1" presStyleIdx="0" presStyleCnt="3">
        <dgm:presLayoutVars>
          <dgm:chMax val="0"/>
          <dgm:chPref val="0"/>
          <dgm:bulletEnabled val="1"/>
        </dgm:presLayoutVars>
      </dgm:prSet>
      <dgm:spPr/>
      <dgm:t>
        <a:bodyPr/>
        <a:lstStyle/>
        <a:p>
          <a:endParaRPr lang="pt-BR"/>
        </a:p>
      </dgm:t>
    </dgm:pt>
    <dgm:pt modelId="{D7C05964-1864-4BD5-A77D-3B66D8F5DB61}" type="pres">
      <dgm:prSet presAssocID="{15828D9E-4E7A-4408-8840-167F51D0CEE3}" presName="wedge2" presStyleLbl="node1" presStyleIdx="1" presStyleCnt="3" custLinFactNeighborX="548" custLinFactNeighborY="2288"/>
      <dgm:spPr/>
      <dgm:t>
        <a:bodyPr/>
        <a:lstStyle/>
        <a:p>
          <a:endParaRPr lang="pt-BR"/>
        </a:p>
      </dgm:t>
    </dgm:pt>
    <dgm:pt modelId="{3EA73AAE-B14C-4EF1-AB1B-34A7F82443C8}" type="pres">
      <dgm:prSet presAssocID="{15828D9E-4E7A-4408-8840-167F51D0CEE3}" presName="dummy2a" presStyleCnt="0"/>
      <dgm:spPr/>
    </dgm:pt>
    <dgm:pt modelId="{CC2B9E2D-07FF-4DC6-9367-98C641E07EF3}" type="pres">
      <dgm:prSet presAssocID="{15828D9E-4E7A-4408-8840-167F51D0CEE3}" presName="dummy2b" presStyleCnt="0"/>
      <dgm:spPr/>
    </dgm:pt>
    <dgm:pt modelId="{1412AE59-5EC6-43B7-802A-DD2721CD8C76}" type="pres">
      <dgm:prSet presAssocID="{15828D9E-4E7A-4408-8840-167F51D0CEE3}" presName="wedge2Tx" presStyleLbl="node1" presStyleIdx="1" presStyleCnt="3">
        <dgm:presLayoutVars>
          <dgm:chMax val="0"/>
          <dgm:chPref val="0"/>
          <dgm:bulletEnabled val="1"/>
        </dgm:presLayoutVars>
      </dgm:prSet>
      <dgm:spPr/>
      <dgm:t>
        <a:bodyPr/>
        <a:lstStyle/>
        <a:p>
          <a:endParaRPr lang="pt-BR"/>
        </a:p>
      </dgm:t>
    </dgm:pt>
    <dgm:pt modelId="{50514DE2-CE93-4B6E-ACD1-647CBA35C819}" type="pres">
      <dgm:prSet presAssocID="{15828D9E-4E7A-4408-8840-167F51D0CEE3}" presName="wedge3" presStyleLbl="node1" presStyleIdx="2" presStyleCnt="3"/>
      <dgm:spPr/>
      <dgm:t>
        <a:bodyPr/>
        <a:lstStyle/>
        <a:p>
          <a:endParaRPr lang="pt-BR"/>
        </a:p>
      </dgm:t>
    </dgm:pt>
    <dgm:pt modelId="{6F0EB710-A71A-4956-B8E3-A07BF8147749}" type="pres">
      <dgm:prSet presAssocID="{15828D9E-4E7A-4408-8840-167F51D0CEE3}" presName="dummy3a" presStyleCnt="0"/>
      <dgm:spPr/>
    </dgm:pt>
    <dgm:pt modelId="{E863A527-A837-4885-8F44-F053B8D94C58}" type="pres">
      <dgm:prSet presAssocID="{15828D9E-4E7A-4408-8840-167F51D0CEE3}" presName="dummy3b" presStyleCnt="0"/>
      <dgm:spPr/>
    </dgm:pt>
    <dgm:pt modelId="{3462E0FF-BE33-4636-981F-1D6CAAB41202}" type="pres">
      <dgm:prSet presAssocID="{15828D9E-4E7A-4408-8840-167F51D0CEE3}" presName="wedge3Tx" presStyleLbl="node1" presStyleIdx="2" presStyleCnt="3">
        <dgm:presLayoutVars>
          <dgm:chMax val="0"/>
          <dgm:chPref val="0"/>
          <dgm:bulletEnabled val="1"/>
        </dgm:presLayoutVars>
      </dgm:prSet>
      <dgm:spPr/>
      <dgm:t>
        <a:bodyPr/>
        <a:lstStyle/>
        <a:p>
          <a:endParaRPr lang="pt-BR"/>
        </a:p>
      </dgm:t>
    </dgm:pt>
    <dgm:pt modelId="{DB1E997D-9000-41A7-836E-F75FC38A5F7F}" type="pres">
      <dgm:prSet presAssocID="{AC9F831C-EA1E-4006-BCD8-767303DD9CA8}" presName="arrowWedge1" presStyleLbl="fgSibTrans2D1" presStyleIdx="0" presStyleCnt="3"/>
      <dgm:spPr/>
    </dgm:pt>
    <dgm:pt modelId="{EE3E5639-0CB8-49DA-B65D-506E0F10F815}" type="pres">
      <dgm:prSet presAssocID="{F9530B74-51E9-483E-8E84-8668C5B968D4}" presName="arrowWedge2" presStyleLbl="fgSibTrans2D1" presStyleIdx="1" presStyleCnt="3"/>
      <dgm:spPr/>
    </dgm:pt>
    <dgm:pt modelId="{D7B2C49B-7BCD-46D0-8FAA-CAB2FE2FAE92}" type="pres">
      <dgm:prSet presAssocID="{2C931050-46AC-4DBD-A442-8B6B83B62971}" presName="arrowWedge3" presStyleLbl="fgSibTrans2D1" presStyleIdx="2" presStyleCnt="3"/>
      <dgm:spPr/>
    </dgm:pt>
  </dgm:ptLst>
  <dgm:cxnLst>
    <dgm:cxn modelId="{A725B8ED-F1E7-4E47-A53A-6B76173022EF}" type="presOf" srcId="{5E5BEDC3-B67C-4633-AD8E-F10DCA2EBBC6}" destId="{C041486A-784F-462D-9CFC-F1F74DED8122}" srcOrd="1" destOrd="0" presId="urn:microsoft.com/office/officeart/2005/8/layout/cycle8"/>
    <dgm:cxn modelId="{38093E33-EFB2-456C-9F12-BA02A635B09E}" type="presOf" srcId="{8DC417CC-20A4-4FBD-BC18-F05CB467A0D2}" destId="{50514DE2-CE93-4B6E-ACD1-647CBA35C819}" srcOrd="0" destOrd="0" presId="urn:microsoft.com/office/officeart/2005/8/layout/cycle8"/>
    <dgm:cxn modelId="{9C8D9223-2CD5-4A32-8D89-B49AA06524CB}" srcId="{15828D9E-4E7A-4408-8840-167F51D0CEE3}" destId="{5E5BEDC3-B67C-4633-AD8E-F10DCA2EBBC6}" srcOrd="0" destOrd="0" parTransId="{A5A95B16-C658-4910-BD1E-092C41EAEF15}" sibTransId="{AC9F831C-EA1E-4006-BCD8-767303DD9CA8}"/>
    <dgm:cxn modelId="{E25DE39F-DFFB-4C33-8CCF-C1B4BFBC6C2B}" type="presOf" srcId="{D9A5BB87-DCCF-4857-9ABB-F33AD1E30B26}" destId="{1412AE59-5EC6-43B7-802A-DD2721CD8C76}" srcOrd="1" destOrd="0" presId="urn:microsoft.com/office/officeart/2005/8/layout/cycle8"/>
    <dgm:cxn modelId="{348D178E-F702-4D94-ADED-E5A9A36FFFB3}" type="presOf" srcId="{D9A5BB87-DCCF-4857-9ABB-F33AD1E30B26}" destId="{D7C05964-1864-4BD5-A77D-3B66D8F5DB61}" srcOrd="0" destOrd="0" presId="urn:microsoft.com/office/officeart/2005/8/layout/cycle8"/>
    <dgm:cxn modelId="{38302AD8-EDD5-411E-91D5-D69EB3B994FD}" type="presOf" srcId="{5E5BEDC3-B67C-4633-AD8E-F10DCA2EBBC6}" destId="{1E8AEA95-D5BC-497E-8715-35F1D5EC7476}" srcOrd="0" destOrd="0" presId="urn:microsoft.com/office/officeart/2005/8/layout/cycle8"/>
    <dgm:cxn modelId="{FB93F5DD-DCB9-4CC1-BFBD-7151E499DCE2}" srcId="{15828D9E-4E7A-4408-8840-167F51D0CEE3}" destId="{8DC417CC-20A4-4FBD-BC18-F05CB467A0D2}" srcOrd="2" destOrd="0" parTransId="{C6E7AA87-C1FB-41F2-B00D-4DA09841812F}" sibTransId="{2C931050-46AC-4DBD-A442-8B6B83B62971}"/>
    <dgm:cxn modelId="{19DD73A1-FFD6-4536-92BB-C1E30FAA5EE3}" type="presOf" srcId="{15828D9E-4E7A-4408-8840-167F51D0CEE3}" destId="{767C3BEF-7340-4D07-9AF3-56A98D28A2CD}" srcOrd="0" destOrd="0" presId="urn:microsoft.com/office/officeart/2005/8/layout/cycle8"/>
    <dgm:cxn modelId="{638C20F4-1289-4DCB-BDC1-0BF0B7B4F4F0}" srcId="{15828D9E-4E7A-4408-8840-167F51D0CEE3}" destId="{D9A5BB87-DCCF-4857-9ABB-F33AD1E30B26}" srcOrd="1" destOrd="0" parTransId="{721B94E7-3CE8-4141-95E8-D16F18E411AF}" sibTransId="{F9530B74-51E9-483E-8E84-8668C5B968D4}"/>
    <dgm:cxn modelId="{CEBDF07B-D201-435B-9E65-1DEF87DC961A}" type="presOf" srcId="{8DC417CC-20A4-4FBD-BC18-F05CB467A0D2}" destId="{3462E0FF-BE33-4636-981F-1D6CAAB41202}" srcOrd="1" destOrd="0" presId="urn:microsoft.com/office/officeart/2005/8/layout/cycle8"/>
    <dgm:cxn modelId="{53BA5BFC-8BD6-47EA-86DF-D9D6384B7B0A}" type="presParOf" srcId="{767C3BEF-7340-4D07-9AF3-56A98D28A2CD}" destId="{1E8AEA95-D5BC-497E-8715-35F1D5EC7476}" srcOrd="0" destOrd="0" presId="urn:microsoft.com/office/officeart/2005/8/layout/cycle8"/>
    <dgm:cxn modelId="{F520611C-C266-4E92-BE0C-584A52832971}" type="presParOf" srcId="{767C3BEF-7340-4D07-9AF3-56A98D28A2CD}" destId="{610B01F6-B8CD-462C-800E-986CECB38E2B}" srcOrd="1" destOrd="0" presId="urn:microsoft.com/office/officeart/2005/8/layout/cycle8"/>
    <dgm:cxn modelId="{8870187C-1E81-423B-A3CC-E15B83E2B6B6}" type="presParOf" srcId="{767C3BEF-7340-4D07-9AF3-56A98D28A2CD}" destId="{F778654B-52DE-4BAE-8DE6-C369ADF6D5F1}" srcOrd="2" destOrd="0" presId="urn:microsoft.com/office/officeart/2005/8/layout/cycle8"/>
    <dgm:cxn modelId="{71DB28D4-A8F9-4A33-8AB3-CD08DEBB532E}" type="presParOf" srcId="{767C3BEF-7340-4D07-9AF3-56A98D28A2CD}" destId="{C041486A-784F-462D-9CFC-F1F74DED8122}" srcOrd="3" destOrd="0" presId="urn:microsoft.com/office/officeart/2005/8/layout/cycle8"/>
    <dgm:cxn modelId="{8E904606-F90E-4D2D-A274-5382FC6ED29F}" type="presParOf" srcId="{767C3BEF-7340-4D07-9AF3-56A98D28A2CD}" destId="{D7C05964-1864-4BD5-A77D-3B66D8F5DB61}" srcOrd="4" destOrd="0" presId="urn:microsoft.com/office/officeart/2005/8/layout/cycle8"/>
    <dgm:cxn modelId="{FD8CEEED-4116-42A8-B76A-2E0E277099EC}" type="presParOf" srcId="{767C3BEF-7340-4D07-9AF3-56A98D28A2CD}" destId="{3EA73AAE-B14C-4EF1-AB1B-34A7F82443C8}" srcOrd="5" destOrd="0" presId="urn:microsoft.com/office/officeart/2005/8/layout/cycle8"/>
    <dgm:cxn modelId="{E78A7C53-2051-497A-8BF0-39D00017CA62}" type="presParOf" srcId="{767C3BEF-7340-4D07-9AF3-56A98D28A2CD}" destId="{CC2B9E2D-07FF-4DC6-9367-98C641E07EF3}" srcOrd="6" destOrd="0" presId="urn:microsoft.com/office/officeart/2005/8/layout/cycle8"/>
    <dgm:cxn modelId="{7D45EEDA-EA77-430C-A37A-6C3C420BC5E1}" type="presParOf" srcId="{767C3BEF-7340-4D07-9AF3-56A98D28A2CD}" destId="{1412AE59-5EC6-43B7-802A-DD2721CD8C76}" srcOrd="7" destOrd="0" presId="urn:microsoft.com/office/officeart/2005/8/layout/cycle8"/>
    <dgm:cxn modelId="{BF2581DB-473C-41E5-A52B-846CC769970F}" type="presParOf" srcId="{767C3BEF-7340-4D07-9AF3-56A98D28A2CD}" destId="{50514DE2-CE93-4B6E-ACD1-647CBA35C819}" srcOrd="8" destOrd="0" presId="urn:microsoft.com/office/officeart/2005/8/layout/cycle8"/>
    <dgm:cxn modelId="{C9303737-596F-40EF-B108-BF2AD6BDE971}" type="presParOf" srcId="{767C3BEF-7340-4D07-9AF3-56A98D28A2CD}" destId="{6F0EB710-A71A-4956-B8E3-A07BF8147749}" srcOrd="9" destOrd="0" presId="urn:microsoft.com/office/officeart/2005/8/layout/cycle8"/>
    <dgm:cxn modelId="{3C9A2F52-2214-43A6-BA87-30F9E3C1090F}" type="presParOf" srcId="{767C3BEF-7340-4D07-9AF3-56A98D28A2CD}" destId="{E863A527-A837-4885-8F44-F053B8D94C58}" srcOrd="10" destOrd="0" presId="urn:microsoft.com/office/officeart/2005/8/layout/cycle8"/>
    <dgm:cxn modelId="{6B1D4598-A05B-49CF-925B-39A769357595}" type="presParOf" srcId="{767C3BEF-7340-4D07-9AF3-56A98D28A2CD}" destId="{3462E0FF-BE33-4636-981F-1D6CAAB41202}" srcOrd="11" destOrd="0" presId="urn:microsoft.com/office/officeart/2005/8/layout/cycle8"/>
    <dgm:cxn modelId="{7870DD6E-FAA2-4425-82F2-1DF85F2E0377}" type="presParOf" srcId="{767C3BEF-7340-4D07-9AF3-56A98D28A2CD}" destId="{DB1E997D-9000-41A7-836E-F75FC38A5F7F}" srcOrd="12" destOrd="0" presId="urn:microsoft.com/office/officeart/2005/8/layout/cycle8"/>
    <dgm:cxn modelId="{9D2A7CBF-42B2-495D-9430-8FCE902574AD}" type="presParOf" srcId="{767C3BEF-7340-4D07-9AF3-56A98D28A2CD}" destId="{EE3E5639-0CB8-49DA-B65D-506E0F10F815}" srcOrd="13" destOrd="0" presId="urn:microsoft.com/office/officeart/2005/8/layout/cycle8"/>
    <dgm:cxn modelId="{7B4C7FF6-112E-4732-AE7F-9F3E36365838}" type="presParOf" srcId="{767C3BEF-7340-4D07-9AF3-56A98D28A2CD}" destId="{D7B2C49B-7BCD-46D0-8FAA-CAB2FE2FAE92}" srcOrd="14" destOrd="0" presId="urn:microsoft.com/office/officeart/2005/8/layout/cycle8"/>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colorful2" csCatId="colorful" phldr="1"/>
      <dgm:spPr/>
    </dgm:pt>
    <dgm:pt modelId="{0D0EC782-D558-488E-A77E-D5A1E549A2F1}">
      <dgm:prSet phldrT="[Texto]" custT="1"/>
      <dgm:spPr/>
      <dgm:t>
        <a:bodyPr/>
        <a:lstStyle/>
        <a:p>
          <a:r>
            <a:rPr lang="pt-BR" sz="2400" b="1" dirty="0" smtClean="0">
              <a:latin typeface="Calibri" pitchFamily="34" charset="0"/>
            </a:rPr>
            <a:t>Confederação (setor)</a:t>
          </a:r>
          <a:endParaRPr lang="pt-BR" sz="2400" b="1" dirty="0">
            <a:latin typeface="Calibri" pitchFamily="34" charset="0"/>
          </a:endParaRP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custT="1"/>
      <dgm:spPr/>
      <dgm:t>
        <a:bodyPr/>
        <a:lstStyle/>
        <a:p>
          <a:r>
            <a:rPr lang="pt-BR" sz="2400" b="1" dirty="0" smtClean="0">
              <a:latin typeface="Calibri" pitchFamily="34" charset="0"/>
            </a:rPr>
            <a:t>Federação (ramo)</a:t>
          </a:r>
          <a:endParaRPr lang="pt-BR" sz="2400" b="1" dirty="0">
            <a:latin typeface="Calibri" pitchFamily="34" charset="0"/>
          </a:endParaRP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custT="1"/>
      <dgm:spPr/>
      <dgm:t>
        <a:bodyPr/>
        <a:lstStyle/>
        <a:p>
          <a:r>
            <a:rPr lang="pt-BR" sz="2400" b="1" dirty="0" smtClean="0">
              <a:latin typeface="Calibri" pitchFamily="34" charset="0"/>
            </a:rPr>
            <a:t>Sindicato (categoria)</a:t>
          </a:r>
          <a:endParaRPr lang="pt-BR" sz="2400" b="1" dirty="0">
            <a:latin typeface="Calibri" pitchFamily="34" charset="0"/>
          </a:endParaRP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X="-2100" custLinFactNeighborY="-3087"/>
      <dgm:spPr/>
      <dgm:t>
        <a:bodyPr/>
        <a:lstStyle/>
        <a:p>
          <a:endParaRPr lang="pt-BR"/>
        </a:p>
      </dgm:t>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EE91825C-BFC5-4649-B40A-A5E3BF9F6EAE}" srcId="{C1771875-63A4-4BCF-B648-2362FBE1C81C}" destId="{3EBCF906-38EB-4A49-B45D-2F2CAF6D5640}" srcOrd="1" destOrd="0" parTransId="{DC7DF467-1CCB-444F-BBA2-9F6B7D27D26D}" sibTransId="{D0A1BCAE-BB9F-4EF4-B4DD-B9038F6C75E6}"/>
    <dgm:cxn modelId="{C55C44FD-B505-4F3F-B4D5-E10BD61A9F40}" type="presOf" srcId="{35E805A5-A705-49E5-BB8B-1DF4F82D4BFC}" destId="{5819B86F-84CD-409B-BA20-C93EC4C87B11}" srcOrd="0" destOrd="0" presId="urn:microsoft.com/office/officeart/2005/8/layout/pyramid2"/>
    <dgm:cxn modelId="{A260CB2F-A886-4AA0-89F8-3BA0BCE8F626}" type="presOf" srcId="{3EBCF906-38EB-4A49-B45D-2F2CAF6D5640}" destId="{B9F1EBE0-A590-4516-8B88-97F2449BCFF8}" srcOrd="0" destOrd="0" presId="urn:microsoft.com/office/officeart/2005/8/layout/pyramid2"/>
    <dgm:cxn modelId="{A9C71691-39CF-426A-BD12-A32ACD69D0D6}" srcId="{C1771875-63A4-4BCF-B648-2362FBE1C81C}" destId="{35E805A5-A705-49E5-BB8B-1DF4F82D4BFC}" srcOrd="2" destOrd="0" parTransId="{CFF20EB4-E86C-4E18-8B13-4515FA5811BB}" sibTransId="{403ED794-C8CF-40E7-B91F-C6357E7094B9}"/>
    <dgm:cxn modelId="{A15DF2AD-6DAF-4E36-8409-DB8E69779C91}" type="presOf" srcId="{0D0EC782-D558-488E-A77E-D5A1E549A2F1}" destId="{2639841B-98B3-4E97-BF19-2C77DD519D10}" srcOrd="0" destOrd="0" presId="urn:microsoft.com/office/officeart/2005/8/layout/pyramid2"/>
    <dgm:cxn modelId="{09FCC21C-1DC2-4184-9CD9-DEA5FC856921}" type="presOf" srcId="{C1771875-63A4-4BCF-B648-2362FBE1C81C}" destId="{F6A3313A-CABB-4DE1-9A37-407CB58DA8B2}" srcOrd="0" destOrd="0" presId="urn:microsoft.com/office/officeart/2005/8/layout/pyramid2"/>
    <dgm:cxn modelId="{89CF265B-6715-4B2C-B315-F0E80670B327}" srcId="{C1771875-63A4-4BCF-B648-2362FBE1C81C}" destId="{0D0EC782-D558-488E-A77E-D5A1E549A2F1}" srcOrd="0" destOrd="0" parTransId="{290D90A2-5A2F-4AC6-B970-CCB99CA5CB48}" sibTransId="{701EA04F-2D15-4D0C-85F4-A90D038085A0}"/>
    <dgm:cxn modelId="{0D12E24E-64BC-4704-AF59-C7E5CFDE2BEE}" type="presParOf" srcId="{F6A3313A-CABB-4DE1-9A37-407CB58DA8B2}" destId="{57CC49E5-DF95-4CA6-B6EA-A15EDF677342}" srcOrd="0" destOrd="0" presId="urn:microsoft.com/office/officeart/2005/8/layout/pyramid2"/>
    <dgm:cxn modelId="{EE1305A5-095E-454D-A6EA-6BEC499832C5}" type="presParOf" srcId="{F6A3313A-CABB-4DE1-9A37-407CB58DA8B2}" destId="{E838EEFC-537C-47A0-9AED-AC55CF6B7F80}" srcOrd="1" destOrd="0" presId="urn:microsoft.com/office/officeart/2005/8/layout/pyramid2"/>
    <dgm:cxn modelId="{E8F9213C-659C-4963-8D58-746FE2BBD394}" type="presParOf" srcId="{E838EEFC-537C-47A0-9AED-AC55CF6B7F80}" destId="{2639841B-98B3-4E97-BF19-2C77DD519D10}" srcOrd="0" destOrd="0" presId="urn:microsoft.com/office/officeart/2005/8/layout/pyramid2"/>
    <dgm:cxn modelId="{8B9D4604-3C2D-496B-8DFF-23DF63DE0374}" type="presParOf" srcId="{E838EEFC-537C-47A0-9AED-AC55CF6B7F80}" destId="{8A38F8BC-873F-4094-AC3A-09D4176B5416}" srcOrd="1" destOrd="0" presId="urn:microsoft.com/office/officeart/2005/8/layout/pyramid2"/>
    <dgm:cxn modelId="{06F248B0-5987-421D-B02A-916430BBF34F}" type="presParOf" srcId="{E838EEFC-537C-47A0-9AED-AC55CF6B7F80}" destId="{B9F1EBE0-A590-4516-8B88-97F2449BCFF8}" srcOrd="2" destOrd="0" presId="urn:microsoft.com/office/officeart/2005/8/layout/pyramid2"/>
    <dgm:cxn modelId="{2EE65CC9-D8B3-4AB9-A8FD-EF27E6A8F28B}" type="presParOf" srcId="{E838EEFC-537C-47A0-9AED-AC55CF6B7F80}" destId="{5DEB62AB-B4B1-4F3D-8866-7D29FAD66CDD}" srcOrd="3" destOrd="0" presId="urn:microsoft.com/office/officeart/2005/8/layout/pyramid2"/>
    <dgm:cxn modelId="{0A73BF8E-1F06-4E58-9728-7994745CD091}" type="presParOf" srcId="{E838EEFC-537C-47A0-9AED-AC55CF6B7F80}" destId="{5819B86F-84CD-409B-BA20-C93EC4C87B11}" srcOrd="4" destOrd="0" presId="urn:microsoft.com/office/officeart/2005/8/layout/pyramid2"/>
    <dgm:cxn modelId="{ECCF3622-49CA-4AAC-B7B1-03D5EDD608D4}"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colorful2" csCatId="colorful" phldr="1"/>
      <dgm:spPr/>
    </dgm:pt>
    <dgm:pt modelId="{0D0EC782-D558-488E-A77E-D5A1E549A2F1}">
      <dgm:prSet phldrT="[Texto]"/>
      <dgm:spPr/>
      <dgm:t>
        <a:bodyPr/>
        <a:lstStyle/>
        <a:p>
          <a:r>
            <a:rPr lang="pt-BR" b="1" dirty="0" smtClean="0">
              <a:latin typeface="Calibri" pitchFamily="34" charset="0"/>
            </a:rPr>
            <a:t>Confederação</a:t>
          </a:r>
          <a:endParaRPr lang="pt-BR" b="1" dirty="0">
            <a:latin typeface="Calibri" pitchFamily="34" charset="0"/>
          </a:endParaRP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dgm:spPr/>
      <dgm:t>
        <a:bodyPr/>
        <a:lstStyle/>
        <a:p>
          <a:r>
            <a:rPr lang="pt-BR" b="1" dirty="0" smtClean="0">
              <a:latin typeface="Calibri" pitchFamily="34" charset="0"/>
            </a:rPr>
            <a:t>Federação</a:t>
          </a:r>
          <a:endParaRPr lang="pt-BR" b="1" dirty="0">
            <a:latin typeface="Calibri" pitchFamily="34" charset="0"/>
          </a:endParaRP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dgm:spPr/>
      <dgm:t>
        <a:bodyPr/>
        <a:lstStyle/>
        <a:p>
          <a:r>
            <a:rPr lang="pt-BR" b="1" dirty="0" smtClean="0">
              <a:latin typeface="Calibri" pitchFamily="34" charset="0"/>
            </a:rPr>
            <a:t>Sindicato</a:t>
          </a:r>
          <a:endParaRPr lang="pt-BR" b="1" dirty="0">
            <a:latin typeface="Calibri" pitchFamily="34" charset="0"/>
          </a:endParaRP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X="-328" custLinFactNeighborY="8621">
        <dgm:style>
          <a:lnRef idx="0">
            <a:schemeClr val="accent6"/>
          </a:lnRef>
          <a:fillRef idx="3">
            <a:schemeClr val="accent6"/>
          </a:fillRef>
          <a:effectRef idx="3">
            <a:schemeClr val="accent6"/>
          </a:effectRef>
          <a:fontRef idx="minor">
            <a:schemeClr val="lt1"/>
          </a:fontRef>
        </dgm:style>
      </dgm:prSet>
      <dgm:spPr/>
      <dgm:t>
        <a:bodyPr/>
        <a:lstStyle/>
        <a:p>
          <a:endParaRPr lang="pt-BR"/>
        </a:p>
      </dgm:t>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2F6F3061-9419-4CDC-A1CA-B60C7331D648}" type="presOf" srcId="{35E805A5-A705-49E5-BB8B-1DF4F82D4BFC}" destId="{5819B86F-84CD-409B-BA20-C93EC4C87B11}" srcOrd="0" destOrd="0" presId="urn:microsoft.com/office/officeart/2005/8/layout/pyramid2"/>
    <dgm:cxn modelId="{EE91825C-BFC5-4649-B40A-A5E3BF9F6EAE}" srcId="{C1771875-63A4-4BCF-B648-2362FBE1C81C}" destId="{3EBCF906-38EB-4A49-B45D-2F2CAF6D5640}" srcOrd="1" destOrd="0" parTransId="{DC7DF467-1CCB-444F-BBA2-9F6B7D27D26D}" sibTransId="{D0A1BCAE-BB9F-4EF4-B4DD-B9038F6C75E6}"/>
    <dgm:cxn modelId="{0D26A8A2-B614-4A56-85B4-A33D9AF9F2E2}" type="presOf" srcId="{0D0EC782-D558-488E-A77E-D5A1E549A2F1}" destId="{2639841B-98B3-4E97-BF19-2C77DD519D10}" srcOrd="0" destOrd="0" presId="urn:microsoft.com/office/officeart/2005/8/layout/pyramid2"/>
    <dgm:cxn modelId="{A9C71691-39CF-426A-BD12-A32ACD69D0D6}" srcId="{C1771875-63A4-4BCF-B648-2362FBE1C81C}" destId="{35E805A5-A705-49E5-BB8B-1DF4F82D4BFC}" srcOrd="2" destOrd="0" parTransId="{CFF20EB4-E86C-4E18-8B13-4515FA5811BB}" sibTransId="{403ED794-C8CF-40E7-B91F-C6357E7094B9}"/>
    <dgm:cxn modelId="{BEF9EA0A-4CF6-43FF-88B7-1D421013D7F2}" type="presOf" srcId="{3EBCF906-38EB-4A49-B45D-2F2CAF6D5640}" destId="{B9F1EBE0-A590-4516-8B88-97F2449BCFF8}" srcOrd="0" destOrd="0" presId="urn:microsoft.com/office/officeart/2005/8/layout/pyramid2"/>
    <dgm:cxn modelId="{89CF265B-6715-4B2C-B315-F0E80670B327}" srcId="{C1771875-63A4-4BCF-B648-2362FBE1C81C}" destId="{0D0EC782-D558-488E-A77E-D5A1E549A2F1}" srcOrd="0" destOrd="0" parTransId="{290D90A2-5A2F-4AC6-B970-CCB99CA5CB48}" sibTransId="{701EA04F-2D15-4D0C-85F4-A90D038085A0}"/>
    <dgm:cxn modelId="{C6A4A489-59E1-428D-9457-EC11D7D7A34E}" type="presOf" srcId="{C1771875-63A4-4BCF-B648-2362FBE1C81C}" destId="{F6A3313A-CABB-4DE1-9A37-407CB58DA8B2}" srcOrd="0" destOrd="0" presId="urn:microsoft.com/office/officeart/2005/8/layout/pyramid2"/>
    <dgm:cxn modelId="{1CB77E66-5929-40B1-82FA-AF71945A5EF0}" type="presParOf" srcId="{F6A3313A-CABB-4DE1-9A37-407CB58DA8B2}" destId="{57CC49E5-DF95-4CA6-B6EA-A15EDF677342}" srcOrd="0" destOrd="0" presId="urn:microsoft.com/office/officeart/2005/8/layout/pyramid2"/>
    <dgm:cxn modelId="{56CD13E2-94C5-41A2-AEE8-352207F2109F}" type="presParOf" srcId="{F6A3313A-CABB-4DE1-9A37-407CB58DA8B2}" destId="{E838EEFC-537C-47A0-9AED-AC55CF6B7F80}" srcOrd="1" destOrd="0" presId="urn:microsoft.com/office/officeart/2005/8/layout/pyramid2"/>
    <dgm:cxn modelId="{2B5B3DAC-0ABD-4B05-A088-0208B37C44B7}" type="presParOf" srcId="{E838EEFC-537C-47A0-9AED-AC55CF6B7F80}" destId="{2639841B-98B3-4E97-BF19-2C77DD519D10}" srcOrd="0" destOrd="0" presId="urn:microsoft.com/office/officeart/2005/8/layout/pyramid2"/>
    <dgm:cxn modelId="{C7F59E22-4EFA-48FE-9B01-4112ED3EB1D0}" type="presParOf" srcId="{E838EEFC-537C-47A0-9AED-AC55CF6B7F80}" destId="{8A38F8BC-873F-4094-AC3A-09D4176B5416}" srcOrd="1" destOrd="0" presId="urn:microsoft.com/office/officeart/2005/8/layout/pyramid2"/>
    <dgm:cxn modelId="{AD0B1D44-9977-4FF6-B00D-815A0036DCD1}" type="presParOf" srcId="{E838EEFC-537C-47A0-9AED-AC55CF6B7F80}" destId="{B9F1EBE0-A590-4516-8B88-97F2449BCFF8}" srcOrd="2" destOrd="0" presId="urn:microsoft.com/office/officeart/2005/8/layout/pyramid2"/>
    <dgm:cxn modelId="{950E6656-8C7E-41CF-ADE9-59F9F1620524}" type="presParOf" srcId="{E838EEFC-537C-47A0-9AED-AC55CF6B7F80}" destId="{5DEB62AB-B4B1-4F3D-8866-7D29FAD66CDD}" srcOrd="3" destOrd="0" presId="urn:microsoft.com/office/officeart/2005/8/layout/pyramid2"/>
    <dgm:cxn modelId="{F08E7D24-B528-42F1-B537-6C68EC629419}" type="presParOf" srcId="{E838EEFC-537C-47A0-9AED-AC55CF6B7F80}" destId="{5819B86F-84CD-409B-BA20-C93EC4C87B11}" srcOrd="4" destOrd="0" presId="urn:microsoft.com/office/officeart/2005/8/layout/pyramid2"/>
    <dgm:cxn modelId="{673519C0-CD62-4E45-B91A-6CEBE46C406C}"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771875-63A4-4BCF-B648-2362FBE1C81C}" type="doc">
      <dgm:prSet loTypeId="urn:microsoft.com/office/officeart/2005/8/layout/pyramid2" loCatId="pyramid" qsTypeId="urn:microsoft.com/office/officeart/2005/8/quickstyle/simple1" qsCatId="simple" csTypeId="urn:microsoft.com/office/officeart/2005/8/colors/accent1_2" csCatId="accent1" phldr="1"/>
      <dgm:spPr/>
    </dgm:pt>
    <dgm:pt modelId="{0D0EC782-D558-488E-A77E-D5A1E549A2F1}">
      <dgm:prSet phldrT="[Texto]"/>
      <dgm:spPr/>
      <dgm:t>
        <a:bodyPr/>
        <a:lstStyle/>
        <a:p>
          <a:r>
            <a:rPr lang="pt-BR" b="1" dirty="0" smtClean="0">
              <a:latin typeface="Calibri" pitchFamily="34" charset="0"/>
            </a:rPr>
            <a:t>Confederação</a:t>
          </a:r>
          <a:endParaRPr lang="pt-BR" b="1" dirty="0">
            <a:latin typeface="Calibri" pitchFamily="34" charset="0"/>
          </a:endParaRPr>
        </a:p>
      </dgm:t>
    </dgm:pt>
    <dgm:pt modelId="{290D90A2-5A2F-4AC6-B970-CCB99CA5CB48}" type="parTrans" cxnId="{89CF265B-6715-4B2C-B315-F0E80670B327}">
      <dgm:prSet/>
      <dgm:spPr/>
      <dgm:t>
        <a:bodyPr/>
        <a:lstStyle/>
        <a:p>
          <a:endParaRPr lang="pt-BR" b="1">
            <a:latin typeface="Calibri" pitchFamily="34" charset="0"/>
          </a:endParaRPr>
        </a:p>
      </dgm:t>
    </dgm:pt>
    <dgm:pt modelId="{701EA04F-2D15-4D0C-85F4-A90D038085A0}" type="sibTrans" cxnId="{89CF265B-6715-4B2C-B315-F0E80670B327}">
      <dgm:prSet/>
      <dgm:spPr/>
      <dgm:t>
        <a:bodyPr/>
        <a:lstStyle/>
        <a:p>
          <a:endParaRPr lang="pt-BR" b="1">
            <a:latin typeface="Calibri" pitchFamily="34" charset="0"/>
          </a:endParaRPr>
        </a:p>
      </dgm:t>
    </dgm:pt>
    <dgm:pt modelId="{3EBCF906-38EB-4A49-B45D-2F2CAF6D5640}">
      <dgm:prSet phldrT="[Texto]"/>
      <dgm:spPr/>
      <dgm:t>
        <a:bodyPr/>
        <a:lstStyle/>
        <a:p>
          <a:r>
            <a:rPr lang="pt-BR" b="1" dirty="0" smtClean="0">
              <a:latin typeface="Calibri" pitchFamily="34" charset="0"/>
            </a:rPr>
            <a:t>Federação</a:t>
          </a:r>
          <a:endParaRPr lang="pt-BR" b="1" dirty="0">
            <a:latin typeface="Calibri" pitchFamily="34" charset="0"/>
          </a:endParaRPr>
        </a:p>
      </dgm:t>
    </dgm:pt>
    <dgm:pt modelId="{DC7DF467-1CCB-444F-BBA2-9F6B7D27D26D}" type="parTrans" cxnId="{EE91825C-BFC5-4649-B40A-A5E3BF9F6EAE}">
      <dgm:prSet/>
      <dgm:spPr/>
      <dgm:t>
        <a:bodyPr/>
        <a:lstStyle/>
        <a:p>
          <a:endParaRPr lang="pt-BR" b="1">
            <a:latin typeface="Calibri" pitchFamily="34" charset="0"/>
          </a:endParaRPr>
        </a:p>
      </dgm:t>
    </dgm:pt>
    <dgm:pt modelId="{D0A1BCAE-BB9F-4EF4-B4DD-B9038F6C75E6}" type="sibTrans" cxnId="{EE91825C-BFC5-4649-B40A-A5E3BF9F6EAE}">
      <dgm:prSet/>
      <dgm:spPr/>
      <dgm:t>
        <a:bodyPr/>
        <a:lstStyle/>
        <a:p>
          <a:endParaRPr lang="pt-BR" b="1">
            <a:latin typeface="Calibri" pitchFamily="34" charset="0"/>
          </a:endParaRPr>
        </a:p>
      </dgm:t>
    </dgm:pt>
    <dgm:pt modelId="{35E805A5-A705-49E5-BB8B-1DF4F82D4BFC}">
      <dgm:prSet phldrT="[Texto]"/>
      <dgm:spPr/>
      <dgm:t>
        <a:bodyPr/>
        <a:lstStyle/>
        <a:p>
          <a:r>
            <a:rPr lang="pt-BR" b="1" dirty="0" smtClean="0">
              <a:latin typeface="Calibri" pitchFamily="34" charset="0"/>
            </a:rPr>
            <a:t>Sindicato</a:t>
          </a:r>
          <a:endParaRPr lang="pt-BR" b="1" dirty="0">
            <a:latin typeface="Calibri" pitchFamily="34" charset="0"/>
          </a:endParaRPr>
        </a:p>
      </dgm:t>
    </dgm:pt>
    <dgm:pt modelId="{CFF20EB4-E86C-4E18-8B13-4515FA5811BB}" type="parTrans" cxnId="{A9C71691-39CF-426A-BD12-A32ACD69D0D6}">
      <dgm:prSet/>
      <dgm:spPr/>
      <dgm:t>
        <a:bodyPr/>
        <a:lstStyle/>
        <a:p>
          <a:endParaRPr lang="pt-BR" b="1">
            <a:latin typeface="Calibri" pitchFamily="34" charset="0"/>
          </a:endParaRPr>
        </a:p>
      </dgm:t>
    </dgm:pt>
    <dgm:pt modelId="{403ED794-C8CF-40E7-B91F-C6357E7094B9}" type="sibTrans" cxnId="{A9C71691-39CF-426A-BD12-A32ACD69D0D6}">
      <dgm:prSet/>
      <dgm:spPr/>
      <dgm:t>
        <a:bodyPr/>
        <a:lstStyle/>
        <a:p>
          <a:endParaRPr lang="pt-BR" b="1">
            <a:latin typeface="Calibri" pitchFamily="34" charset="0"/>
          </a:endParaRPr>
        </a:p>
      </dgm:t>
    </dgm:pt>
    <dgm:pt modelId="{F6A3313A-CABB-4DE1-9A37-407CB58DA8B2}" type="pres">
      <dgm:prSet presAssocID="{C1771875-63A4-4BCF-B648-2362FBE1C81C}" presName="compositeShape" presStyleCnt="0">
        <dgm:presLayoutVars>
          <dgm:dir/>
          <dgm:resizeHandles/>
        </dgm:presLayoutVars>
      </dgm:prSet>
      <dgm:spPr/>
    </dgm:pt>
    <dgm:pt modelId="{57CC49E5-DF95-4CA6-B6EA-A15EDF677342}" type="pres">
      <dgm:prSet presAssocID="{C1771875-63A4-4BCF-B648-2362FBE1C81C}" presName="pyramid" presStyleLbl="node1" presStyleIdx="0" presStyleCnt="1" custLinFactNeighborY="1856"/>
      <dgm:spPr>
        <a:solidFill>
          <a:schemeClr val="tx1">
            <a:lumMod val="60000"/>
            <a:lumOff val="40000"/>
          </a:schemeClr>
        </a:solidFill>
      </dgm:spPr>
      <dgm:t>
        <a:bodyPr/>
        <a:lstStyle/>
        <a:p>
          <a:endParaRPr lang="pt-BR"/>
        </a:p>
      </dgm:t>
    </dgm:pt>
    <dgm:pt modelId="{E838EEFC-537C-47A0-9AED-AC55CF6B7F80}" type="pres">
      <dgm:prSet presAssocID="{C1771875-63A4-4BCF-B648-2362FBE1C81C}" presName="theList" presStyleCnt="0"/>
      <dgm:spPr/>
    </dgm:pt>
    <dgm:pt modelId="{2639841B-98B3-4E97-BF19-2C77DD519D10}" type="pres">
      <dgm:prSet presAssocID="{0D0EC782-D558-488E-A77E-D5A1E549A2F1}" presName="aNode" presStyleLbl="fgAcc1" presStyleIdx="0" presStyleCnt="3">
        <dgm:presLayoutVars>
          <dgm:bulletEnabled val="1"/>
        </dgm:presLayoutVars>
      </dgm:prSet>
      <dgm:spPr/>
      <dgm:t>
        <a:bodyPr/>
        <a:lstStyle/>
        <a:p>
          <a:endParaRPr lang="pt-BR"/>
        </a:p>
      </dgm:t>
    </dgm:pt>
    <dgm:pt modelId="{8A38F8BC-873F-4094-AC3A-09D4176B5416}" type="pres">
      <dgm:prSet presAssocID="{0D0EC782-D558-488E-A77E-D5A1E549A2F1}" presName="aSpace" presStyleCnt="0"/>
      <dgm:spPr/>
    </dgm:pt>
    <dgm:pt modelId="{B9F1EBE0-A590-4516-8B88-97F2449BCFF8}" type="pres">
      <dgm:prSet presAssocID="{3EBCF906-38EB-4A49-B45D-2F2CAF6D5640}" presName="aNode" presStyleLbl="fgAcc1" presStyleIdx="1" presStyleCnt="3">
        <dgm:presLayoutVars>
          <dgm:bulletEnabled val="1"/>
        </dgm:presLayoutVars>
      </dgm:prSet>
      <dgm:spPr/>
      <dgm:t>
        <a:bodyPr/>
        <a:lstStyle/>
        <a:p>
          <a:endParaRPr lang="pt-BR"/>
        </a:p>
      </dgm:t>
    </dgm:pt>
    <dgm:pt modelId="{5DEB62AB-B4B1-4F3D-8866-7D29FAD66CDD}" type="pres">
      <dgm:prSet presAssocID="{3EBCF906-38EB-4A49-B45D-2F2CAF6D5640}" presName="aSpace" presStyleCnt="0"/>
      <dgm:spPr/>
    </dgm:pt>
    <dgm:pt modelId="{5819B86F-84CD-409B-BA20-C93EC4C87B11}" type="pres">
      <dgm:prSet presAssocID="{35E805A5-A705-49E5-BB8B-1DF4F82D4BFC}" presName="aNode" presStyleLbl="fgAcc1" presStyleIdx="2" presStyleCnt="3">
        <dgm:presLayoutVars>
          <dgm:bulletEnabled val="1"/>
        </dgm:presLayoutVars>
      </dgm:prSet>
      <dgm:spPr/>
      <dgm:t>
        <a:bodyPr/>
        <a:lstStyle/>
        <a:p>
          <a:endParaRPr lang="pt-BR"/>
        </a:p>
      </dgm:t>
    </dgm:pt>
    <dgm:pt modelId="{9C65487E-C169-4D66-BE6A-92BDE00426DE}" type="pres">
      <dgm:prSet presAssocID="{35E805A5-A705-49E5-BB8B-1DF4F82D4BFC}" presName="aSpace" presStyleCnt="0"/>
      <dgm:spPr/>
    </dgm:pt>
  </dgm:ptLst>
  <dgm:cxnLst>
    <dgm:cxn modelId="{EE91825C-BFC5-4649-B40A-A5E3BF9F6EAE}" srcId="{C1771875-63A4-4BCF-B648-2362FBE1C81C}" destId="{3EBCF906-38EB-4A49-B45D-2F2CAF6D5640}" srcOrd="1" destOrd="0" parTransId="{DC7DF467-1CCB-444F-BBA2-9F6B7D27D26D}" sibTransId="{D0A1BCAE-BB9F-4EF4-B4DD-B9038F6C75E6}"/>
    <dgm:cxn modelId="{A9C71691-39CF-426A-BD12-A32ACD69D0D6}" srcId="{C1771875-63A4-4BCF-B648-2362FBE1C81C}" destId="{35E805A5-A705-49E5-BB8B-1DF4F82D4BFC}" srcOrd="2" destOrd="0" parTransId="{CFF20EB4-E86C-4E18-8B13-4515FA5811BB}" sibTransId="{403ED794-C8CF-40E7-B91F-C6357E7094B9}"/>
    <dgm:cxn modelId="{7AC65FC2-2927-4218-91A8-4AFB5A23505E}" type="presOf" srcId="{0D0EC782-D558-488E-A77E-D5A1E549A2F1}" destId="{2639841B-98B3-4E97-BF19-2C77DD519D10}" srcOrd="0" destOrd="0" presId="urn:microsoft.com/office/officeart/2005/8/layout/pyramid2"/>
    <dgm:cxn modelId="{0E4C4D63-E896-4D68-B1AC-F12422DCADC4}" type="presOf" srcId="{3EBCF906-38EB-4A49-B45D-2F2CAF6D5640}" destId="{B9F1EBE0-A590-4516-8B88-97F2449BCFF8}" srcOrd="0" destOrd="0" presId="urn:microsoft.com/office/officeart/2005/8/layout/pyramid2"/>
    <dgm:cxn modelId="{1CDBE519-F234-4AF0-AB90-E63D88E72EC3}" type="presOf" srcId="{35E805A5-A705-49E5-BB8B-1DF4F82D4BFC}" destId="{5819B86F-84CD-409B-BA20-C93EC4C87B11}" srcOrd="0" destOrd="0" presId="urn:microsoft.com/office/officeart/2005/8/layout/pyramid2"/>
    <dgm:cxn modelId="{89CF265B-6715-4B2C-B315-F0E80670B327}" srcId="{C1771875-63A4-4BCF-B648-2362FBE1C81C}" destId="{0D0EC782-D558-488E-A77E-D5A1E549A2F1}" srcOrd="0" destOrd="0" parTransId="{290D90A2-5A2F-4AC6-B970-CCB99CA5CB48}" sibTransId="{701EA04F-2D15-4D0C-85F4-A90D038085A0}"/>
    <dgm:cxn modelId="{EE55CACB-057E-4547-B68B-2445DDCCE391}" type="presOf" srcId="{C1771875-63A4-4BCF-B648-2362FBE1C81C}" destId="{F6A3313A-CABB-4DE1-9A37-407CB58DA8B2}" srcOrd="0" destOrd="0" presId="urn:microsoft.com/office/officeart/2005/8/layout/pyramid2"/>
    <dgm:cxn modelId="{D45DEEF7-3187-4F32-BC65-831EA3ADB880}" type="presParOf" srcId="{F6A3313A-CABB-4DE1-9A37-407CB58DA8B2}" destId="{57CC49E5-DF95-4CA6-B6EA-A15EDF677342}" srcOrd="0" destOrd="0" presId="urn:microsoft.com/office/officeart/2005/8/layout/pyramid2"/>
    <dgm:cxn modelId="{C9724153-2831-4D2C-B8F2-F07C6B57364B}" type="presParOf" srcId="{F6A3313A-CABB-4DE1-9A37-407CB58DA8B2}" destId="{E838EEFC-537C-47A0-9AED-AC55CF6B7F80}" srcOrd="1" destOrd="0" presId="urn:microsoft.com/office/officeart/2005/8/layout/pyramid2"/>
    <dgm:cxn modelId="{3B1E15B1-1FFC-4259-B836-139C18D41943}" type="presParOf" srcId="{E838EEFC-537C-47A0-9AED-AC55CF6B7F80}" destId="{2639841B-98B3-4E97-BF19-2C77DD519D10}" srcOrd="0" destOrd="0" presId="urn:microsoft.com/office/officeart/2005/8/layout/pyramid2"/>
    <dgm:cxn modelId="{0BAA45EA-516F-4EB8-A34D-B6783E62DD47}" type="presParOf" srcId="{E838EEFC-537C-47A0-9AED-AC55CF6B7F80}" destId="{8A38F8BC-873F-4094-AC3A-09D4176B5416}" srcOrd="1" destOrd="0" presId="urn:microsoft.com/office/officeart/2005/8/layout/pyramid2"/>
    <dgm:cxn modelId="{22020707-A823-46E5-99EF-E54C9D40BF43}" type="presParOf" srcId="{E838EEFC-537C-47A0-9AED-AC55CF6B7F80}" destId="{B9F1EBE0-A590-4516-8B88-97F2449BCFF8}" srcOrd="2" destOrd="0" presId="urn:microsoft.com/office/officeart/2005/8/layout/pyramid2"/>
    <dgm:cxn modelId="{2B3993C0-F76F-4150-BD39-15DE0C07F747}" type="presParOf" srcId="{E838EEFC-537C-47A0-9AED-AC55CF6B7F80}" destId="{5DEB62AB-B4B1-4F3D-8866-7D29FAD66CDD}" srcOrd="3" destOrd="0" presId="urn:microsoft.com/office/officeart/2005/8/layout/pyramid2"/>
    <dgm:cxn modelId="{DC1736AE-AD91-436E-A6F9-044D7134F110}" type="presParOf" srcId="{E838EEFC-537C-47A0-9AED-AC55CF6B7F80}" destId="{5819B86F-84CD-409B-BA20-C93EC4C87B11}" srcOrd="4" destOrd="0" presId="urn:microsoft.com/office/officeart/2005/8/layout/pyramid2"/>
    <dgm:cxn modelId="{7FA61137-5410-4754-A1B0-5A1EF2B12B14}" type="presParOf" srcId="{E838EEFC-537C-47A0-9AED-AC55CF6B7F80}" destId="{9C65487E-C169-4D66-BE6A-92BDE00426DE}" srcOrd="5"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17F4135-D316-4A78-8194-F93AA34FEC99}" type="doc">
      <dgm:prSet loTypeId="urn:microsoft.com/office/officeart/2005/8/layout/pyramid3" loCatId="pyramid" qsTypeId="urn:microsoft.com/office/officeart/2005/8/quickstyle/simple1" qsCatId="simple" csTypeId="urn:microsoft.com/office/officeart/2005/8/colors/accent0_1" csCatId="mainScheme" phldr="1"/>
      <dgm:spPr/>
    </dgm:pt>
    <dgm:pt modelId="{652A0B4F-F0E1-4D2A-AFFA-490E12E24282}">
      <dgm:prSet phldrT="[Texto]"/>
      <dgm:spPr>
        <a:solidFill>
          <a:schemeClr val="accent6">
            <a:lumMod val="20000"/>
            <a:lumOff val="80000"/>
          </a:schemeClr>
        </a:solidFill>
      </dgm:spPr>
      <dgm:t>
        <a:bodyPr/>
        <a:lstStyle/>
        <a:p>
          <a:r>
            <a:rPr lang="pt-BR" b="1" dirty="0" smtClean="0"/>
            <a:t>ACORDO COLETIVO DE TRABALHO</a:t>
          </a:r>
          <a:endParaRPr lang="pt-BR" b="1" dirty="0"/>
        </a:p>
      </dgm:t>
    </dgm:pt>
    <dgm:pt modelId="{BB4C55BA-C9CC-49CA-B885-49FDA217BC97}" type="parTrans" cxnId="{CD08900D-B085-4865-BEFB-2BA967D46358}">
      <dgm:prSet/>
      <dgm:spPr/>
      <dgm:t>
        <a:bodyPr/>
        <a:lstStyle/>
        <a:p>
          <a:endParaRPr lang="pt-BR" b="1"/>
        </a:p>
      </dgm:t>
    </dgm:pt>
    <dgm:pt modelId="{7DFD9D77-F85A-4C46-8E8C-47C5FF1875E0}" type="sibTrans" cxnId="{CD08900D-B085-4865-BEFB-2BA967D46358}">
      <dgm:prSet/>
      <dgm:spPr/>
      <dgm:t>
        <a:bodyPr/>
        <a:lstStyle/>
        <a:p>
          <a:endParaRPr lang="pt-BR" b="1"/>
        </a:p>
      </dgm:t>
    </dgm:pt>
    <dgm:pt modelId="{FD9E4090-39C9-41D0-9CB9-0FC2E8F7CC1E}">
      <dgm:prSet phldrT="[Texto]"/>
      <dgm:spPr>
        <a:solidFill>
          <a:schemeClr val="accent5">
            <a:lumMod val="20000"/>
            <a:lumOff val="80000"/>
          </a:schemeClr>
        </a:solidFill>
      </dgm:spPr>
      <dgm:t>
        <a:bodyPr/>
        <a:lstStyle/>
        <a:p>
          <a:r>
            <a:rPr lang="pt-BR" b="1" dirty="0" smtClean="0"/>
            <a:t>CONVENÇÃO COLETIVA</a:t>
          </a:r>
          <a:endParaRPr lang="pt-BR" b="1" dirty="0"/>
        </a:p>
      </dgm:t>
    </dgm:pt>
    <dgm:pt modelId="{BF132D0A-CCDC-4BED-8A47-03AC79410D2A}" type="parTrans" cxnId="{64EE41E9-4ED4-4EAE-9357-46043412B025}">
      <dgm:prSet/>
      <dgm:spPr/>
      <dgm:t>
        <a:bodyPr/>
        <a:lstStyle/>
        <a:p>
          <a:endParaRPr lang="pt-BR" b="1"/>
        </a:p>
      </dgm:t>
    </dgm:pt>
    <dgm:pt modelId="{3CF8EFCF-27BF-4C18-8A0C-8C68B09730D0}" type="sibTrans" cxnId="{64EE41E9-4ED4-4EAE-9357-46043412B025}">
      <dgm:prSet/>
      <dgm:spPr/>
      <dgm:t>
        <a:bodyPr/>
        <a:lstStyle/>
        <a:p>
          <a:endParaRPr lang="pt-BR" b="1"/>
        </a:p>
      </dgm:t>
    </dgm:pt>
    <dgm:pt modelId="{56F686DD-4092-46FD-AED9-DA8B5F62E794}" type="pres">
      <dgm:prSet presAssocID="{717F4135-D316-4A78-8194-F93AA34FEC99}" presName="Name0" presStyleCnt="0">
        <dgm:presLayoutVars>
          <dgm:dir/>
          <dgm:animLvl val="lvl"/>
          <dgm:resizeHandles val="exact"/>
        </dgm:presLayoutVars>
      </dgm:prSet>
      <dgm:spPr/>
    </dgm:pt>
    <dgm:pt modelId="{A821A3D9-06FD-4CCC-B47A-C0C2E8CBB36B}" type="pres">
      <dgm:prSet presAssocID="{652A0B4F-F0E1-4D2A-AFFA-490E12E24282}" presName="Name8" presStyleCnt="0"/>
      <dgm:spPr/>
    </dgm:pt>
    <dgm:pt modelId="{D3928548-B460-4275-B57A-2D27EAB18DD3}" type="pres">
      <dgm:prSet presAssocID="{652A0B4F-F0E1-4D2A-AFFA-490E12E24282}" presName="level" presStyleLbl="node1" presStyleIdx="0" presStyleCnt="2" custLinFactNeighborX="-459" custLinFactNeighborY="-1964">
        <dgm:presLayoutVars>
          <dgm:chMax val="1"/>
          <dgm:bulletEnabled val="1"/>
        </dgm:presLayoutVars>
      </dgm:prSet>
      <dgm:spPr/>
      <dgm:t>
        <a:bodyPr/>
        <a:lstStyle/>
        <a:p>
          <a:endParaRPr lang="pt-BR"/>
        </a:p>
      </dgm:t>
    </dgm:pt>
    <dgm:pt modelId="{F12F716A-0241-440B-AAD4-C84F60FC4CAA}" type="pres">
      <dgm:prSet presAssocID="{652A0B4F-F0E1-4D2A-AFFA-490E12E24282}" presName="levelTx" presStyleLbl="revTx" presStyleIdx="0" presStyleCnt="0">
        <dgm:presLayoutVars>
          <dgm:chMax val="1"/>
          <dgm:bulletEnabled val="1"/>
        </dgm:presLayoutVars>
      </dgm:prSet>
      <dgm:spPr/>
      <dgm:t>
        <a:bodyPr/>
        <a:lstStyle/>
        <a:p>
          <a:endParaRPr lang="pt-BR"/>
        </a:p>
      </dgm:t>
    </dgm:pt>
    <dgm:pt modelId="{74089214-E7F3-4716-A721-20A1DBC405FD}" type="pres">
      <dgm:prSet presAssocID="{FD9E4090-39C9-41D0-9CB9-0FC2E8F7CC1E}" presName="Name8" presStyleCnt="0"/>
      <dgm:spPr/>
    </dgm:pt>
    <dgm:pt modelId="{5A008F8F-9F71-4C95-A081-5512190ADB3F}" type="pres">
      <dgm:prSet presAssocID="{FD9E4090-39C9-41D0-9CB9-0FC2E8F7CC1E}" presName="level" presStyleLbl="node1" presStyleIdx="1" presStyleCnt="2" custLinFactNeighborX="-689" custLinFactNeighborY="7856">
        <dgm:presLayoutVars>
          <dgm:chMax val="1"/>
          <dgm:bulletEnabled val="1"/>
        </dgm:presLayoutVars>
      </dgm:prSet>
      <dgm:spPr/>
      <dgm:t>
        <a:bodyPr/>
        <a:lstStyle/>
        <a:p>
          <a:endParaRPr lang="pt-BR"/>
        </a:p>
      </dgm:t>
    </dgm:pt>
    <dgm:pt modelId="{21F08970-6140-4A21-822B-C2D07CF9323B}" type="pres">
      <dgm:prSet presAssocID="{FD9E4090-39C9-41D0-9CB9-0FC2E8F7CC1E}" presName="levelTx" presStyleLbl="revTx" presStyleIdx="0" presStyleCnt="0">
        <dgm:presLayoutVars>
          <dgm:chMax val="1"/>
          <dgm:bulletEnabled val="1"/>
        </dgm:presLayoutVars>
      </dgm:prSet>
      <dgm:spPr/>
      <dgm:t>
        <a:bodyPr/>
        <a:lstStyle/>
        <a:p>
          <a:endParaRPr lang="pt-BR"/>
        </a:p>
      </dgm:t>
    </dgm:pt>
  </dgm:ptLst>
  <dgm:cxnLst>
    <dgm:cxn modelId="{CD08900D-B085-4865-BEFB-2BA967D46358}" srcId="{717F4135-D316-4A78-8194-F93AA34FEC99}" destId="{652A0B4F-F0E1-4D2A-AFFA-490E12E24282}" srcOrd="0" destOrd="0" parTransId="{BB4C55BA-C9CC-49CA-B885-49FDA217BC97}" sibTransId="{7DFD9D77-F85A-4C46-8E8C-47C5FF1875E0}"/>
    <dgm:cxn modelId="{64EE41E9-4ED4-4EAE-9357-46043412B025}" srcId="{717F4135-D316-4A78-8194-F93AA34FEC99}" destId="{FD9E4090-39C9-41D0-9CB9-0FC2E8F7CC1E}" srcOrd="1" destOrd="0" parTransId="{BF132D0A-CCDC-4BED-8A47-03AC79410D2A}" sibTransId="{3CF8EFCF-27BF-4C18-8A0C-8C68B09730D0}"/>
    <dgm:cxn modelId="{27D273BF-FC39-4806-9929-01C7C1A5B6D9}" type="presOf" srcId="{652A0B4F-F0E1-4D2A-AFFA-490E12E24282}" destId="{D3928548-B460-4275-B57A-2D27EAB18DD3}" srcOrd="0" destOrd="0" presId="urn:microsoft.com/office/officeart/2005/8/layout/pyramid3"/>
    <dgm:cxn modelId="{81274B41-E1BD-4AAE-9EC9-88EAF6370362}" type="presOf" srcId="{FD9E4090-39C9-41D0-9CB9-0FC2E8F7CC1E}" destId="{21F08970-6140-4A21-822B-C2D07CF9323B}" srcOrd="1" destOrd="0" presId="urn:microsoft.com/office/officeart/2005/8/layout/pyramid3"/>
    <dgm:cxn modelId="{4DD751D7-2D8D-467E-82F7-6F8F41868C7B}" type="presOf" srcId="{652A0B4F-F0E1-4D2A-AFFA-490E12E24282}" destId="{F12F716A-0241-440B-AAD4-C84F60FC4CAA}" srcOrd="1" destOrd="0" presId="urn:microsoft.com/office/officeart/2005/8/layout/pyramid3"/>
    <dgm:cxn modelId="{E3987EBC-3C1A-4D0B-BF82-DDDA87F84A59}" type="presOf" srcId="{FD9E4090-39C9-41D0-9CB9-0FC2E8F7CC1E}" destId="{5A008F8F-9F71-4C95-A081-5512190ADB3F}" srcOrd="0" destOrd="0" presId="urn:microsoft.com/office/officeart/2005/8/layout/pyramid3"/>
    <dgm:cxn modelId="{7AE0411D-0F16-40CA-9D3A-2AC1CB045655}" type="presOf" srcId="{717F4135-D316-4A78-8194-F93AA34FEC99}" destId="{56F686DD-4092-46FD-AED9-DA8B5F62E794}" srcOrd="0" destOrd="0" presId="urn:microsoft.com/office/officeart/2005/8/layout/pyramid3"/>
    <dgm:cxn modelId="{2E551CE8-34F0-4B22-B70E-43056C933138}" type="presParOf" srcId="{56F686DD-4092-46FD-AED9-DA8B5F62E794}" destId="{A821A3D9-06FD-4CCC-B47A-C0C2E8CBB36B}" srcOrd="0" destOrd="0" presId="urn:microsoft.com/office/officeart/2005/8/layout/pyramid3"/>
    <dgm:cxn modelId="{072CD522-90E0-4A4C-937B-66978EA94883}" type="presParOf" srcId="{A821A3D9-06FD-4CCC-B47A-C0C2E8CBB36B}" destId="{D3928548-B460-4275-B57A-2D27EAB18DD3}" srcOrd="0" destOrd="0" presId="urn:microsoft.com/office/officeart/2005/8/layout/pyramid3"/>
    <dgm:cxn modelId="{1A2243E7-791A-45AA-B2F1-6066D4C7B954}" type="presParOf" srcId="{A821A3D9-06FD-4CCC-B47A-C0C2E8CBB36B}" destId="{F12F716A-0241-440B-AAD4-C84F60FC4CAA}" srcOrd="1" destOrd="0" presId="urn:microsoft.com/office/officeart/2005/8/layout/pyramid3"/>
    <dgm:cxn modelId="{0BF2C36C-6D01-4086-BF47-7BA585E095C9}" type="presParOf" srcId="{56F686DD-4092-46FD-AED9-DA8B5F62E794}" destId="{74089214-E7F3-4716-A721-20A1DBC405FD}" srcOrd="1" destOrd="0" presId="urn:microsoft.com/office/officeart/2005/8/layout/pyramid3"/>
    <dgm:cxn modelId="{5EA71460-4C32-4713-B29A-8E411E4444AF}" type="presParOf" srcId="{74089214-E7F3-4716-A721-20A1DBC405FD}" destId="{5A008F8F-9F71-4C95-A081-5512190ADB3F}" srcOrd="0" destOrd="0" presId="urn:microsoft.com/office/officeart/2005/8/layout/pyramid3"/>
    <dgm:cxn modelId="{2E6DB2D5-B7F7-4180-8E08-43443D7723B2}" type="presParOf" srcId="{74089214-E7F3-4716-A721-20A1DBC405FD}" destId="{21F08970-6140-4A21-822B-C2D07CF9323B}" srcOrd="1" destOrd="0" presId="urn:microsoft.com/office/officeart/2005/8/layout/pyramid3"/>
  </dgm:cxnLst>
  <dgm:bg/>
  <dgm:whole/>
</dgm:dataModel>
</file>

<file path=ppt/diagrams/data6.xml><?xml version="1.0" encoding="utf-8"?>
<dgm:dataModel xmlns:dgm="http://schemas.openxmlformats.org/drawingml/2006/diagram" xmlns:a="http://schemas.openxmlformats.org/drawingml/2006/main">
  <dgm:ptLst>
    <dgm:pt modelId="{4460890A-D237-4687-ACD7-25D9451353D9}" type="doc">
      <dgm:prSet loTypeId="urn:microsoft.com/office/officeart/2005/8/layout/pyramid1" loCatId="pyramid" qsTypeId="urn:microsoft.com/office/officeart/2005/8/quickstyle/simple1" qsCatId="simple" csTypeId="urn:microsoft.com/office/officeart/2005/8/colors/accent1_1" csCatId="accent1" phldr="1"/>
      <dgm:spPr/>
    </dgm:pt>
    <dgm:pt modelId="{344D1670-6F10-4E95-A6BB-84A557206CB6}">
      <dgm:prSet phldrT="[Texto]"/>
      <dgm:spPr>
        <a:solidFill>
          <a:schemeClr val="accent6">
            <a:lumMod val="20000"/>
            <a:lumOff val="80000"/>
          </a:schemeClr>
        </a:solidFill>
      </dgm:spPr>
      <dgm:t>
        <a:bodyPr/>
        <a:lstStyle/>
        <a:p>
          <a:r>
            <a:rPr lang="pt-BR" b="1" dirty="0" smtClean="0"/>
            <a:t>CF</a:t>
          </a:r>
          <a:endParaRPr lang="pt-BR" b="1" dirty="0"/>
        </a:p>
      </dgm:t>
    </dgm:pt>
    <dgm:pt modelId="{E95A18EC-BD33-43FB-BBD2-245872C990D3}" type="parTrans" cxnId="{6438016C-2C7E-48FC-B83F-599DA9E1D822}">
      <dgm:prSet/>
      <dgm:spPr/>
      <dgm:t>
        <a:bodyPr/>
        <a:lstStyle/>
        <a:p>
          <a:endParaRPr lang="pt-BR" b="1"/>
        </a:p>
      </dgm:t>
    </dgm:pt>
    <dgm:pt modelId="{CE9C8DB6-B19D-40EA-A136-F48F63E4C645}" type="sibTrans" cxnId="{6438016C-2C7E-48FC-B83F-599DA9E1D822}">
      <dgm:prSet/>
      <dgm:spPr/>
      <dgm:t>
        <a:bodyPr/>
        <a:lstStyle/>
        <a:p>
          <a:endParaRPr lang="pt-BR" b="1"/>
        </a:p>
      </dgm:t>
    </dgm:pt>
    <dgm:pt modelId="{E4CBA1F0-FC3F-4895-90DC-660874D01209}">
      <dgm:prSet phldrT="[Texto]"/>
      <dgm:spPr/>
      <dgm:t>
        <a:bodyPr/>
        <a:lstStyle/>
        <a:p>
          <a:r>
            <a:rPr lang="pt-BR" b="1" dirty="0" smtClean="0"/>
            <a:t>LEI</a:t>
          </a:r>
          <a:endParaRPr lang="pt-BR" b="1" dirty="0"/>
        </a:p>
      </dgm:t>
    </dgm:pt>
    <dgm:pt modelId="{E84C7CA8-3139-47C5-A79A-24F6FD889953}" type="parTrans" cxnId="{861413D4-B4D9-4DA4-A744-B1CB2AFC1EA0}">
      <dgm:prSet/>
      <dgm:spPr/>
      <dgm:t>
        <a:bodyPr/>
        <a:lstStyle/>
        <a:p>
          <a:endParaRPr lang="pt-BR" b="1"/>
        </a:p>
      </dgm:t>
    </dgm:pt>
    <dgm:pt modelId="{5BA32D49-A0A3-4A13-A20B-B3E7E38E5308}" type="sibTrans" cxnId="{861413D4-B4D9-4DA4-A744-B1CB2AFC1EA0}">
      <dgm:prSet/>
      <dgm:spPr/>
      <dgm:t>
        <a:bodyPr/>
        <a:lstStyle/>
        <a:p>
          <a:endParaRPr lang="pt-BR" b="1"/>
        </a:p>
      </dgm:t>
    </dgm:pt>
    <dgm:pt modelId="{FB0CE0BF-81F3-4210-9C92-3DD0A7E5D7B0}">
      <dgm:prSet phldrT="[Texto]"/>
      <dgm:spPr>
        <a:solidFill>
          <a:schemeClr val="accent5">
            <a:lumMod val="20000"/>
            <a:lumOff val="80000"/>
          </a:schemeClr>
        </a:solidFill>
      </dgm:spPr>
      <dgm:t>
        <a:bodyPr/>
        <a:lstStyle/>
        <a:p>
          <a:r>
            <a:rPr lang="pt-BR" b="1" dirty="0" smtClean="0"/>
            <a:t>CONVENÇÃO COLETIVA</a:t>
          </a:r>
          <a:endParaRPr lang="pt-BR" b="1" dirty="0"/>
        </a:p>
      </dgm:t>
    </dgm:pt>
    <dgm:pt modelId="{16BB75C2-5A66-4F75-9925-215F180E05BF}" type="parTrans" cxnId="{77CE67BF-3B69-4C42-8999-B4BDF78001B0}">
      <dgm:prSet/>
      <dgm:spPr/>
      <dgm:t>
        <a:bodyPr/>
        <a:lstStyle/>
        <a:p>
          <a:endParaRPr lang="pt-BR" b="1"/>
        </a:p>
      </dgm:t>
    </dgm:pt>
    <dgm:pt modelId="{1A131FDD-2282-482C-B5D9-11081898F9BC}" type="sibTrans" cxnId="{77CE67BF-3B69-4C42-8999-B4BDF78001B0}">
      <dgm:prSet/>
      <dgm:spPr/>
      <dgm:t>
        <a:bodyPr/>
        <a:lstStyle/>
        <a:p>
          <a:endParaRPr lang="pt-BR" b="1"/>
        </a:p>
      </dgm:t>
    </dgm:pt>
    <dgm:pt modelId="{6B5A791F-228B-472E-A50E-52DEB36DC3D8}">
      <dgm:prSet phldrT="[Texto]"/>
      <dgm:spPr>
        <a:solidFill>
          <a:srgbClr val="008080"/>
        </a:solidFill>
      </dgm:spPr>
      <dgm:t>
        <a:bodyPr/>
        <a:lstStyle/>
        <a:p>
          <a:r>
            <a:rPr lang="pt-BR" b="1" dirty="0" smtClean="0">
              <a:solidFill>
                <a:schemeClr val="bg1"/>
              </a:solidFill>
            </a:rPr>
            <a:t>ACORDO COLETIVO DE TRABALHO</a:t>
          </a:r>
          <a:endParaRPr lang="pt-BR" b="1" dirty="0">
            <a:solidFill>
              <a:schemeClr val="bg1"/>
            </a:solidFill>
          </a:endParaRPr>
        </a:p>
      </dgm:t>
    </dgm:pt>
    <dgm:pt modelId="{6EF5DA77-B6CF-418E-A365-CDA75989713C}" type="sibTrans" cxnId="{CDAE4A7E-1CC9-4F49-8965-5740036F4754}">
      <dgm:prSet/>
      <dgm:spPr/>
      <dgm:t>
        <a:bodyPr/>
        <a:lstStyle/>
        <a:p>
          <a:endParaRPr lang="pt-BR" b="1"/>
        </a:p>
      </dgm:t>
    </dgm:pt>
    <dgm:pt modelId="{D56E5595-50EE-410E-A989-7A6758E180DF}" type="parTrans" cxnId="{CDAE4A7E-1CC9-4F49-8965-5740036F4754}">
      <dgm:prSet/>
      <dgm:spPr/>
      <dgm:t>
        <a:bodyPr/>
        <a:lstStyle/>
        <a:p>
          <a:endParaRPr lang="pt-BR" b="1"/>
        </a:p>
      </dgm:t>
    </dgm:pt>
    <dgm:pt modelId="{C0C9AFEC-95F5-48B1-84C4-10C8437B5710}" type="pres">
      <dgm:prSet presAssocID="{4460890A-D237-4687-ACD7-25D9451353D9}" presName="Name0" presStyleCnt="0">
        <dgm:presLayoutVars>
          <dgm:dir/>
          <dgm:animLvl val="lvl"/>
          <dgm:resizeHandles val="exact"/>
        </dgm:presLayoutVars>
      </dgm:prSet>
      <dgm:spPr/>
    </dgm:pt>
    <dgm:pt modelId="{E518991C-6F02-4E5A-A0ED-1A55A3E421BE}" type="pres">
      <dgm:prSet presAssocID="{344D1670-6F10-4E95-A6BB-84A557206CB6}" presName="Name8" presStyleCnt="0"/>
      <dgm:spPr/>
    </dgm:pt>
    <dgm:pt modelId="{E4FF1F58-FF55-4AF8-8901-9A90034B668D}" type="pres">
      <dgm:prSet presAssocID="{344D1670-6F10-4E95-A6BB-84A557206CB6}" presName="level" presStyleLbl="node1" presStyleIdx="0" presStyleCnt="4">
        <dgm:presLayoutVars>
          <dgm:chMax val="1"/>
          <dgm:bulletEnabled val="1"/>
        </dgm:presLayoutVars>
      </dgm:prSet>
      <dgm:spPr/>
      <dgm:t>
        <a:bodyPr/>
        <a:lstStyle/>
        <a:p>
          <a:endParaRPr lang="pt-BR"/>
        </a:p>
      </dgm:t>
    </dgm:pt>
    <dgm:pt modelId="{FE7778D0-DB03-46DF-B8FC-07C0F81134EA}" type="pres">
      <dgm:prSet presAssocID="{344D1670-6F10-4E95-A6BB-84A557206CB6}" presName="levelTx" presStyleLbl="revTx" presStyleIdx="0" presStyleCnt="0">
        <dgm:presLayoutVars>
          <dgm:chMax val="1"/>
          <dgm:bulletEnabled val="1"/>
        </dgm:presLayoutVars>
      </dgm:prSet>
      <dgm:spPr/>
      <dgm:t>
        <a:bodyPr/>
        <a:lstStyle/>
        <a:p>
          <a:endParaRPr lang="pt-BR"/>
        </a:p>
      </dgm:t>
    </dgm:pt>
    <dgm:pt modelId="{5CEEA7FB-AFCA-46F8-AC4E-327C5F793DA7}" type="pres">
      <dgm:prSet presAssocID="{E4CBA1F0-FC3F-4895-90DC-660874D01209}" presName="Name8" presStyleCnt="0"/>
      <dgm:spPr/>
    </dgm:pt>
    <dgm:pt modelId="{B2E04DFB-3BB2-4E60-AD64-0B552A3736A5}" type="pres">
      <dgm:prSet presAssocID="{E4CBA1F0-FC3F-4895-90DC-660874D01209}" presName="level" presStyleLbl="node1" presStyleIdx="1" presStyleCnt="4">
        <dgm:presLayoutVars>
          <dgm:chMax val="1"/>
          <dgm:bulletEnabled val="1"/>
        </dgm:presLayoutVars>
      </dgm:prSet>
      <dgm:spPr/>
      <dgm:t>
        <a:bodyPr/>
        <a:lstStyle/>
        <a:p>
          <a:endParaRPr lang="pt-BR"/>
        </a:p>
      </dgm:t>
    </dgm:pt>
    <dgm:pt modelId="{7C7EFF14-459D-42D2-82B3-1356830D4DBB}" type="pres">
      <dgm:prSet presAssocID="{E4CBA1F0-FC3F-4895-90DC-660874D01209}" presName="levelTx" presStyleLbl="revTx" presStyleIdx="0" presStyleCnt="0">
        <dgm:presLayoutVars>
          <dgm:chMax val="1"/>
          <dgm:bulletEnabled val="1"/>
        </dgm:presLayoutVars>
      </dgm:prSet>
      <dgm:spPr/>
      <dgm:t>
        <a:bodyPr/>
        <a:lstStyle/>
        <a:p>
          <a:endParaRPr lang="pt-BR"/>
        </a:p>
      </dgm:t>
    </dgm:pt>
    <dgm:pt modelId="{D33FB02A-5268-4523-818E-54773F7A1853}" type="pres">
      <dgm:prSet presAssocID="{FB0CE0BF-81F3-4210-9C92-3DD0A7E5D7B0}" presName="Name8" presStyleCnt="0"/>
      <dgm:spPr/>
    </dgm:pt>
    <dgm:pt modelId="{CEF178BA-C847-4EE7-A06A-7E65C2E8B010}" type="pres">
      <dgm:prSet presAssocID="{FB0CE0BF-81F3-4210-9C92-3DD0A7E5D7B0}" presName="level" presStyleLbl="node1" presStyleIdx="2" presStyleCnt="4">
        <dgm:presLayoutVars>
          <dgm:chMax val="1"/>
          <dgm:bulletEnabled val="1"/>
        </dgm:presLayoutVars>
      </dgm:prSet>
      <dgm:spPr/>
      <dgm:t>
        <a:bodyPr/>
        <a:lstStyle/>
        <a:p>
          <a:endParaRPr lang="pt-BR"/>
        </a:p>
      </dgm:t>
    </dgm:pt>
    <dgm:pt modelId="{A1B4ABB2-7AE2-46DC-8741-3238CBF229B7}" type="pres">
      <dgm:prSet presAssocID="{FB0CE0BF-81F3-4210-9C92-3DD0A7E5D7B0}" presName="levelTx" presStyleLbl="revTx" presStyleIdx="0" presStyleCnt="0">
        <dgm:presLayoutVars>
          <dgm:chMax val="1"/>
          <dgm:bulletEnabled val="1"/>
        </dgm:presLayoutVars>
      </dgm:prSet>
      <dgm:spPr/>
      <dgm:t>
        <a:bodyPr/>
        <a:lstStyle/>
        <a:p>
          <a:endParaRPr lang="pt-BR"/>
        </a:p>
      </dgm:t>
    </dgm:pt>
    <dgm:pt modelId="{5B0B8B01-9620-428F-83E5-E72ACF4A3AC0}" type="pres">
      <dgm:prSet presAssocID="{6B5A791F-228B-472E-A50E-52DEB36DC3D8}" presName="Name8" presStyleCnt="0"/>
      <dgm:spPr/>
    </dgm:pt>
    <dgm:pt modelId="{92ED62FF-272B-4070-9ECF-6867AAA32535}" type="pres">
      <dgm:prSet presAssocID="{6B5A791F-228B-472E-A50E-52DEB36DC3D8}" presName="level" presStyleLbl="node1" presStyleIdx="3" presStyleCnt="4" custLinFactNeighborY="-9091">
        <dgm:presLayoutVars>
          <dgm:chMax val="1"/>
          <dgm:bulletEnabled val="1"/>
        </dgm:presLayoutVars>
      </dgm:prSet>
      <dgm:spPr/>
      <dgm:t>
        <a:bodyPr/>
        <a:lstStyle/>
        <a:p>
          <a:endParaRPr lang="pt-BR"/>
        </a:p>
      </dgm:t>
    </dgm:pt>
    <dgm:pt modelId="{F858DD19-F11E-4B3F-AD32-05F70286DA10}" type="pres">
      <dgm:prSet presAssocID="{6B5A791F-228B-472E-A50E-52DEB36DC3D8}" presName="levelTx" presStyleLbl="revTx" presStyleIdx="0" presStyleCnt="0">
        <dgm:presLayoutVars>
          <dgm:chMax val="1"/>
          <dgm:bulletEnabled val="1"/>
        </dgm:presLayoutVars>
      </dgm:prSet>
      <dgm:spPr/>
      <dgm:t>
        <a:bodyPr/>
        <a:lstStyle/>
        <a:p>
          <a:endParaRPr lang="pt-BR"/>
        </a:p>
      </dgm:t>
    </dgm:pt>
  </dgm:ptLst>
  <dgm:cxnLst>
    <dgm:cxn modelId="{453F5455-3DCD-4F99-B724-0C0ED72D4CF8}" type="presOf" srcId="{FB0CE0BF-81F3-4210-9C92-3DD0A7E5D7B0}" destId="{A1B4ABB2-7AE2-46DC-8741-3238CBF229B7}" srcOrd="1" destOrd="0" presId="urn:microsoft.com/office/officeart/2005/8/layout/pyramid1"/>
    <dgm:cxn modelId="{6438016C-2C7E-48FC-B83F-599DA9E1D822}" srcId="{4460890A-D237-4687-ACD7-25D9451353D9}" destId="{344D1670-6F10-4E95-A6BB-84A557206CB6}" srcOrd="0" destOrd="0" parTransId="{E95A18EC-BD33-43FB-BBD2-245872C990D3}" sibTransId="{CE9C8DB6-B19D-40EA-A136-F48F63E4C645}"/>
    <dgm:cxn modelId="{CDAE4A7E-1CC9-4F49-8965-5740036F4754}" srcId="{4460890A-D237-4687-ACD7-25D9451353D9}" destId="{6B5A791F-228B-472E-A50E-52DEB36DC3D8}" srcOrd="3" destOrd="0" parTransId="{D56E5595-50EE-410E-A989-7A6758E180DF}" sibTransId="{6EF5DA77-B6CF-418E-A365-CDA75989713C}"/>
    <dgm:cxn modelId="{C2C90606-9B5E-4C42-8471-87121234DE6E}" type="presOf" srcId="{E4CBA1F0-FC3F-4895-90DC-660874D01209}" destId="{7C7EFF14-459D-42D2-82B3-1356830D4DBB}" srcOrd="1" destOrd="0" presId="urn:microsoft.com/office/officeart/2005/8/layout/pyramid1"/>
    <dgm:cxn modelId="{77CE67BF-3B69-4C42-8999-B4BDF78001B0}" srcId="{4460890A-D237-4687-ACD7-25D9451353D9}" destId="{FB0CE0BF-81F3-4210-9C92-3DD0A7E5D7B0}" srcOrd="2" destOrd="0" parTransId="{16BB75C2-5A66-4F75-9925-215F180E05BF}" sibTransId="{1A131FDD-2282-482C-B5D9-11081898F9BC}"/>
    <dgm:cxn modelId="{A6A23ABF-0450-45DC-A521-1528638AA3D2}" type="presOf" srcId="{6B5A791F-228B-472E-A50E-52DEB36DC3D8}" destId="{F858DD19-F11E-4B3F-AD32-05F70286DA10}" srcOrd="1" destOrd="0" presId="urn:microsoft.com/office/officeart/2005/8/layout/pyramid1"/>
    <dgm:cxn modelId="{A75829A0-3A14-4B13-8D60-8C1B37022C62}" type="presOf" srcId="{E4CBA1F0-FC3F-4895-90DC-660874D01209}" destId="{B2E04DFB-3BB2-4E60-AD64-0B552A3736A5}" srcOrd="0" destOrd="0" presId="urn:microsoft.com/office/officeart/2005/8/layout/pyramid1"/>
    <dgm:cxn modelId="{A9349944-CC09-4E84-B1CB-2863191962EC}" type="presOf" srcId="{6B5A791F-228B-472E-A50E-52DEB36DC3D8}" destId="{92ED62FF-272B-4070-9ECF-6867AAA32535}" srcOrd="0" destOrd="0" presId="urn:microsoft.com/office/officeart/2005/8/layout/pyramid1"/>
    <dgm:cxn modelId="{37C78CC6-BD35-42EC-91AD-82AD23BE3E07}" type="presOf" srcId="{4460890A-D237-4687-ACD7-25D9451353D9}" destId="{C0C9AFEC-95F5-48B1-84C4-10C8437B5710}" srcOrd="0" destOrd="0" presId="urn:microsoft.com/office/officeart/2005/8/layout/pyramid1"/>
    <dgm:cxn modelId="{861413D4-B4D9-4DA4-A744-B1CB2AFC1EA0}" srcId="{4460890A-D237-4687-ACD7-25D9451353D9}" destId="{E4CBA1F0-FC3F-4895-90DC-660874D01209}" srcOrd="1" destOrd="0" parTransId="{E84C7CA8-3139-47C5-A79A-24F6FD889953}" sibTransId="{5BA32D49-A0A3-4A13-A20B-B3E7E38E5308}"/>
    <dgm:cxn modelId="{094B58CD-DCF8-40BB-95EE-E5AB043DD8D6}" type="presOf" srcId="{FB0CE0BF-81F3-4210-9C92-3DD0A7E5D7B0}" destId="{CEF178BA-C847-4EE7-A06A-7E65C2E8B010}" srcOrd="0" destOrd="0" presId="urn:microsoft.com/office/officeart/2005/8/layout/pyramid1"/>
    <dgm:cxn modelId="{32B019CF-0697-4EDA-B2A6-4FEDC757A0FA}" type="presOf" srcId="{344D1670-6F10-4E95-A6BB-84A557206CB6}" destId="{FE7778D0-DB03-46DF-B8FC-07C0F81134EA}" srcOrd="1" destOrd="0" presId="urn:microsoft.com/office/officeart/2005/8/layout/pyramid1"/>
    <dgm:cxn modelId="{6AD90103-7F5A-4D26-8FA0-83224492E443}" type="presOf" srcId="{344D1670-6F10-4E95-A6BB-84A557206CB6}" destId="{E4FF1F58-FF55-4AF8-8901-9A90034B668D}" srcOrd="0" destOrd="0" presId="urn:microsoft.com/office/officeart/2005/8/layout/pyramid1"/>
    <dgm:cxn modelId="{FAEB5621-28CF-4526-A288-331426291AE9}" type="presParOf" srcId="{C0C9AFEC-95F5-48B1-84C4-10C8437B5710}" destId="{E518991C-6F02-4E5A-A0ED-1A55A3E421BE}" srcOrd="0" destOrd="0" presId="urn:microsoft.com/office/officeart/2005/8/layout/pyramid1"/>
    <dgm:cxn modelId="{EDE2472E-A86A-4809-B93F-8DEE1E99B374}" type="presParOf" srcId="{E518991C-6F02-4E5A-A0ED-1A55A3E421BE}" destId="{E4FF1F58-FF55-4AF8-8901-9A90034B668D}" srcOrd="0" destOrd="0" presId="urn:microsoft.com/office/officeart/2005/8/layout/pyramid1"/>
    <dgm:cxn modelId="{D45146CD-CAAD-451A-BED7-1A8FDB5D79F2}" type="presParOf" srcId="{E518991C-6F02-4E5A-A0ED-1A55A3E421BE}" destId="{FE7778D0-DB03-46DF-B8FC-07C0F81134EA}" srcOrd="1" destOrd="0" presId="urn:microsoft.com/office/officeart/2005/8/layout/pyramid1"/>
    <dgm:cxn modelId="{DE9F2A5A-C1A9-4F61-B146-FA4013F15E40}" type="presParOf" srcId="{C0C9AFEC-95F5-48B1-84C4-10C8437B5710}" destId="{5CEEA7FB-AFCA-46F8-AC4E-327C5F793DA7}" srcOrd="1" destOrd="0" presId="urn:microsoft.com/office/officeart/2005/8/layout/pyramid1"/>
    <dgm:cxn modelId="{2031AD5A-F50F-4C05-A508-C887C5ED51C2}" type="presParOf" srcId="{5CEEA7FB-AFCA-46F8-AC4E-327C5F793DA7}" destId="{B2E04DFB-3BB2-4E60-AD64-0B552A3736A5}" srcOrd="0" destOrd="0" presId="urn:microsoft.com/office/officeart/2005/8/layout/pyramid1"/>
    <dgm:cxn modelId="{A2CFFB1D-5A3F-4705-B9AB-86131E50394B}" type="presParOf" srcId="{5CEEA7FB-AFCA-46F8-AC4E-327C5F793DA7}" destId="{7C7EFF14-459D-42D2-82B3-1356830D4DBB}" srcOrd="1" destOrd="0" presId="urn:microsoft.com/office/officeart/2005/8/layout/pyramid1"/>
    <dgm:cxn modelId="{41B64DE3-4A4F-4C3B-87AD-02566082A5EE}" type="presParOf" srcId="{C0C9AFEC-95F5-48B1-84C4-10C8437B5710}" destId="{D33FB02A-5268-4523-818E-54773F7A1853}" srcOrd="2" destOrd="0" presId="urn:microsoft.com/office/officeart/2005/8/layout/pyramid1"/>
    <dgm:cxn modelId="{CB4F9B0A-C58E-45AD-8FC8-BD95E7EA695C}" type="presParOf" srcId="{D33FB02A-5268-4523-818E-54773F7A1853}" destId="{CEF178BA-C847-4EE7-A06A-7E65C2E8B010}" srcOrd="0" destOrd="0" presId="urn:microsoft.com/office/officeart/2005/8/layout/pyramid1"/>
    <dgm:cxn modelId="{B616934B-6E18-4E99-9ECA-2DA316627212}" type="presParOf" srcId="{D33FB02A-5268-4523-818E-54773F7A1853}" destId="{A1B4ABB2-7AE2-46DC-8741-3238CBF229B7}" srcOrd="1" destOrd="0" presId="urn:microsoft.com/office/officeart/2005/8/layout/pyramid1"/>
    <dgm:cxn modelId="{2CCB685C-10EC-43B1-9914-8518E492E77B}" type="presParOf" srcId="{C0C9AFEC-95F5-48B1-84C4-10C8437B5710}" destId="{5B0B8B01-9620-428F-83E5-E72ACF4A3AC0}" srcOrd="3" destOrd="0" presId="urn:microsoft.com/office/officeart/2005/8/layout/pyramid1"/>
    <dgm:cxn modelId="{264A57D2-EA3D-4AD7-A78E-45849327D721}" type="presParOf" srcId="{5B0B8B01-9620-428F-83E5-E72ACF4A3AC0}" destId="{92ED62FF-272B-4070-9ECF-6867AAA32535}" srcOrd="0" destOrd="0" presId="urn:microsoft.com/office/officeart/2005/8/layout/pyramid1"/>
    <dgm:cxn modelId="{A5DF7747-33E5-45CA-83D9-6716F16ED955}" type="presParOf" srcId="{5B0B8B01-9620-428F-83E5-E72ACF4A3AC0}" destId="{F858DD19-F11E-4B3F-AD32-05F70286DA10}" srcOrd="1" destOrd="0" presId="urn:microsoft.com/office/officeart/2005/8/layout/pyramid1"/>
  </dgm:cxnLst>
  <dgm:bg/>
  <dgm:whole/>
</dgm:dataModel>
</file>

<file path=ppt/diagrams/data7.xml><?xml version="1.0" encoding="utf-8"?>
<dgm:dataModel xmlns:dgm="http://schemas.openxmlformats.org/drawingml/2006/diagram" xmlns:a="http://schemas.openxmlformats.org/drawingml/2006/main">
  <dgm:ptLst>
    <dgm:pt modelId="{717F4135-D316-4A78-8194-F93AA34FEC99}" type="doc">
      <dgm:prSet loTypeId="urn:microsoft.com/office/officeart/2005/8/layout/pyramid3" loCatId="pyramid" qsTypeId="urn:microsoft.com/office/officeart/2005/8/quickstyle/simple1" qsCatId="simple" csTypeId="urn:microsoft.com/office/officeart/2005/8/colors/accent0_1" csCatId="mainScheme" phldr="1"/>
      <dgm:spPr/>
    </dgm:pt>
    <dgm:pt modelId="{652A0B4F-F0E1-4D2A-AFFA-490E12E24282}">
      <dgm:prSet phldrT="[Texto]"/>
      <dgm:spPr>
        <a:solidFill>
          <a:srgbClr val="FFFF00"/>
        </a:solidFill>
      </dgm:spPr>
      <dgm:t>
        <a:bodyPr/>
        <a:lstStyle/>
        <a:p>
          <a:r>
            <a:rPr lang="pt-BR" b="1" dirty="0" smtClean="0"/>
            <a:t>ACORDO COLETIVO DE TRABALHO</a:t>
          </a:r>
          <a:endParaRPr lang="pt-BR" b="1" dirty="0"/>
        </a:p>
      </dgm:t>
    </dgm:pt>
    <dgm:pt modelId="{BB4C55BA-C9CC-49CA-B885-49FDA217BC97}" type="parTrans" cxnId="{CD08900D-B085-4865-BEFB-2BA967D46358}">
      <dgm:prSet/>
      <dgm:spPr/>
      <dgm:t>
        <a:bodyPr/>
        <a:lstStyle/>
        <a:p>
          <a:endParaRPr lang="pt-BR" b="1"/>
        </a:p>
      </dgm:t>
    </dgm:pt>
    <dgm:pt modelId="{7DFD9D77-F85A-4C46-8E8C-47C5FF1875E0}" type="sibTrans" cxnId="{CD08900D-B085-4865-BEFB-2BA967D46358}">
      <dgm:prSet/>
      <dgm:spPr/>
      <dgm:t>
        <a:bodyPr/>
        <a:lstStyle/>
        <a:p>
          <a:endParaRPr lang="pt-BR" b="1"/>
        </a:p>
      </dgm:t>
    </dgm:pt>
    <dgm:pt modelId="{1B6C0C00-C33C-4B7D-8E5D-F70D5703BDCE}">
      <dgm:prSet phldrT="[Texto]"/>
      <dgm:spPr/>
      <dgm:t>
        <a:bodyPr/>
        <a:lstStyle/>
        <a:p>
          <a:r>
            <a:rPr lang="pt-BR" b="1" dirty="0" smtClean="0"/>
            <a:t>LEI</a:t>
          </a:r>
        </a:p>
        <a:p>
          <a:r>
            <a:rPr lang="pt-BR" b="1" dirty="0" smtClean="0"/>
            <a:t>CF</a:t>
          </a:r>
          <a:endParaRPr lang="pt-BR" b="1" dirty="0"/>
        </a:p>
      </dgm:t>
    </dgm:pt>
    <dgm:pt modelId="{D2550B9B-1878-42B4-9CB0-69D156EA14D8}" type="parTrans" cxnId="{56D2B7C5-E930-4F0C-A724-E4413E3821BF}">
      <dgm:prSet/>
      <dgm:spPr/>
      <dgm:t>
        <a:bodyPr/>
        <a:lstStyle/>
        <a:p>
          <a:endParaRPr lang="pt-BR" b="1"/>
        </a:p>
      </dgm:t>
    </dgm:pt>
    <dgm:pt modelId="{40DD0CE1-97E1-495C-AF9A-C90C356C0084}" type="sibTrans" cxnId="{56D2B7C5-E930-4F0C-A724-E4413E3821BF}">
      <dgm:prSet/>
      <dgm:spPr/>
      <dgm:t>
        <a:bodyPr/>
        <a:lstStyle/>
        <a:p>
          <a:endParaRPr lang="pt-BR" b="1"/>
        </a:p>
      </dgm:t>
    </dgm:pt>
    <dgm:pt modelId="{FD9E4090-39C9-41D0-9CB9-0FC2E8F7CC1E}">
      <dgm:prSet phldrT="[Texto]"/>
      <dgm:spPr>
        <a:solidFill>
          <a:schemeClr val="accent2">
            <a:lumMod val="60000"/>
            <a:lumOff val="40000"/>
          </a:schemeClr>
        </a:solidFill>
      </dgm:spPr>
      <dgm:t>
        <a:bodyPr/>
        <a:lstStyle/>
        <a:p>
          <a:r>
            <a:rPr lang="pt-BR" b="1" dirty="0" smtClean="0"/>
            <a:t>CONVENÇÃO COLETIVA</a:t>
          </a:r>
          <a:endParaRPr lang="pt-BR" b="1" dirty="0"/>
        </a:p>
      </dgm:t>
    </dgm:pt>
    <dgm:pt modelId="{BF132D0A-CCDC-4BED-8A47-03AC79410D2A}" type="parTrans" cxnId="{64EE41E9-4ED4-4EAE-9357-46043412B025}">
      <dgm:prSet/>
      <dgm:spPr/>
      <dgm:t>
        <a:bodyPr/>
        <a:lstStyle/>
        <a:p>
          <a:endParaRPr lang="pt-BR" b="1"/>
        </a:p>
      </dgm:t>
    </dgm:pt>
    <dgm:pt modelId="{3CF8EFCF-27BF-4C18-8A0C-8C68B09730D0}" type="sibTrans" cxnId="{64EE41E9-4ED4-4EAE-9357-46043412B025}">
      <dgm:prSet/>
      <dgm:spPr/>
      <dgm:t>
        <a:bodyPr/>
        <a:lstStyle/>
        <a:p>
          <a:endParaRPr lang="pt-BR" b="1"/>
        </a:p>
      </dgm:t>
    </dgm:pt>
    <dgm:pt modelId="{56F686DD-4092-46FD-AED9-DA8B5F62E794}" type="pres">
      <dgm:prSet presAssocID="{717F4135-D316-4A78-8194-F93AA34FEC99}" presName="Name0" presStyleCnt="0">
        <dgm:presLayoutVars>
          <dgm:dir/>
          <dgm:animLvl val="lvl"/>
          <dgm:resizeHandles val="exact"/>
        </dgm:presLayoutVars>
      </dgm:prSet>
      <dgm:spPr/>
    </dgm:pt>
    <dgm:pt modelId="{A821A3D9-06FD-4CCC-B47A-C0C2E8CBB36B}" type="pres">
      <dgm:prSet presAssocID="{652A0B4F-F0E1-4D2A-AFFA-490E12E24282}" presName="Name8" presStyleCnt="0"/>
      <dgm:spPr/>
    </dgm:pt>
    <dgm:pt modelId="{D3928548-B460-4275-B57A-2D27EAB18DD3}" type="pres">
      <dgm:prSet presAssocID="{652A0B4F-F0E1-4D2A-AFFA-490E12E24282}" presName="level" presStyleLbl="node1" presStyleIdx="0" presStyleCnt="3" custLinFactNeighborX="792" custLinFactNeighborY="5293">
        <dgm:presLayoutVars>
          <dgm:chMax val="1"/>
          <dgm:bulletEnabled val="1"/>
        </dgm:presLayoutVars>
      </dgm:prSet>
      <dgm:spPr/>
      <dgm:t>
        <a:bodyPr/>
        <a:lstStyle/>
        <a:p>
          <a:endParaRPr lang="pt-BR"/>
        </a:p>
      </dgm:t>
    </dgm:pt>
    <dgm:pt modelId="{F12F716A-0241-440B-AAD4-C84F60FC4CAA}" type="pres">
      <dgm:prSet presAssocID="{652A0B4F-F0E1-4D2A-AFFA-490E12E24282}" presName="levelTx" presStyleLbl="revTx" presStyleIdx="0" presStyleCnt="0">
        <dgm:presLayoutVars>
          <dgm:chMax val="1"/>
          <dgm:bulletEnabled val="1"/>
        </dgm:presLayoutVars>
      </dgm:prSet>
      <dgm:spPr/>
      <dgm:t>
        <a:bodyPr/>
        <a:lstStyle/>
        <a:p>
          <a:endParaRPr lang="pt-BR"/>
        </a:p>
      </dgm:t>
    </dgm:pt>
    <dgm:pt modelId="{74089214-E7F3-4716-A721-20A1DBC405FD}" type="pres">
      <dgm:prSet presAssocID="{FD9E4090-39C9-41D0-9CB9-0FC2E8F7CC1E}" presName="Name8" presStyleCnt="0"/>
      <dgm:spPr/>
    </dgm:pt>
    <dgm:pt modelId="{5A008F8F-9F71-4C95-A081-5512190ADB3F}" type="pres">
      <dgm:prSet presAssocID="{FD9E4090-39C9-41D0-9CB9-0FC2E8F7CC1E}" presName="level" presStyleLbl="node1" presStyleIdx="1" presStyleCnt="3">
        <dgm:presLayoutVars>
          <dgm:chMax val="1"/>
          <dgm:bulletEnabled val="1"/>
        </dgm:presLayoutVars>
      </dgm:prSet>
      <dgm:spPr/>
      <dgm:t>
        <a:bodyPr/>
        <a:lstStyle/>
        <a:p>
          <a:endParaRPr lang="pt-BR"/>
        </a:p>
      </dgm:t>
    </dgm:pt>
    <dgm:pt modelId="{21F08970-6140-4A21-822B-C2D07CF9323B}" type="pres">
      <dgm:prSet presAssocID="{FD9E4090-39C9-41D0-9CB9-0FC2E8F7CC1E}" presName="levelTx" presStyleLbl="revTx" presStyleIdx="0" presStyleCnt="0">
        <dgm:presLayoutVars>
          <dgm:chMax val="1"/>
          <dgm:bulletEnabled val="1"/>
        </dgm:presLayoutVars>
      </dgm:prSet>
      <dgm:spPr/>
      <dgm:t>
        <a:bodyPr/>
        <a:lstStyle/>
        <a:p>
          <a:endParaRPr lang="pt-BR"/>
        </a:p>
      </dgm:t>
    </dgm:pt>
    <dgm:pt modelId="{55BF566B-F7E6-4022-B38A-6A815C06ABD5}" type="pres">
      <dgm:prSet presAssocID="{1B6C0C00-C33C-4B7D-8E5D-F70D5703BDCE}" presName="Name8" presStyleCnt="0"/>
      <dgm:spPr/>
    </dgm:pt>
    <dgm:pt modelId="{5699311F-0491-46F8-9A62-B0C303C9EE15}" type="pres">
      <dgm:prSet presAssocID="{1B6C0C00-C33C-4B7D-8E5D-F70D5703BDCE}" presName="level" presStyleLbl="node1" presStyleIdx="2" presStyleCnt="3">
        <dgm:presLayoutVars>
          <dgm:chMax val="1"/>
          <dgm:bulletEnabled val="1"/>
        </dgm:presLayoutVars>
      </dgm:prSet>
      <dgm:spPr/>
      <dgm:t>
        <a:bodyPr/>
        <a:lstStyle/>
        <a:p>
          <a:endParaRPr lang="pt-BR"/>
        </a:p>
      </dgm:t>
    </dgm:pt>
    <dgm:pt modelId="{37A528C3-B2EB-42B2-B426-03A2B216A913}" type="pres">
      <dgm:prSet presAssocID="{1B6C0C00-C33C-4B7D-8E5D-F70D5703BDCE}" presName="levelTx" presStyleLbl="revTx" presStyleIdx="0" presStyleCnt="0">
        <dgm:presLayoutVars>
          <dgm:chMax val="1"/>
          <dgm:bulletEnabled val="1"/>
        </dgm:presLayoutVars>
      </dgm:prSet>
      <dgm:spPr/>
      <dgm:t>
        <a:bodyPr/>
        <a:lstStyle/>
        <a:p>
          <a:endParaRPr lang="pt-BR"/>
        </a:p>
      </dgm:t>
    </dgm:pt>
  </dgm:ptLst>
  <dgm:cxnLst>
    <dgm:cxn modelId="{E3F0E991-C0E8-468E-AFF3-22407FC9EEAC}" type="presOf" srcId="{1B6C0C00-C33C-4B7D-8E5D-F70D5703BDCE}" destId="{5699311F-0491-46F8-9A62-B0C303C9EE15}" srcOrd="0" destOrd="0" presId="urn:microsoft.com/office/officeart/2005/8/layout/pyramid3"/>
    <dgm:cxn modelId="{64EE41E9-4ED4-4EAE-9357-46043412B025}" srcId="{717F4135-D316-4A78-8194-F93AA34FEC99}" destId="{FD9E4090-39C9-41D0-9CB9-0FC2E8F7CC1E}" srcOrd="1" destOrd="0" parTransId="{BF132D0A-CCDC-4BED-8A47-03AC79410D2A}" sibTransId="{3CF8EFCF-27BF-4C18-8A0C-8C68B09730D0}"/>
    <dgm:cxn modelId="{CD08900D-B085-4865-BEFB-2BA967D46358}" srcId="{717F4135-D316-4A78-8194-F93AA34FEC99}" destId="{652A0B4F-F0E1-4D2A-AFFA-490E12E24282}" srcOrd="0" destOrd="0" parTransId="{BB4C55BA-C9CC-49CA-B885-49FDA217BC97}" sibTransId="{7DFD9D77-F85A-4C46-8E8C-47C5FF1875E0}"/>
    <dgm:cxn modelId="{C5DAB8DE-1012-4C4F-874D-8FCB96A89509}" type="presOf" srcId="{FD9E4090-39C9-41D0-9CB9-0FC2E8F7CC1E}" destId="{21F08970-6140-4A21-822B-C2D07CF9323B}" srcOrd="1" destOrd="0" presId="urn:microsoft.com/office/officeart/2005/8/layout/pyramid3"/>
    <dgm:cxn modelId="{56D2B7C5-E930-4F0C-A724-E4413E3821BF}" srcId="{717F4135-D316-4A78-8194-F93AA34FEC99}" destId="{1B6C0C00-C33C-4B7D-8E5D-F70D5703BDCE}" srcOrd="2" destOrd="0" parTransId="{D2550B9B-1878-42B4-9CB0-69D156EA14D8}" sibTransId="{40DD0CE1-97E1-495C-AF9A-C90C356C0084}"/>
    <dgm:cxn modelId="{2C66331F-009E-4086-AF4D-38DB1BF11836}" type="presOf" srcId="{717F4135-D316-4A78-8194-F93AA34FEC99}" destId="{56F686DD-4092-46FD-AED9-DA8B5F62E794}" srcOrd="0" destOrd="0" presId="urn:microsoft.com/office/officeart/2005/8/layout/pyramid3"/>
    <dgm:cxn modelId="{B28125AA-B4AE-4F08-A479-5750AB87C4E9}" type="presOf" srcId="{652A0B4F-F0E1-4D2A-AFFA-490E12E24282}" destId="{D3928548-B460-4275-B57A-2D27EAB18DD3}" srcOrd="0" destOrd="0" presId="urn:microsoft.com/office/officeart/2005/8/layout/pyramid3"/>
    <dgm:cxn modelId="{0B2369C1-DD6C-43C9-ABA2-EEE1A548A067}" type="presOf" srcId="{652A0B4F-F0E1-4D2A-AFFA-490E12E24282}" destId="{F12F716A-0241-440B-AAD4-C84F60FC4CAA}" srcOrd="1" destOrd="0" presId="urn:microsoft.com/office/officeart/2005/8/layout/pyramid3"/>
    <dgm:cxn modelId="{9A8C9865-1B64-4C5B-AC56-019F7B3C7F60}" type="presOf" srcId="{1B6C0C00-C33C-4B7D-8E5D-F70D5703BDCE}" destId="{37A528C3-B2EB-42B2-B426-03A2B216A913}" srcOrd="1" destOrd="0" presId="urn:microsoft.com/office/officeart/2005/8/layout/pyramid3"/>
    <dgm:cxn modelId="{105B94A5-49CD-4D46-9AC6-32F65152B6CE}" type="presOf" srcId="{FD9E4090-39C9-41D0-9CB9-0FC2E8F7CC1E}" destId="{5A008F8F-9F71-4C95-A081-5512190ADB3F}" srcOrd="0" destOrd="0" presId="urn:microsoft.com/office/officeart/2005/8/layout/pyramid3"/>
    <dgm:cxn modelId="{D88DFDB9-9321-402C-B2A9-CD053D5E4395}" type="presParOf" srcId="{56F686DD-4092-46FD-AED9-DA8B5F62E794}" destId="{A821A3D9-06FD-4CCC-B47A-C0C2E8CBB36B}" srcOrd="0" destOrd="0" presId="urn:microsoft.com/office/officeart/2005/8/layout/pyramid3"/>
    <dgm:cxn modelId="{FFEBE41E-3E20-480A-9B23-FD2FC804AD59}" type="presParOf" srcId="{A821A3D9-06FD-4CCC-B47A-C0C2E8CBB36B}" destId="{D3928548-B460-4275-B57A-2D27EAB18DD3}" srcOrd="0" destOrd="0" presId="urn:microsoft.com/office/officeart/2005/8/layout/pyramid3"/>
    <dgm:cxn modelId="{0DFCD0F6-6B51-4A65-A629-BDAC28A9C882}" type="presParOf" srcId="{A821A3D9-06FD-4CCC-B47A-C0C2E8CBB36B}" destId="{F12F716A-0241-440B-AAD4-C84F60FC4CAA}" srcOrd="1" destOrd="0" presId="urn:microsoft.com/office/officeart/2005/8/layout/pyramid3"/>
    <dgm:cxn modelId="{7B1EE7DC-21FD-4B53-BCB4-8098B9BA30B0}" type="presParOf" srcId="{56F686DD-4092-46FD-AED9-DA8B5F62E794}" destId="{74089214-E7F3-4716-A721-20A1DBC405FD}" srcOrd="1" destOrd="0" presId="urn:microsoft.com/office/officeart/2005/8/layout/pyramid3"/>
    <dgm:cxn modelId="{BFF0FC4B-C104-4830-A580-8EEF554E9496}" type="presParOf" srcId="{74089214-E7F3-4716-A721-20A1DBC405FD}" destId="{5A008F8F-9F71-4C95-A081-5512190ADB3F}" srcOrd="0" destOrd="0" presId="urn:microsoft.com/office/officeart/2005/8/layout/pyramid3"/>
    <dgm:cxn modelId="{B9AAA7B9-A60D-4528-B0B0-E74AD6F611EE}" type="presParOf" srcId="{74089214-E7F3-4716-A721-20A1DBC405FD}" destId="{21F08970-6140-4A21-822B-C2D07CF9323B}" srcOrd="1" destOrd="0" presId="urn:microsoft.com/office/officeart/2005/8/layout/pyramid3"/>
    <dgm:cxn modelId="{7961E373-C378-4ABB-BDA7-E77D740E2B37}" type="presParOf" srcId="{56F686DD-4092-46FD-AED9-DA8B5F62E794}" destId="{55BF566B-F7E6-4022-B38A-6A815C06ABD5}" srcOrd="2" destOrd="0" presId="urn:microsoft.com/office/officeart/2005/8/layout/pyramid3"/>
    <dgm:cxn modelId="{A2EDBA9E-4EEF-4D16-A29F-04B269BC6404}" type="presParOf" srcId="{55BF566B-F7E6-4022-B38A-6A815C06ABD5}" destId="{5699311F-0491-46F8-9A62-B0C303C9EE15}" srcOrd="0" destOrd="0" presId="urn:microsoft.com/office/officeart/2005/8/layout/pyramid3"/>
    <dgm:cxn modelId="{A2CB62B5-2CF4-4B91-BF1C-8E4E1BF5456E}" type="presParOf" srcId="{55BF566B-F7E6-4022-B38A-6A815C06ABD5}" destId="{37A528C3-B2EB-42B2-B426-03A2B216A913}" srcOrd="1" destOrd="0" presId="urn:microsoft.com/office/officeart/2005/8/layout/pyramid3"/>
  </dgm:cxnLst>
  <dgm:bg/>
  <dgm:whole/>
</dgm:dataModel>
</file>

<file path=ppt/diagrams/data8.xml><?xml version="1.0" encoding="utf-8"?>
<dgm:dataModel xmlns:dgm="http://schemas.openxmlformats.org/drawingml/2006/diagram" xmlns:a="http://schemas.openxmlformats.org/drawingml/2006/main">
  <dgm:ptLst>
    <dgm:pt modelId="{D01B1D03-2C0B-40A0-A664-A26AEE8884F5}" type="doc">
      <dgm:prSet loTypeId="urn:microsoft.com/office/officeart/2005/8/layout/cycle7" loCatId="cycle" qsTypeId="urn:microsoft.com/office/officeart/2005/8/quickstyle/simple5" qsCatId="simple" csTypeId="urn:microsoft.com/office/officeart/2005/8/colors/colorful3" csCatId="colorful" phldr="1"/>
      <dgm:spPr/>
      <dgm:t>
        <a:bodyPr/>
        <a:lstStyle/>
        <a:p>
          <a:endParaRPr lang="pt-BR"/>
        </a:p>
      </dgm:t>
    </dgm:pt>
    <dgm:pt modelId="{DF1B1C31-750D-4A1B-BDE5-3EF7C7EEEEBB}">
      <dgm:prSet phldrT="[Texto]"/>
      <dgm:spPr>
        <a:solidFill>
          <a:schemeClr val="accent5">
            <a:lumMod val="50000"/>
          </a:schemeClr>
        </a:solidFill>
      </dgm:spPr>
      <dgm:t>
        <a:bodyPr/>
        <a:lstStyle/>
        <a:p>
          <a:r>
            <a:rPr lang="pt-BR" dirty="0" smtClean="0"/>
            <a:t>Negociação Coletiva</a:t>
          </a:r>
          <a:endParaRPr lang="pt-BR" dirty="0"/>
        </a:p>
      </dgm:t>
    </dgm:pt>
    <dgm:pt modelId="{2135EAA3-2818-43E1-B08B-DE675FB690D0}" type="parTrans" cxnId="{82449B9B-327A-4D7E-ADA1-3F3541FE6F98}">
      <dgm:prSet/>
      <dgm:spPr/>
      <dgm:t>
        <a:bodyPr/>
        <a:lstStyle/>
        <a:p>
          <a:endParaRPr lang="pt-BR"/>
        </a:p>
      </dgm:t>
    </dgm:pt>
    <dgm:pt modelId="{99391C80-A77C-45E9-BDC7-9D19BFA1DF15}" type="sibTrans" cxnId="{82449B9B-327A-4D7E-ADA1-3F3541FE6F98}">
      <dgm:prSet/>
      <dgm:spPr>
        <a:solidFill>
          <a:srgbClr val="C00000"/>
        </a:solidFill>
      </dgm:spPr>
      <dgm:t>
        <a:bodyPr/>
        <a:lstStyle/>
        <a:p>
          <a:endParaRPr lang="pt-BR" dirty="0"/>
        </a:p>
      </dgm:t>
    </dgm:pt>
    <dgm:pt modelId="{2765F33C-AEA4-41EE-B4D8-1B8669DDBC0A}">
      <dgm:prSet phldrT="[Texto]"/>
      <dgm:spPr/>
      <dgm:t>
        <a:bodyPr/>
        <a:lstStyle/>
        <a:p>
          <a:r>
            <a:rPr lang="pt-BR" dirty="0" smtClean="0"/>
            <a:t>Convenção Coletiva</a:t>
          </a:r>
          <a:endParaRPr lang="pt-BR" dirty="0"/>
        </a:p>
      </dgm:t>
    </dgm:pt>
    <dgm:pt modelId="{52D35DEA-8306-4E2D-A315-F1B5E297736F}" type="parTrans" cxnId="{F9FBEB87-2D9D-4175-9924-F4F6152BCF73}">
      <dgm:prSet/>
      <dgm:spPr/>
      <dgm:t>
        <a:bodyPr/>
        <a:lstStyle/>
        <a:p>
          <a:endParaRPr lang="pt-BR"/>
        </a:p>
      </dgm:t>
    </dgm:pt>
    <dgm:pt modelId="{32098FF0-1B0F-4CA1-86EC-4AD2978D2186}" type="sibTrans" cxnId="{F9FBEB87-2D9D-4175-9924-F4F6152BCF73}">
      <dgm:prSet/>
      <dgm:spPr/>
      <dgm:t>
        <a:bodyPr/>
        <a:lstStyle/>
        <a:p>
          <a:endParaRPr lang="pt-BR" dirty="0"/>
        </a:p>
      </dgm:t>
    </dgm:pt>
    <dgm:pt modelId="{8AA60D96-4709-4790-8F7F-513E11215B14}">
      <dgm:prSet phldrT="[Texto]"/>
      <dgm:spPr/>
      <dgm:t>
        <a:bodyPr/>
        <a:lstStyle/>
        <a:p>
          <a:r>
            <a:rPr lang="pt-BR" dirty="0" smtClean="0"/>
            <a:t>Acordo Coletivo</a:t>
          </a:r>
          <a:endParaRPr lang="pt-BR" dirty="0"/>
        </a:p>
      </dgm:t>
    </dgm:pt>
    <dgm:pt modelId="{F9B83628-E579-4355-B6D1-66E0BEFF6578}" type="parTrans" cxnId="{4171818A-B3C4-486A-BAFC-2BD6E9AC7B98}">
      <dgm:prSet/>
      <dgm:spPr/>
      <dgm:t>
        <a:bodyPr/>
        <a:lstStyle/>
        <a:p>
          <a:endParaRPr lang="pt-BR"/>
        </a:p>
      </dgm:t>
    </dgm:pt>
    <dgm:pt modelId="{14C451A9-984F-4C92-8D0D-5600BE17A8A2}" type="sibTrans" cxnId="{4171818A-B3C4-486A-BAFC-2BD6E9AC7B98}">
      <dgm:prSet/>
      <dgm:spPr/>
      <dgm:t>
        <a:bodyPr/>
        <a:lstStyle/>
        <a:p>
          <a:endParaRPr lang="pt-BR" dirty="0"/>
        </a:p>
      </dgm:t>
    </dgm:pt>
    <dgm:pt modelId="{468AF381-07FA-4D13-A88A-EB78FC9D4262}" type="pres">
      <dgm:prSet presAssocID="{D01B1D03-2C0B-40A0-A664-A26AEE8884F5}" presName="Name0" presStyleCnt="0">
        <dgm:presLayoutVars>
          <dgm:dir/>
          <dgm:resizeHandles val="exact"/>
        </dgm:presLayoutVars>
      </dgm:prSet>
      <dgm:spPr/>
      <dgm:t>
        <a:bodyPr/>
        <a:lstStyle/>
        <a:p>
          <a:endParaRPr lang="pt-BR"/>
        </a:p>
      </dgm:t>
    </dgm:pt>
    <dgm:pt modelId="{A5A04469-47F3-4B2D-A916-83B438C52AA2}" type="pres">
      <dgm:prSet presAssocID="{DF1B1C31-750D-4A1B-BDE5-3EF7C7EEEEBB}" presName="node" presStyleLbl="node1" presStyleIdx="0" presStyleCnt="3" custScaleX="131269" custScaleY="130883" custRadScaleRad="89056" custRadScaleInc="1763">
        <dgm:presLayoutVars>
          <dgm:bulletEnabled val="1"/>
        </dgm:presLayoutVars>
      </dgm:prSet>
      <dgm:spPr/>
      <dgm:t>
        <a:bodyPr/>
        <a:lstStyle/>
        <a:p>
          <a:endParaRPr lang="pt-BR"/>
        </a:p>
      </dgm:t>
    </dgm:pt>
    <dgm:pt modelId="{7B0D9C60-2F46-42CE-8ED8-79B49FAAC36F}" type="pres">
      <dgm:prSet presAssocID="{99391C80-A77C-45E9-BDC7-9D19BFA1DF15}" presName="sibTrans" presStyleLbl="sibTrans2D1" presStyleIdx="0" presStyleCnt="3" custScaleX="94703" custScaleY="82829" custLinFactNeighborX="-63573" custLinFactNeighborY="3539"/>
      <dgm:spPr/>
      <dgm:t>
        <a:bodyPr/>
        <a:lstStyle/>
        <a:p>
          <a:endParaRPr lang="pt-BR"/>
        </a:p>
      </dgm:t>
    </dgm:pt>
    <dgm:pt modelId="{C2F46622-2AED-4C93-9AFD-33A9950111BE}" type="pres">
      <dgm:prSet presAssocID="{99391C80-A77C-45E9-BDC7-9D19BFA1DF15}" presName="connectorText" presStyleLbl="sibTrans2D1" presStyleIdx="0" presStyleCnt="3"/>
      <dgm:spPr/>
      <dgm:t>
        <a:bodyPr/>
        <a:lstStyle/>
        <a:p>
          <a:endParaRPr lang="pt-BR"/>
        </a:p>
      </dgm:t>
    </dgm:pt>
    <dgm:pt modelId="{73B545BE-B7F8-497A-B284-C7F958F50C5F}" type="pres">
      <dgm:prSet presAssocID="{2765F33C-AEA4-41EE-B4D8-1B8669DDBC0A}" presName="node" presStyleLbl="node1" presStyleIdx="1" presStyleCnt="3" custScaleX="175039" custScaleY="115859" custRadScaleRad="124638" custRadScaleInc="-45818">
        <dgm:presLayoutVars>
          <dgm:bulletEnabled val="1"/>
        </dgm:presLayoutVars>
      </dgm:prSet>
      <dgm:spPr/>
      <dgm:t>
        <a:bodyPr/>
        <a:lstStyle/>
        <a:p>
          <a:endParaRPr lang="pt-BR"/>
        </a:p>
      </dgm:t>
    </dgm:pt>
    <dgm:pt modelId="{73585FC2-71C9-45A1-AF74-4640D9DACD08}" type="pres">
      <dgm:prSet presAssocID="{32098FF0-1B0F-4CA1-86EC-4AD2978D2186}" presName="sibTrans" presStyleLbl="sibTrans2D1" presStyleIdx="1" presStyleCnt="3"/>
      <dgm:spPr/>
      <dgm:t>
        <a:bodyPr/>
        <a:lstStyle/>
        <a:p>
          <a:endParaRPr lang="pt-BR"/>
        </a:p>
      </dgm:t>
    </dgm:pt>
    <dgm:pt modelId="{A5CAD2FE-E19D-4187-9D25-A692E9DC6341}" type="pres">
      <dgm:prSet presAssocID="{32098FF0-1B0F-4CA1-86EC-4AD2978D2186}" presName="connectorText" presStyleLbl="sibTrans2D1" presStyleIdx="1" presStyleCnt="3"/>
      <dgm:spPr/>
      <dgm:t>
        <a:bodyPr/>
        <a:lstStyle/>
        <a:p>
          <a:endParaRPr lang="pt-BR"/>
        </a:p>
      </dgm:t>
    </dgm:pt>
    <dgm:pt modelId="{A7FB50A8-B33B-4640-9D38-715A4E7FAEEC}" type="pres">
      <dgm:prSet presAssocID="{8AA60D96-4709-4790-8F7F-513E11215B14}" presName="node" presStyleLbl="node1" presStyleIdx="2" presStyleCnt="3" custScaleX="144175" custScaleY="118501" custRadScaleRad="130716" custRadScaleInc="44479">
        <dgm:presLayoutVars>
          <dgm:bulletEnabled val="1"/>
        </dgm:presLayoutVars>
      </dgm:prSet>
      <dgm:spPr/>
      <dgm:t>
        <a:bodyPr/>
        <a:lstStyle/>
        <a:p>
          <a:endParaRPr lang="pt-BR"/>
        </a:p>
      </dgm:t>
    </dgm:pt>
    <dgm:pt modelId="{1C4DC96B-7174-44E3-8719-77C19576D935}" type="pres">
      <dgm:prSet presAssocID="{14C451A9-984F-4C92-8D0D-5600BE17A8A2}" presName="sibTrans" presStyleLbl="sibTrans2D1" presStyleIdx="2" presStyleCnt="3" custScaleX="99752" custScaleY="87853" custLinFactNeighborX="35013" custLinFactNeighborY="7079"/>
      <dgm:spPr/>
      <dgm:t>
        <a:bodyPr/>
        <a:lstStyle/>
        <a:p>
          <a:endParaRPr lang="pt-BR"/>
        </a:p>
      </dgm:t>
    </dgm:pt>
    <dgm:pt modelId="{5847A04F-BBCF-4E76-B742-7A5A5A609BEF}" type="pres">
      <dgm:prSet presAssocID="{14C451A9-984F-4C92-8D0D-5600BE17A8A2}" presName="connectorText" presStyleLbl="sibTrans2D1" presStyleIdx="2" presStyleCnt="3"/>
      <dgm:spPr/>
      <dgm:t>
        <a:bodyPr/>
        <a:lstStyle/>
        <a:p>
          <a:endParaRPr lang="pt-BR"/>
        </a:p>
      </dgm:t>
    </dgm:pt>
  </dgm:ptLst>
  <dgm:cxnLst>
    <dgm:cxn modelId="{F6BD3690-A4F3-4B87-A79B-2C34DD1D3D04}" type="presOf" srcId="{D01B1D03-2C0B-40A0-A664-A26AEE8884F5}" destId="{468AF381-07FA-4D13-A88A-EB78FC9D4262}" srcOrd="0" destOrd="0" presId="urn:microsoft.com/office/officeart/2005/8/layout/cycle7"/>
    <dgm:cxn modelId="{F9FBEB87-2D9D-4175-9924-F4F6152BCF73}" srcId="{D01B1D03-2C0B-40A0-A664-A26AEE8884F5}" destId="{2765F33C-AEA4-41EE-B4D8-1B8669DDBC0A}" srcOrd="1" destOrd="0" parTransId="{52D35DEA-8306-4E2D-A315-F1B5E297736F}" sibTransId="{32098FF0-1B0F-4CA1-86EC-4AD2978D2186}"/>
    <dgm:cxn modelId="{B92B1ED2-8E57-4E25-A584-F527E36BF6DB}" type="presOf" srcId="{99391C80-A77C-45E9-BDC7-9D19BFA1DF15}" destId="{7B0D9C60-2F46-42CE-8ED8-79B49FAAC36F}" srcOrd="0" destOrd="0" presId="urn:microsoft.com/office/officeart/2005/8/layout/cycle7"/>
    <dgm:cxn modelId="{0725D0D5-B97E-45D9-B4DF-351F7A73FF0C}" type="presOf" srcId="{14C451A9-984F-4C92-8D0D-5600BE17A8A2}" destId="{5847A04F-BBCF-4E76-B742-7A5A5A609BEF}" srcOrd="1" destOrd="0" presId="urn:microsoft.com/office/officeart/2005/8/layout/cycle7"/>
    <dgm:cxn modelId="{FBC64711-E29C-4415-A8E9-48B454C6BE14}" type="presOf" srcId="{99391C80-A77C-45E9-BDC7-9D19BFA1DF15}" destId="{C2F46622-2AED-4C93-9AFD-33A9950111BE}" srcOrd="1" destOrd="0" presId="urn:microsoft.com/office/officeart/2005/8/layout/cycle7"/>
    <dgm:cxn modelId="{7B54F4FF-3BF0-49EF-87D0-76A69E91E9AB}" type="presOf" srcId="{32098FF0-1B0F-4CA1-86EC-4AD2978D2186}" destId="{73585FC2-71C9-45A1-AF74-4640D9DACD08}" srcOrd="0" destOrd="0" presId="urn:microsoft.com/office/officeart/2005/8/layout/cycle7"/>
    <dgm:cxn modelId="{82449B9B-327A-4D7E-ADA1-3F3541FE6F98}" srcId="{D01B1D03-2C0B-40A0-A664-A26AEE8884F5}" destId="{DF1B1C31-750D-4A1B-BDE5-3EF7C7EEEEBB}" srcOrd="0" destOrd="0" parTransId="{2135EAA3-2818-43E1-B08B-DE675FB690D0}" sibTransId="{99391C80-A77C-45E9-BDC7-9D19BFA1DF15}"/>
    <dgm:cxn modelId="{4171818A-B3C4-486A-BAFC-2BD6E9AC7B98}" srcId="{D01B1D03-2C0B-40A0-A664-A26AEE8884F5}" destId="{8AA60D96-4709-4790-8F7F-513E11215B14}" srcOrd="2" destOrd="0" parTransId="{F9B83628-E579-4355-B6D1-66E0BEFF6578}" sibTransId="{14C451A9-984F-4C92-8D0D-5600BE17A8A2}"/>
    <dgm:cxn modelId="{D8EF03FB-CD43-4F60-BAD3-F4F0EEFBD306}" type="presOf" srcId="{DF1B1C31-750D-4A1B-BDE5-3EF7C7EEEEBB}" destId="{A5A04469-47F3-4B2D-A916-83B438C52AA2}" srcOrd="0" destOrd="0" presId="urn:microsoft.com/office/officeart/2005/8/layout/cycle7"/>
    <dgm:cxn modelId="{F91D7B85-8882-4D17-B50D-704C158754A2}" type="presOf" srcId="{2765F33C-AEA4-41EE-B4D8-1B8669DDBC0A}" destId="{73B545BE-B7F8-497A-B284-C7F958F50C5F}" srcOrd="0" destOrd="0" presId="urn:microsoft.com/office/officeart/2005/8/layout/cycle7"/>
    <dgm:cxn modelId="{53FC9F3E-E42D-4851-B8CA-A75C5B73CB06}" type="presOf" srcId="{14C451A9-984F-4C92-8D0D-5600BE17A8A2}" destId="{1C4DC96B-7174-44E3-8719-77C19576D935}" srcOrd="0" destOrd="0" presId="urn:microsoft.com/office/officeart/2005/8/layout/cycle7"/>
    <dgm:cxn modelId="{3A3F4094-3189-4505-8D23-C98DFDF739E8}" type="presOf" srcId="{32098FF0-1B0F-4CA1-86EC-4AD2978D2186}" destId="{A5CAD2FE-E19D-4187-9D25-A692E9DC6341}" srcOrd="1" destOrd="0" presId="urn:microsoft.com/office/officeart/2005/8/layout/cycle7"/>
    <dgm:cxn modelId="{8A10074D-CA73-4B4C-B25F-6E5FCC5B0443}" type="presOf" srcId="{8AA60D96-4709-4790-8F7F-513E11215B14}" destId="{A7FB50A8-B33B-4640-9D38-715A4E7FAEEC}" srcOrd="0" destOrd="0" presId="urn:microsoft.com/office/officeart/2005/8/layout/cycle7"/>
    <dgm:cxn modelId="{2E387DE8-080F-41DC-978E-B2C78F3148A8}" type="presParOf" srcId="{468AF381-07FA-4D13-A88A-EB78FC9D4262}" destId="{A5A04469-47F3-4B2D-A916-83B438C52AA2}" srcOrd="0" destOrd="0" presId="urn:microsoft.com/office/officeart/2005/8/layout/cycle7"/>
    <dgm:cxn modelId="{8EC20BCA-71F5-462B-9B1A-437C8FA326CE}" type="presParOf" srcId="{468AF381-07FA-4D13-A88A-EB78FC9D4262}" destId="{7B0D9C60-2F46-42CE-8ED8-79B49FAAC36F}" srcOrd="1" destOrd="0" presId="urn:microsoft.com/office/officeart/2005/8/layout/cycle7"/>
    <dgm:cxn modelId="{350DBA62-DF7B-4AAF-87E8-81D877CB55FB}" type="presParOf" srcId="{7B0D9C60-2F46-42CE-8ED8-79B49FAAC36F}" destId="{C2F46622-2AED-4C93-9AFD-33A9950111BE}" srcOrd="0" destOrd="0" presId="urn:microsoft.com/office/officeart/2005/8/layout/cycle7"/>
    <dgm:cxn modelId="{AC90CB76-3991-4CE4-BD32-8EA829F30D13}" type="presParOf" srcId="{468AF381-07FA-4D13-A88A-EB78FC9D4262}" destId="{73B545BE-B7F8-497A-B284-C7F958F50C5F}" srcOrd="2" destOrd="0" presId="urn:microsoft.com/office/officeart/2005/8/layout/cycle7"/>
    <dgm:cxn modelId="{12DF99FC-EBAC-45A9-9817-CCA9DCFD963C}" type="presParOf" srcId="{468AF381-07FA-4D13-A88A-EB78FC9D4262}" destId="{73585FC2-71C9-45A1-AF74-4640D9DACD08}" srcOrd="3" destOrd="0" presId="urn:microsoft.com/office/officeart/2005/8/layout/cycle7"/>
    <dgm:cxn modelId="{1B42B429-897E-4EBC-B905-E33DDFA4E35C}" type="presParOf" srcId="{73585FC2-71C9-45A1-AF74-4640D9DACD08}" destId="{A5CAD2FE-E19D-4187-9D25-A692E9DC6341}" srcOrd="0" destOrd="0" presId="urn:microsoft.com/office/officeart/2005/8/layout/cycle7"/>
    <dgm:cxn modelId="{F4D75A10-7ED8-48C6-BA94-225D4B3FF03A}" type="presParOf" srcId="{468AF381-07FA-4D13-A88A-EB78FC9D4262}" destId="{A7FB50A8-B33B-4640-9D38-715A4E7FAEEC}" srcOrd="4" destOrd="0" presId="urn:microsoft.com/office/officeart/2005/8/layout/cycle7"/>
    <dgm:cxn modelId="{414B1FE3-51CC-46AF-9245-5F9F2462A15C}" type="presParOf" srcId="{468AF381-07FA-4D13-A88A-EB78FC9D4262}" destId="{1C4DC96B-7174-44E3-8719-77C19576D935}" srcOrd="5" destOrd="0" presId="urn:microsoft.com/office/officeart/2005/8/layout/cycle7"/>
    <dgm:cxn modelId="{A6BE4C50-5350-46DA-8EFF-44F7BAC23528}" type="presParOf" srcId="{1C4DC96B-7174-44E3-8719-77C19576D935}" destId="{5847A04F-BBCF-4E76-B742-7A5A5A609BEF}" srcOrd="0" destOrd="0" presId="urn:microsoft.com/office/officeart/2005/8/layout/cycle7"/>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3460471-715C-48C9-BC97-1D62DCAADEB4}" type="datetimeFigureOut">
              <a:rPr lang="pt-BR" smtClean="0"/>
              <a:pPr/>
              <a:t>13/09/2017</a:t>
            </a:fld>
            <a:endParaRPr lang="pt-BR"/>
          </a:p>
        </p:txBody>
      </p:sp>
      <p:sp>
        <p:nvSpPr>
          <p:cNvPr id="4" name="Espaço Reservado para Rodapé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C887A01-91D1-401A-ADB9-78FB5CFF231C}" type="slidenum">
              <a:rPr lang="pt-BR" smtClean="0"/>
              <a:pPr/>
              <a:t>‹nº›</a:t>
            </a:fld>
            <a:endParaRPr lang="pt-BR"/>
          </a:p>
        </p:txBody>
      </p:sp>
    </p:spTree>
    <p:extLst>
      <p:ext uri="{BB962C8B-B14F-4D97-AF65-F5344CB8AC3E}">
        <p14:creationId xmlns:p14="http://schemas.microsoft.com/office/powerpoint/2010/main" xmlns="" val="425126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EB7C5F68-53A2-4003-8054-80D4554B77BD}" type="datetimeFigureOut">
              <a:rPr lang="pt-BR" smtClean="0"/>
              <a:pPr/>
              <a:t>13/09/2017</a:t>
            </a:fld>
            <a:endParaRPr lang="pt-BR"/>
          </a:p>
        </p:txBody>
      </p:sp>
      <p:sp>
        <p:nvSpPr>
          <p:cNvPr id="4" name="Espaço Reservado para Imagem de Slide 3"/>
          <p:cNvSpPr>
            <a:spLocks noGrp="1" noRot="1" noChangeAspect="1"/>
          </p:cNvSpPr>
          <p:nvPr>
            <p:ph type="sldImg" idx="2"/>
          </p:nvPr>
        </p:nvSpPr>
        <p:spPr>
          <a:xfrm>
            <a:off x="1101725" y="1241425"/>
            <a:ext cx="4465638" cy="33496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AE7ED43D-75EB-456D-AEAB-38512A7B9E68}" type="slidenum">
              <a:rPr lang="pt-BR" smtClean="0"/>
              <a:pPr/>
              <a:t>‹nº›</a:t>
            </a:fld>
            <a:endParaRPr lang="pt-BR"/>
          </a:p>
        </p:txBody>
      </p:sp>
    </p:spTree>
    <p:extLst>
      <p:ext uri="{BB962C8B-B14F-4D97-AF65-F5344CB8AC3E}">
        <p14:creationId xmlns:p14="http://schemas.microsoft.com/office/powerpoint/2010/main" xmlns="" val="2078602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18</a:t>
            </a:fld>
            <a:endParaRPr lang="pt-BR"/>
          </a:p>
        </p:txBody>
      </p:sp>
    </p:spTree>
    <p:extLst>
      <p:ext uri="{BB962C8B-B14F-4D97-AF65-F5344CB8AC3E}">
        <p14:creationId xmlns:p14="http://schemas.microsoft.com/office/powerpoint/2010/main" xmlns="" val="4122361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29</a:t>
            </a:fld>
            <a:endParaRPr lang="pt-BR"/>
          </a:p>
        </p:txBody>
      </p:sp>
    </p:spTree>
    <p:extLst>
      <p:ext uri="{BB962C8B-B14F-4D97-AF65-F5344CB8AC3E}">
        <p14:creationId xmlns:p14="http://schemas.microsoft.com/office/powerpoint/2010/main" xmlns="" val="120337059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131</a:t>
            </a:fld>
            <a:endParaRPr lang="pt-BR"/>
          </a:p>
        </p:txBody>
      </p:sp>
    </p:spTree>
    <p:extLst>
      <p:ext uri="{BB962C8B-B14F-4D97-AF65-F5344CB8AC3E}">
        <p14:creationId xmlns:p14="http://schemas.microsoft.com/office/powerpoint/2010/main" xmlns="" val="25922299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132</a:t>
            </a:fld>
            <a:endParaRPr lang="pt-BR"/>
          </a:p>
        </p:txBody>
      </p:sp>
    </p:spTree>
    <p:extLst>
      <p:ext uri="{BB962C8B-B14F-4D97-AF65-F5344CB8AC3E}">
        <p14:creationId xmlns:p14="http://schemas.microsoft.com/office/powerpoint/2010/main" xmlns="" val="187563795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133</a:t>
            </a:fld>
            <a:endParaRPr lang="pt-BR"/>
          </a:p>
        </p:txBody>
      </p:sp>
    </p:spTree>
    <p:extLst>
      <p:ext uri="{BB962C8B-B14F-4D97-AF65-F5344CB8AC3E}">
        <p14:creationId xmlns:p14="http://schemas.microsoft.com/office/powerpoint/2010/main" xmlns="" val="2308179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134</a:t>
            </a:fld>
            <a:endParaRPr lang="pt-BR"/>
          </a:p>
        </p:txBody>
      </p:sp>
    </p:spTree>
    <p:extLst>
      <p:ext uri="{BB962C8B-B14F-4D97-AF65-F5344CB8AC3E}">
        <p14:creationId xmlns:p14="http://schemas.microsoft.com/office/powerpoint/2010/main" xmlns="" val="287011385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135</a:t>
            </a:fld>
            <a:endParaRPr lang="pt-BR"/>
          </a:p>
        </p:txBody>
      </p:sp>
    </p:spTree>
    <p:extLst>
      <p:ext uri="{BB962C8B-B14F-4D97-AF65-F5344CB8AC3E}">
        <p14:creationId xmlns:p14="http://schemas.microsoft.com/office/powerpoint/2010/main" xmlns="" val="41162222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136</a:t>
            </a:fld>
            <a:endParaRPr lang="pt-BR"/>
          </a:p>
        </p:txBody>
      </p:sp>
    </p:spTree>
    <p:extLst>
      <p:ext uri="{BB962C8B-B14F-4D97-AF65-F5344CB8AC3E}">
        <p14:creationId xmlns:p14="http://schemas.microsoft.com/office/powerpoint/2010/main" xmlns="" val="395330779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137</a:t>
            </a:fld>
            <a:endParaRPr lang="pt-BR"/>
          </a:p>
        </p:txBody>
      </p:sp>
    </p:spTree>
    <p:extLst>
      <p:ext uri="{BB962C8B-B14F-4D97-AF65-F5344CB8AC3E}">
        <p14:creationId xmlns:p14="http://schemas.microsoft.com/office/powerpoint/2010/main" xmlns="" val="217859770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138</a:t>
            </a:fld>
            <a:endParaRPr lang="pt-BR"/>
          </a:p>
        </p:txBody>
      </p:sp>
    </p:spTree>
    <p:extLst>
      <p:ext uri="{BB962C8B-B14F-4D97-AF65-F5344CB8AC3E}">
        <p14:creationId xmlns:p14="http://schemas.microsoft.com/office/powerpoint/2010/main" xmlns="" val="6481435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139</a:t>
            </a:fld>
            <a:endParaRPr lang="pt-BR"/>
          </a:p>
        </p:txBody>
      </p:sp>
    </p:spTree>
    <p:extLst>
      <p:ext uri="{BB962C8B-B14F-4D97-AF65-F5344CB8AC3E}">
        <p14:creationId xmlns:p14="http://schemas.microsoft.com/office/powerpoint/2010/main" xmlns="" val="213146567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725488" y="722313"/>
            <a:ext cx="4813300" cy="3611562"/>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4F6B4ED-3B93-45F1-9445-75F332BB3647}" type="slidenum">
              <a:rPr lang="pt-BR" smtClean="0"/>
              <a:pPr/>
              <a:t>140</a:t>
            </a:fld>
            <a:endParaRPr lang="pt-BR"/>
          </a:p>
        </p:txBody>
      </p:sp>
    </p:spTree>
    <p:extLst>
      <p:ext uri="{BB962C8B-B14F-4D97-AF65-F5344CB8AC3E}">
        <p14:creationId xmlns:p14="http://schemas.microsoft.com/office/powerpoint/2010/main" xmlns="" val="3925355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30</a:t>
            </a:fld>
            <a:endParaRPr lang="pt-BR"/>
          </a:p>
        </p:txBody>
      </p:sp>
    </p:spTree>
    <p:extLst>
      <p:ext uri="{BB962C8B-B14F-4D97-AF65-F5344CB8AC3E}">
        <p14:creationId xmlns:p14="http://schemas.microsoft.com/office/powerpoint/2010/main" xmlns="" val="418367142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141</a:t>
            </a:fld>
            <a:endParaRPr lang="pt-BR"/>
          </a:p>
        </p:txBody>
      </p:sp>
    </p:spTree>
    <p:extLst>
      <p:ext uri="{BB962C8B-B14F-4D97-AF65-F5344CB8AC3E}">
        <p14:creationId xmlns:p14="http://schemas.microsoft.com/office/powerpoint/2010/main" xmlns="" val="28108925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142</a:t>
            </a:fld>
            <a:endParaRPr lang="pt-BR"/>
          </a:p>
        </p:txBody>
      </p:sp>
    </p:spTree>
    <p:extLst>
      <p:ext uri="{BB962C8B-B14F-4D97-AF65-F5344CB8AC3E}">
        <p14:creationId xmlns:p14="http://schemas.microsoft.com/office/powerpoint/2010/main" xmlns="" val="105428362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143</a:t>
            </a:fld>
            <a:endParaRPr lang="pt-BR"/>
          </a:p>
        </p:txBody>
      </p:sp>
    </p:spTree>
    <p:extLst>
      <p:ext uri="{BB962C8B-B14F-4D97-AF65-F5344CB8AC3E}">
        <p14:creationId xmlns:p14="http://schemas.microsoft.com/office/powerpoint/2010/main" xmlns="" val="16040759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144</a:t>
            </a:fld>
            <a:endParaRPr lang="pt-BR"/>
          </a:p>
        </p:txBody>
      </p:sp>
    </p:spTree>
    <p:extLst>
      <p:ext uri="{BB962C8B-B14F-4D97-AF65-F5344CB8AC3E}">
        <p14:creationId xmlns:p14="http://schemas.microsoft.com/office/powerpoint/2010/main" xmlns="" val="17252866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145</a:t>
            </a:fld>
            <a:endParaRPr lang="pt-BR"/>
          </a:p>
        </p:txBody>
      </p:sp>
    </p:spTree>
    <p:extLst>
      <p:ext uri="{BB962C8B-B14F-4D97-AF65-F5344CB8AC3E}">
        <p14:creationId xmlns:p14="http://schemas.microsoft.com/office/powerpoint/2010/main" xmlns="" val="306752006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146</a:t>
            </a:fld>
            <a:endParaRPr lang="pt-BR"/>
          </a:p>
        </p:txBody>
      </p:sp>
    </p:spTree>
    <p:extLst>
      <p:ext uri="{BB962C8B-B14F-4D97-AF65-F5344CB8AC3E}">
        <p14:creationId xmlns:p14="http://schemas.microsoft.com/office/powerpoint/2010/main" xmlns="" val="306305060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147</a:t>
            </a:fld>
            <a:endParaRPr lang="pt-BR"/>
          </a:p>
        </p:txBody>
      </p:sp>
    </p:spTree>
    <p:extLst>
      <p:ext uri="{BB962C8B-B14F-4D97-AF65-F5344CB8AC3E}">
        <p14:creationId xmlns:p14="http://schemas.microsoft.com/office/powerpoint/2010/main" xmlns="" val="36359874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149</a:t>
            </a:fld>
            <a:endParaRPr lang="pt-BR"/>
          </a:p>
        </p:txBody>
      </p:sp>
    </p:spTree>
    <p:extLst>
      <p:ext uri="{BB962C8B-B14F-4D97-AF65-F5344CB8AC3E}">
        <p14:creationId xmlns:p14="http://schemas.microsoft.com/office/powerpoint/2010/main" xmlns="" val="302955984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151</a:t>
            </a:fld>
            <a:endParaRPr lang="pt-BR"/>
          </a:p>
        </p:txBody>
      </p:sp>
    </p:spTree>
    <p:extLst>
      <p:ext uri="{BB962C8B-B14F-4D97-AF65-F5344CB8AC3E}">
        <p14:creationId xmlns:p14="http://schemas.microsoft.com/office/powerpoint/2010/main" xmlns="" val="427207888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152</a:t>
            </a:fld>
            <a:endParaRPr lang="pt-BR"/>
          </a:p>
        </p:txBody>
      </p:sp>
    </p:spTree>
    <p:extLst>
      <p:ext uri="{BB962C8B-B14F-4D97-AF65-F5344CB8AC3E}">
        <p14:creationId xmlns:p14="http://schemas.microsoft.com/office/powerpoint/2010/main" xmlns="" val="216435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31</a:t>
            </a:fld>
            <a:endParaRPr lang="pt-BR"/>
          </a:p>
        </p:txBody>
      </p:sp>
    </p:spTree>
    <p:extLst>
      <p:ext uri="{BB962C8B-B14F-4D97-AF65-F5344CB8AC3E}">
        <p14:creationId xmlns:p14="http://schemas.microsoft.com/office/powerpoint/2010/main" xmlns="" val="312120653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153</a:t>
            </a:fld>
            <a:endParaRPr lang="pt-BR"/>
          </a:p>
        </p:txBody>
      </p:sp>
    </p:spTree>
    <p:extLst>
      <p:ext uri="{BB962C8B-B14F-4D97-AF65-F5344CB8AC3E}">
        <p14:creationId xmlns:p14="http://schemas.microsoft.com/office/powerpoint/2010/main" xmlns="" val="109210304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154</a:t>
            </a:fld>
            <a:endParaRPr lang="pt-BR"/>
          </a:p>
        </p:txBody>
      </p:sp>
    </p:spTree>
    <p:extLst>
      <p:ext uri="{BB962C8B-B14F-4D97-AF65-F5344CB8AC3E}">
        <p14:creationId xmlns:p14="http://schemas.microsoft.com/office/powerpoint/2010/main" xmlns="" val="42416469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155</a:t>
            </a:fld>
            <a:endParaRPr lang="pt-BR"/>
          </a:p>
        </p:txBody>
      </p:sp>
    </p:spTree>
    <p:extLst>
      <p:ext uri="{BB962C8B-B14F-4D97-AF65-F5344CB8AC3E}">
        <p14:creationId xmlns:p14="http://schemas.microsoft.com/office/powerpoint/2010/main" xmlns="" val="337296794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156</a:t>
            </a:fld>
            <a:endParaRPr lang="pt-BR"/>
          </a:p>
        </p:txBody>
      </p:sp>
    </p:spTree>
    <p:extLst>
      <p:ext uri="{BB962C8B-B14F-4D97-AF65-F5344CB8AC3E}">
        <p14:creationId xmlns:p14="http://schemas.microsoft.com/office/powerpoint/2010/main" xmlns="" val="65077136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157</a:t>
            </a:fld>
            <a:endParaRPr lang="pt-BR"/>
          </a:p>
        </p:txBody>
      </p:sp>
    </p:spTree>
    <p:extLst>
      <p:ext uri="{BB962C8B-B14F-4D97-AF65-F5344CB8AC3E}">
        <p14:creationId xmlns:p14="http://schemas.microsoft.com/office/powerpoint/2010/main" xmlns="" val="416266462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158</a:t>
            </a:fld>
            <a:endParaRPr lang="pt-BR"/>
          </a:p>
        </p:txBody>
      </p:sp>
    </p:spTree>
    <p:extLst>
      <p:ext uri="{BB962C8B-B14F-4D97-AF65-F5344CB8AC3E}">
        <p14:creationId xmlns:p14="http://schemas.microsoft.com/office/powerpoint/2010/main" xmlns="" val="376062885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159</a:t>
            </a:fld>
            <a:endParaRPr lang="pt-BR"/>
          </a:p>
        </p:txBody>
      </p:sp>
    </p:spTree>
    <p:extLst>
      <p:ext uri="{BB962C8B-B14F-4D97-AF65-F5344CB8AC3E}">
        <p14:creationId xmlns:p14="http://schemas.microsoft.com/office/powerpoint/2010/main" xmlns="" val="55106032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160</a:t>
            </a:fld>
            <a:endParaRPr lang="pt-BR"/>
          </a:p>
        </p:txBody>
      </p:sp>
    </p:spTree>
    <p:extLst>
      <p:ext uri="{BB962C8B-B14F-4D97-AF65-F5344CB8AC3E}">
        <p14:creationId xmlns:p14="http://schemas.microsoft.com/office/powerpoint/2010/main" xmlns="" val="269874079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161</a:t>
            </a:fld>
            <a:endParaRPr lang="pt-BR"/>
          </a:p>
        </p:txBody>
      </p:sp>
    </p:spTree>
    <p:extLst>
      <p:ext uri="{BB962C8B-B14F-4D97-AF65-F5344CB8AC3E}">
        <p14:creationId xmlns:p14="http://schemas.microsoft.com/office/powerpoint/2010/main" xmlns="" val="230447960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162</a:t>
            </a:fld>
            <a:endParaRPr lang="pt-BR"/>
          </a:p>
        </p:txBody>
      </p:sp>
    </p:spTree>
    <p:extLst>
      <p:ext uri="{BB962C8B-B14F-4D97-AF65-F5344CB8AC3E}">
        <p14:creationId xmlns:p14="http://schemas.microsoft.com/office/powerpoint/2010/main" xmlns="" val="2662249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32</a:t>
            </a:fld>
            <a:endParaRPr lang="pt-BR"/>
          </a:p>
        </p:txBody>
      </p:sp>
    </p:spTree>
    <p:extLst>
      <p:ext uri="{BB962C8B-B14F-4D97-AF65-F5344CB8AC3E}">
        <p14:creationId xmlns:p14="http://schemas.microsoft.com/office/powerpoint/2010/main" xmlns="" val="179146389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163</a:t>
            </a:fld>
            <a:endParaRPr lang="pt-BR"/>
          </a:p>
        </p:txBody>
      </p:sp>
    </p:spTree>
    <p:extLst>
      <p:ext uri="{BB962C8B-B14F-4D97-AF65-F5344CB8AC3E}">
        <p14:creationId xmlns:p14="http://schemas.microsoft.com/office/powerpoint/2010/main" xmlns="" val="340552808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164</a:t>
            </a:fld>
            <a:endParaRPr lang="pt-BR"/>
          </a:p>
        </p:txBody>
      </p:sp>
    </p:spTree>
    <p:extLst>
      <p:ext uri="{BB962C8B-B14F-4D97-AF65-F5344CB8AC3E}">
        <p14:creationId xmlns:p14="http://schemas.microsoft.com/office/powerpoint/2010/main" xmlns="" val="397498844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165</a:t>
            </a:fld>
            <a:endParaRPr lang="pt-BR"/>
          </a:p>
        </p:txBody>
      </p:sp>
    </p:spTree>
    <p:extLst>
      <p:ext uri="{BB962C8B-B14F-4D97-AF65-F5344CB8AC3E}">
        <p14:creationId xmlns:p14="http://schemas.microsoft.com/office/powerpoint/2010/main" xmlns="" val="141030133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166</a:t>
            </a:fld>
            <a:endParaRPr lang="pt-BR"/>
          </a:p>
        </p:txBody>
      </p:sp>
    </p:spTree>
    <p:extLst>
      <p:ext uri="{BB962C8B-B14F-4D97-AF65-F5344CB8AC3E}">
        <p14:creationId xmlns:p14="http://schemas.microsoft.com/office/powerpoint/2010/main" xmlns="" val="2507708031"/>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167</a:t>
            </a:fld>
            <a:endParaRPr lang="pt-BR"/>
          </a:p>
        </p:txBody>
      </p:sp>
    </p:spTree>
    <p:extLst>
      <p:ext uri="{BB962C8B-B14F-4D97-AF65-F5344CB8AC3E}">
        <p14:creationId xmlns:p14="http://schemas.microsoft.com/office/powerpoint/2010/main" xmlns="" val="324190678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168</a:t>
            </a:fld>
            <a:endParaRPr lang="pt-BR"/>
          </a:p>
        </p:txBody>
      </p:sp>
    </p:spTree>
    <p:extLst>
      <p:ext uri="{BB962C8B-B14F-4D97-AF65-F5344CB8AC3E}">
        <p14:creationId xmlns:p14="http://schemas.microsoft.com/office/powerpoint/2010/main" xmlns="" val="1103471966"/>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170</a:t>
            </a:fld>
            <a:endParaRPr lang="pt-BR"/>
          </a:p>
        </p:txBody>
      </p:sp>
    </p:spTree>
    <p:extLst>
      <p:ext uri="{BB962C8B-B14F-4D97-AF65-F5344CB8AC3E}">
        <p14:creationId xmlns:p14="http://schemas.microsoft.com/office/powerpoint/2010/main" xmlns="" val="1246431351"/>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171</a:t>
            </a:fld>
            <a:endParaRPr lang="pt-BR"/>
          </a:p>
        </p:txBody>
      </p:sp>
    </p:spTree>
    <p:extLst>
      <p:ext uri="{BB962C8B-B14F-4D97-AF65-F5344CB8AC3E}">
        <p14:creationId xmlns:p14="http://schemas.microsoft.com/office/powerpoint/2010/main" xmlns="" val="289461742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172</a:t>
            </a:fld>
            <a:endParaRPr lang="pt-BR"/>
          </a:p>
        </p:txBody>
      </p:sp>
    </p:spTree>
    <p:extLst>
      <p:ext uri="{BB962C8B-B14F-4D97-AF65-F5344CB8AC3E}">
        <p14:creationId xmlns:p14="http://schemas.microsoft.com/office/powerpoint/2010/main" xmlns="" val="2482008383"/>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173</a:t>
            </a:fld>
            <a:endParaRPr lang="pt-BR"/>
          </a:p>
        </p:txBody>
      </p:sp>
    </p:spTree>
    <p:extLst>
      <p:ext uri="{BB962C8B-B14F-4D97-AF65-F5344CB8AC3E}">
        <p14:creationId xmlns:p14="http://schemas.microsoft.com/office/powerpoint/2010/main" xmlns="" val="107490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33</a:t>
            </a:fld>
            <a:endParaRPr lang="pt-BR"/>
          </a:p>
        </p:txBody>
      </p:sp>
    </p:spTree>
    <p:extLst>
      <p:ext uri="{BB962C8B-B14F-4D97-AF65-F5344CB8AC3E}">
        <p14:creationId xmlns:p14="http://schemas.microsoft.com/office/powerpoint/2010/main" xmlns="" val="137929181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174</a:t>
            </a:fld>
            <a:endParaRPr lang="pt-BR"/>
          </a:p>
        </p:txBody>
      </p:sp>
    </p:spTree>
    <p:extLst>
      <p:ext uri="{BB962C8B-B14F-4D97-AF65-F5344CB8AC3E}">
        <p14:creationId xmlns:p14="http://schemas.microsoft.com/office/powerpoint/2010/main" xmlns="" val="383460488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175</a:t>
            </a:fld>
            <a:endParaRPr lang="pt-BR"/>
          </a:p>
        </p:txBody>
      </p:sp>
    </p:spTree>
    <p:extLst>
      <p:ext uri="{BB962C8B-B14F-4D97-AF65-F5344CB8AC3E}">
        <p14:creationId xmlns:p14="http://schemas.microsoft.com/office/powerpoint/2010/main" xmlns="" val="34848890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176</a:t>
            </a:fld>
            <a:endParaRPr lang="pt-BR"/>
          </a:p>
        </p:txBody>
      </p:sp>
    </p:spTree>
    <p:extLst>
      <p:ext uri="{BB962C8B-B14F-4D97-AF65-F5344CB8AC3E}">
        <p14:creationId xmlns:p14="http://schemas.microsoft.com/office/powerpoint/2010/main" xmlns="" val="33439817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177</a:t>
            </a:fld>
            <a:endParaRPr lang="pt-BR"/>
          </a:p>
        </p:txBody>
      </p:sp>
    </p:spTree>
    <p:extLst>
      <p:ext uri="{BB962C8B-B14F-4D97-AF65-F5344CB8AC3E}">
        <p14:creationId xmlns:p14="http://schemas.microsoft.com/office/powerpoint/2010/main" xmlns="" val="148073219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178</a:t>
            </a:fld>
            <a:endParaRPr lang="pt-BR"/>
          </a:p>
        </p:txBody>
      </p:sp>
    </p:spTree>
    <p:extLst>
      <p:ext uri="{BB962C8B-B14F-4D97-AF65-F5344CB8AC3E}">
        <p14:creationId xmlns:p14="http://schemas.microsoft.com/office/powerpoint/2010/main" xmlns="" val="214039508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182</a:t>
            </a:fld>
            <a:endParaRPr lang="pt-BR"/>
          </a:p>
        </p:txBody>
      </p:sp>
    </p:spTree>
    <p:extLst>
      <p:ext uri="{BB962C8B-B14F-4D97-AF65-F5344CB8AC3E}">
        <p14:creationId xmlns:p14="http://schemas.microsoft.com/office/powerpoint/2010/main" xmlns="" val="288893996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183</a:t>
            </a:fld>
            <a:endParaRPr lang="pt-BR"/>
          </a:p>
        </p:txBody>
      </p:sp>
    </p:spTree>
    <p:extLst>
      <p:ext uri="{BB962C8B-B14F-4D97-AF65-F5344CB8AC3E}">
        <p14:creationId xmlns:p14="http://schemas.microsoft.com/office/powerpoint/2010/main" xmlns="" val="300945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34</a:t>
            </a:fld>
            <a:endParaRPr lang="pt-BR"/>
          </a:p>
        </p:txBody>
      </p:sp>
    </p:spTree>
    <p:extLst>
      <p:ext uri="{BB962C8B-B14F-4D97-AF65-F5344CB8AC3E}">
        <p14:creationId xmlns:p14="http://schemas.microsoft.com/office/powerpoint/2010/main" xmlns="" val="4272817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35</a:t>
            </a:fld>
            <a:endParaRPr lang="pt-BR"/>
          </a:p>
        </p:txBody>
      </p:sp>
    </p:spTree>
    <p:extLst>
      <p:ext uri="{BB962C8B-B14F-4D97-AF65-F5344CB8AC3E}">
        <p14:creationId xmlns:p14="http://schemas.microsoft.com/office/powerpoint/2010/main" xmlns="" val="2555963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38</a:t>
            </a:fld>
            <a:endParaRPr lang="pt-BR"/>
          </a:p>
        </p:txBody>
      </p:sp>
    </p:spTree>
    <p:extLst>
      <p:ext uri="{BB962C8B-B14F-4D97-AF65-F5344CB8AC3E}">
        <p14:creationId xmlns:p14="http://schemas.microsoft.com/office/powerpoint/2010/main" xmlns="" val="1711743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39</a:t>
            </a:fld>
            <a:endParaRPr lang="pt-BR"/>
          </a:p>
        </p:txBody>
      </p:sp>
    </p:spTree>
    <p:extLst>
      <p:ext uri="{BB962C8B-B14F-4D97-AF65-F5344CB8AC3E}">
        <p14:creationId xmlns:p14="http://schemas.microsoft.com/office/powerpoint/2010/main" xmlns="" val="3998193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40</a:t>
            </a:fld>
            <a:endParaRPr lang="pt-BR"/>
          </a:p>
        </p:txBody>
      </p:sp>
    </p:spTree>
    <p:extLst>
      <p:ext uri="{BB962C8B-B14F-4D97-AF65-F5344CB8AC3E}">
        <p14:creationId xmlns:p14="http://schemas.microsoft.com/office/powerpoint/2010/main" xmlns="" val="126779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19</a:t>
            </a:fld>
            <a:endParaRPr lang="pt-BR"/>
          </a:p>
        </p:txBody>
      </p:sp>
    </p:spTree>
    <p:extLst>
      <p:ext uri="{BB962C8B-B14F-4D97-AF65-F5344CB8AC3E}">
        <p14:creationId xmlns:p14="http://schemas.microsoft.com/office/powerpoint/2010/main" xmlns="" val="917512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41</a:t>
            </a:fld>
            <a:endParaRPr lang="pt-BR"/>
          </a:p>
        </p:txBody>
      </p:sp>
    </p:spTree>
    <p:extLst>
      <p:ext uri="{BB962C8B-B14F-4D97-AF65-F5344CB8AC3E}">
        <p14:creationId xmlns:p14="http://schemas.microsoft.com/office/powerpoint/2010/main" xmlns="" val="292387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42</a:t>
            </a:fld>
            <a:endParaRPr lang="pt-BR"/>
          </a:p>
        </p:txBody>
      </p:sp>
    </p:spTree>
    <p:extLst>
      <p:ext uri="{BB962C8B-B14F-4D97-AF65-F5344CB8AC3E}">
        <p14:creationId xmlns:p14="http://schemas.microsoft.com/office/powerpoint/2010/main" xmlns="" val="314952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43</a:t>
            </a:fld>
            <a:endParaRPr lang="pt-BR"/>
          </a:p>
        </p:txBody>
      </p:sp>
    </p:spTree>
    <p:extLst>
      <p:ext uri="{BB962C8B-B14F-4D97-AF65-F5344CB8AC3E}">
        <p14:creationId xmlns:p14="http://schemas.microsoft.com/office/powerpoint/2010/main" xmlns="" val="2378649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44</a:t>
            </a:fld>
            <a:endParaRPr lang="pt-BR"/>
          </a:p>
        </p:txBody>
      </p:sp>
    </p:spTree>
    <p:extLst>
      <p:ext uri="{BB962C8B-B14F-4D97-AF65-F5344CB8AC3E}">
        <p14:creationId xmlns:p14="http://schemas.microsoft.com/office/powerpoint/2010/main" xmlns="" val="663602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46</a:t>
            </a:fld>
            <a:endParaRPr lang="pt-BR"/>
          </a:p>
        </p:txBody>
      </p:sp>
    </p:spTree>
    <p:extLst>
      <p:ext uri="{BB962C8B-B14F-4D97-AF65-F5344CB8AC3E}">
        <p14:creationId xmlns:p14="http://schemas.microsoft.com/office/powerpoint/2010/main" xmlns="" val="438830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47</a:t>
            </a:fld>
            <a:endParaRPr lang="pt-BR"/>
          </a:p>
        </p:txBody>
      </p:sp>
    </p:spTree>
    <p:extLst>
      <p:ext uri="{BB962C8B-B14F-4D97-AF65-F5344CB8AC3E}">
        <p14:creationId xmlns:p14="http://schemas.microsoft.com/office/powerpoint/2010/main" xmlns="" val="1964660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48</a:t>
            </a:fld>
            <a:endParaRPr lang="pt-BR"/>
          </a:p>
        </p:txBody>
      </p:sp>
    </p:spTree>
    <p:extLst>
      <p:ext uri="{BB962C8B-B14F-4D97-AF65-F5344CB8AC3E}">
        <p14:creationId xmlns:p14="http://schemas.microsoft.com/office/powerpoint/2010/main" xmlns="" val="284385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49</a:t>
            </a:fld>
            <a:endParaRPr lang="pt-BR"/>
          </a:p>
        </p:txBody>
      </p:sp>
    </p:spTree>
    <p:extLst>
      <p:ext uri="{BB962C8B-B14F-4D97-AF65-F5344CB8AC3E}">
        <p14:creationId xmlns:p14="http://schemas.microsoft.com/office/powerpoint/2010/main" xmlns="" val="3626462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50</a:t>
            </a:fld>
            <a:endParaRPr lang="pt-BR"/>
          </a:p>
        </p:txBody>
      </p:sp>
    </p:spTree>
    <p:extLst>
      <p:ext uri="{BB962C8B-B14F-4D97-AF65-F5344CB8AC3E}">
        <p14:creationId xmlns:p14="http://schemas.microsoft.com/office/powerpoint/2010/main" xmlns="" val="1821422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51</a:t>
            </a:fld>
            <a:endParaRPr lang="pt-BR"/>
          </a:p>
        </p:txBody>
      </p:sp>
    </p:spTree>
    <p:extLst>
      <p:ext uri="{BB962C8B-B14F-4D97-AF65-F5344CB8AC3E}">
        <p14:creationId xmlns:p14="http://schemas.microsoft.com/office/powerpoint/2010/main" xmlns="" val="78879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20</a:t>
            </a:fld>
            <a:endParaRPr lang="pt-BR"/>
          </a:p>
        </p:txBody>
      </p:sp>
    </p:spTree>
    <p:extLst>
      <p:ext uri="{BB962C8B-B14F-4D97-AF65-F5344CB8AC3E}">
        <p14:creationId xmlns:p14="http://schemas.microsoft.com/office/powerpoint/2010/main" xmlns="" val="596750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53</a:t>
            </a:fld>
            <a:endParaRPr lang="pt-BR"/>
          </a:p>
        </p:txBody>
      </p:sp>
    </p:spTree>
    <p:extLst>
      <p:ext uri="{BB962C8B-B14F-4D97-AF65-F5344CB8AC3E}">
        <p14:creationId xmlns:p14="http://schemas.microsoft.com/office/powerpoint/2010/main" xmlns="" val="34102468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54</a:t>
            </a:fld>
            <a:endParaRPr lang="pt-BR"/>
          </a:p>
        </p:txBody>
      </p:sp>
    </p:spTree>
    <p:extLst>
      <p:ext uri="{BB962C8B-B14F-4D97-AF65-F5344CB8AC3E}">
        <p14:creationId xmlns:p14="http://schemas.microsoft.com/office/powerpoint/2010/main" xmlns="" val="352871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55</a:t>
            </a:fld>
            <a:endParaRPr lang="pt-BR"/>
          </a:p>
        </p:txBody>
      </p:sp>
    </p:spTree>
    <p:extLst>
      <p:ext uri="{BB962C8B-B14F-4D97-AF65-F5344CB8AC3E}">
        <p14:creationId xmlns:p14="http://schemas.microsoft.com/office/powerpoint/2010/main" xmlns="" val="415662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57</a:t>
            </a:fld>
            <a:endParaRPr lang="pt-BR"/>
          </a:p>
        </p:txBody>
      </p:sp>
    </p:spTree>
    <p:extLst>
      <p:ext uri="{BB962C8B-B14F-4D97-AF65-F5344CB8AC3E}">
        <p14:creationId xmlns:p14="http://schemas.microsoft.com/office/powerpoint/2010/main" xmlns="" val="4160189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58</a:t>
            </a:fld>
            <a:endParaRPr lang="pt-BR"/>
          </a:p>
        </p:txBody>
      </p:sp>
    </p:spTree>
    <p:extLst>
      <p:ext uri="{BB962C8B-B14F-4D97-AF65-F5344CB8AC3E}">
        <p14:creationId xmlns:p14="http://schemas.microsoft.com/office/powerpoint/2010/main" xmlns="" val="2714746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59</a:t>
            </a:fld>
            <a:endParaRPr lang="pt-BR"/>
          </a:p>
        </p:txBody>
      </p:sp>
    </p:spTree>
    <p:extLst>
      <p:ext uri="{BB962C8B-B14F-4D97-AF65-F5344CB8AC3E}">
        <p14:creationId xmlns:p14="http://schemas.microsoft.com/office/powerpoint/2010/main" xmlns="" val="2119952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60</a:t>
            </a:fld>
            <a:endParaRPr lang="pt-BR"/>
          </a:p>
        </p:txBody>
      </p:sp>
    </p:spTree>
    <p:extLst>
      <p:ext uri="{BB962C8B-B14F-4D97-AF65-F5344CB8AC3E}">
        <p14:creationId xmlns:p14="http://schemas.microsoft.com/office/powerpoint/2010/main" xmlns="" val="19640013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61</a:t>
            </a:fld>
            <a:endParaRPr lang="pt-BR"/>
          </a:p>
        </p:txBody>
      </p:sp>
    </p:spTree>
    <p:extLst>
      <p:ext uri="{BB962C8B-B14F-4D97-AF65-F5344CB8AC3E}">
        <p14:creationId xmlns:p14="http://schemas.microsoft.com/office/powerpoint/2010/main" xmlns="" val="2215904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62</a:t>
            </a:fld>
            <a:endParaRPr lang="pt-BR"/>
          </a:p>
        </p:txBody>
      </p:sp>
    </p:spTree>
    <p:extLst>
      <p:ext uri="{BB962C8B-B14F-4D97-AF65-F5344CB8AC3E}">
        <p14:creationId xmlns:p14="http://schemas.microsoft.com/office/powerpoint/2010/main" xmlns="" val="30173435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63</a:t>
            </a:fld>
            <a:endParaRPr lang="pt-BR"/>
          </a:p>
        </p:txBody>
      </p:sp>
    </p:spTree>
    <p:extLst>
      <p:ext uri="{BB962C8B-B14F-4D97-AF65-F5344CB8AC3E}">
        <p14:creationId xmlns:p14="http://schemas.microsoft.com/office/powerpoint/2010/main" xmlns="" val="35121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21</a:t>
            </a:fld>
            <a:endParaRPr lang="pt-BR"/>
          </a:p>
        </p:txBody>
      </p:sp>
    </p:spTree>
    <p:extLst>
      <p:ext uri="{BB962C8B-B14F-4D97-AF65-F5344CB8AC3E}">
        <p14:creationId xmlns:p14="http://schemas.microsoft.com/office/powerpoint/2010/main" xmlns="" val="1998804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64</a:t>
            </a:fld>
            <a:endParaRPr lang="pt-BR"/>
          </a:p>
        </p:txBody>
      </p:sp>
    </p:spTree>
    <p:extLst>
      <p:ext uri="{BB962C8B-B14F-4D97-AF65-F5344CB8AC3E}">
        <p14:creationId xmlns:p14="http://schemas.microsoft.com/office/powerpoint/2010/main" xmlns="" val="4086468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66</a:t>
            </a:fld>
            <a:endParaRPr lang="pt-BR"/>
          </a:p>
        </p:txBody>
      </p:sp>
    </p:spTree>
    <p:extLst>
      <p:ext uri="{BB962C8B-B14F-4D97-AF65-F5344CB8AC3E}">
        <p14:creationId xmlns:p14="http://schemas.microsoft.com/office/powerpoint/2010/main" xmlns="" val="3320945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67</a:t>
            </a:fld>
            <a:endParaRPr lang="pt-BR"/>
          </a:p>
        </p:txBody>
      </p:sp>
    </p:spTree>
    <p:extLst>
      <p:ext uri="{BB962C8B-B14F-4D97-AF65-F5344CB8AC3E}">
        <p14:creationId xmlns:p14="http://schemas.microsoft.com/office/powerpoint/2010/main" xmlns="" val="1748655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68</a:t>
            </a:fld>
            <a:endParaRPr lang="pt-BR"/>
          </a:p>
        </p:txBody>
      </p:sp>
    </p:spTree>
    <p:extLst>
      <p:ext uri="{BB962C8B-B14F-4D97-AF65-F5344CB8AC3E}">
        <p14:creationId xmlns:p14="http://schemas.microsoft.com/office/powerpoint/2010/main" xmlns="" val="3831669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70</a:t>
            </a:fld>
            <a:endParaRPr lang="pt-BR"/>
          </a:p>
        </p:txBody>
      </p:sp>
    </p:spTree>
    <p:extLst>
      <p:ext uri="{BB962C8B-B14F-4D97-AF65-F5344CB8AC3E}">
        <p14:creationId xmlns:p14="http://schemas.microsoft.com/office/powerpoint/2010/main" xmlns="" val="30185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71</a:t>
            </a:fld>
            <a:endParaRPr lang="pt-BR"/>
          </a:p>
        </p:txBody>
      </p:sp>
    </p:spTree>
    <p:extLst>
      <p:ext uri="{BB962C8B-B14F-4D97-AF65-F5344CB8AC3E}">
        <p14:creationId xmlns:p14="http://schemas.microsoft.com/office/powerpoint/2010/main" xmlns="" val="3451970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73</a:t>
            </a:fld>
            <a:endParaRPr lang="pt-BR"/>
          </a:p>
        </p:txBody>
      </p:sp>
    </p:spTree>
    <p:extLst>
      <p:ext uri="{BB962C8B-B14F-4D97-AF65-F5344CB8AC3E}">
        <p14:creationId xmlns:p14="http://schemas.microsoft.com/office/powerpoint/2010/main" xmlns="" val="3721798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74</a:t>
            </a:fld>
            <a:endParaRPr lang="pt-BR"/>
          </a:p>
        </p:txBody>
      </p:sp>
    </p:spTree>
    <p:extLst>
      <p:ext uri="{BB962C8B-B14F-4D97-AF65-F5344CB8AC3E}">
        <p14:creationId xmlns:p14="http://schemas.microsoft.com/office/powerpoint/2010/main" xmlns="" val="1280987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75</a:t>
            </a:fld>
            <a:endParaRPr lang="pt-BR"/>
          </a:p>
        </p:txBody>
      </p:sp>
    </p:spTree>
    <p:extLst>
      <p:ext uri="{BB962C8B-B14F-4D97-AF65-F5344CB8AC3E}">
        <p14:creationId xmlns:p14="http://schemas.microsoft.com/office/powerpoint/2010/main" xmlns="" val="2500778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76</a:t>
            </a:fld>
            <a:endParaRPr lang="pt-BR"/>
          </a:p>
        </p:txBody>
      </p:sp>
    </p:spTree>
    <p:extLst>
      <p:ext uri="{BB962C8B-B14F-4D97-AF65-F5344CB8AC3E}">
        <p14:creationId xmlns:p14="http://schemas.microsoft.com/office/powerpoint/2010/main" xmlns="" val="3060600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22</a:t>
            </a:fld>
            <a:endParaRPr lang="pt-BR"/>
          </a:p>
        </p:txBody>
      </p:sp>
    </p:spTree>
    <p:extLst>
      <p:ext uri="{BB962C8B-B14F-4D97-AF65-F5344CB8AC3E}">
        <p14:creationId xmlns:p14="http://schemas.microsoft.com/office/powerpoint/2010/main" xmlns="" val="8271646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77</a:t>
            </a:fld>
            <a:endParaRPr lang="pt-BR"/>
          </a:p>
        </p:txBody>
      </p:sp>
    </p:spTree>
    <p:extLst>
      <p:ext uri="{BB962C8B-B14F-4D97-AF65-F5344CB8AC3E}">
        <p14:creationId xmlns:p14="http://schemas.microsoft.com/office/powerpoint/2010/main" xmlns="" val="32295366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78</a:t>
            </a:fld>
            <a:endParaRPr lang="pt-BR"/>
          </a:p>
        </p:txBody>
      </p:sp>
    </p:spTree>
    <p:extLst>
      <p:ext uri="{BB962C8B-B14F-4D97-AF65-F5344CB8AC3E}">
        <p14:creationId xmlns:p14="http://schemas.microsoft.com/office/powerpoint/2010/main" xmlns="" val="20159078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79</a:t>
            </a:fld>
            <a:endParaRPr lang="pt-BR"/>
          </a:p>
        </p:txBody>
      </p:sp>
    </p:spTree>
    <p:extLst>
      <p:ext uri="{BB962C8B-B14F-4D97-AF65-F5344CB8AC3E}">
        <p14:creationId xmlns:p14="http://schemas.microsoft.com/office/powerpoint/2010/main" xmlns="" val="25724502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80</a:t>
            </a:fld>
            <a:endParaRPr lang="pt-BR"/>
          </a:p>
        </p:txBody>
      </p:sp>
    </p:spTree>
    <p:extLst>
      <p:ext uri="{BB962C8B-B14F-4D97-AF65-F5344CB8AC3E}">
        <p14:creationId xmlns:p14="http://schemas.microsoft.com/office/powerpoint/2010/main" xmlns="" val="34608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81</a:t>
            </a:fld>
            <a:endParaRPr lang="pt-BR"/>
          </a:p>
        </p:txBody>
      </p:sp>
    </p:spTree>
    <p:extLst>
      <p:ext uri="{BB962C8B-B14F-4D97-AF65-F5344CB8AC3E}">
        <p14:creationId xmlns:p14="http://schemas.microsoft.com/office/powerpoint/2010/main" xmlns="" val="40176724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82</a:t>
            </a:fld>
            <a:endParaRPr lang="pt-BR"/>
          </a:p>
        </p:txBody>
      </p:sp>
    </p:spTree>
    <p:extLst>
      <p:ext uri="{BB962C8B-B14F-4D97-AF65-F5344CB8AC3E}">
        <p14:creationId xmlns:p14="http://schemas.microsoft.com/office/powerpoint/2010/main" xmlns="" val="30606003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83</a:t>
            </a:fld>
            <a:endParaRPr lang="pt-BR"/>
          </a:p>
        </p:txBody>
      </p:sp>
    </p:spTree>
    <p:extLst>
      <p:ext uri="{BB962C8B-B14F-4D97-AF65-F5344CB8AC3E}">
        <p14:creationId xmlns:p14="http://schemas.microsoft.com/office/powerpoint/2010/main" xmlns="" val="1548407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84</a:t>
            </a:fld>
            <a:endParaRPr lang="pt-BR"/>
          </a:p>
        </p:txBody>
      </p:sp>
    </p:spTree>
    <p:extLst>
      <p:ext uri="{BB962C8B-B14F-4D97-AF65-F5344CB8AC3E}">
        <p14:creationId xmlns:p14="http://schemas.microsoft.com/office/powerpoint/2010/main" xmlns="" val="8064377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85</a:t>
            </a:fld>
            <a:endParaRPr lang="pt-BR"/>
          </a:p>
        </p:txBody>
      </p:sp>
    </p:spTree>
    <p:extLst>
      <p:ext uri="{BB962C8B-B14F-4D97-AF65-F5344CB8AC3E}">
        <p14:creationId xmlns:p14="http://schemas.microsoft.com/office/powerpoint/2010/main" xmlns="" val="30657762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86</a:t>
            </a:fld>
            <a:endParaRPr lang="pt-BR"/>
          </a:p>
        </p:txBody>
      </p:sp>
    </p:spTree>
    <p:extLst>
      <p:ext uri="{BB962C8B-B14F-4D97-AF65-F5344CB8AC3E}">
        <p14:creationId xmlns:p14="http://schemas.microsoft.com/office/powerpoint/2010/main" xmlns="" val="806437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24</a:t>
            </a:fld>
            <a:endParaRPr lang="pt-BR"/>
          </a:p>
        </p:txBody>
      </p:sp>
    </p:spTree>
    <p:extLst>
      <p:ext uri="{BB962C8B-B14F-4D97-AF65-F5344CB8AC3E}">
        <p14:creationId xmlns:p14="http://schemas.microsoft.com/office/powerpoint/2010/main" xmlns="" val="4028926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87</a:t>
            </a:fld>
            <a:endParaRPr lang="pt-BR"/>
          </a:p>
        </p:txBody>
      </p:sp>
    </p:spTree>
    <p:extLst>
      <p:ext uri="{BB962C8B-B14F-4D97-AF65-F5344CB8AC3E}">
        <p14:creationId xmlns:p14="http://schemas.microsoft.com/office/powerpoint/2010/main" xmlns="" val="806437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88</a:t>
            </a:fld>
            <a:endParaRPr lang="pt-BR"/>
          </a:p>
        </p:txBody>
      </p:sp>
    </p:spTree>
    <p:extLst>
      <p:ext uri="{BB962C8B-B14F-4D97-AF65-F5344CB8AC3E}">
        <p14:creationId xmlns:p14="http://schemas.microsoft.com/office/powerpoint/2010/main" xmlns="" val="196950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89</a:t>
            </a:fld>
            <a:endParaRPr lang="pt-BR"/>
          </a:p>
        </p:txBody>
      </p:sp>
    </p:spTree>
    <p:extLst>
      <p:ext uri="{BB962C8B-B14F-4D97-AF65-F5344CB8AC3E}">
        <p14:creationId xmlns:p14="http://schemas.microsoft.com/office/powerpoint/2010/main" xmlns="" val="42177041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90</a:t>
            </a:fld>
            <a:endParaRPr lang="pt-BR"/>
          </a:p>
        </p:txBody>
      </p:sp>
    </p:spTree>
    <p:extLst>
      <p:ext uri="{BB962C8B-B14F-4D97-AF65-F5344CB8AC3E}">
        <p14:creationId xmlns:p14="http://schemas.microsoft.com/office/powerpoint/2010/main" xmlns="" val="37897525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91</a:t>
            </a:fld>
            <a:endParaRPr lang="pt-BR"/>
          </a:p>
        </p:txBody>
      </p:sp>
    </p:spTree>
    <p:extLst>
      <p:ext uri="{BB962C8B-B14F-4D97-AF65-F5344CB8AC3E}">
        <p14:creationId xmlns:p14="http://schemas.microsoft.com/office/powerpoint/2010/main" xmlns="" val="123620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92</a:t>
            </a:fld>
            <a:endParaRPr lang="pt-BR"/>
          </a:p>
        </p:txBody>
      </p:sp>
    </p:spTree>
    <p:extLst>
      <p:ext uri="{BB962C8B-B14F-4D97-AF65-F5344CB8AC3E}">
        <p14:creationId xmlns:p14="http://schemas.microsoft.com/office/powerpoint/2010/main" xmlns="" val="20014151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93</a:t>
            </a:fld>
            <a:endParaRPr lang="pt-BR"/>
          </a:p>
        </p:txBody>
      </p:sp>
    </p:spTree>
    <p:extLst>
      <p:ext uri="{BB962C8B-B14F-4D97-AF65-F5344CB8AC3E}">
        <p14:creationId xmlns:p14="http://schemas.microsoft.com/office/powerpoint/2010/main" xmlns="" val="12400564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94</a:t>
            </a:fld>
            <a:endParaRPr lang="pt-BR"/>
          </a:p>
        </p:txBody>
      </p:sp>
    </p:spTree>
    <p:extLst>
      <p:ext uri="{BB962C8B-B14F-4D97-AF65-F5344CB8AC3E}">
        <p14:creationId xmlns:p14="http://schemas.microsoft.com/office/powerpoint/2010/main" xmlns="" val="39905372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95</a:t>
            </a:fld>
            <a:endParaRPr lang="pt-BR"/>
          </a:p>
        </p:txBody>
      </p:sp>
    </p:spTree>
    <p:extLst>
      <p:ext uri="{BB962C8B-B14F-4D97-AF65-F5344CB8AC3E}">
        <p14:creationId xmlns:p14="http://schemas.microsoft.com/office/powerpoint/2010/main" xmlns="" val="335991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96</a:t>
            </a:fld>
            <a:endParaRPr lang="pt-BR"/>
          </a:p>
        </p:txBody>
      </p:sp>
    </p:spTree>
    <p:extLst>
      <p:ext uri="{BB962C8B-B14F-4D97-AF65-F5344CB8AC3E}">
        <p14:creationId xmlns:p14="http://schemas.microsoft.com/office/powerpoint/2010/main" xmlns="" val="56554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25</a:t>
            </a:fld>
            <a:endParaRPr lang="pt-BR"/>
          </a:p>
        </p:txBody>
      </p:sp>
    </p:spTree>
    <p:extLst>
      <p:ext uri="{BB962C8B-B14F-4D97-AF65-F5344CB8AC3E}">
        <p14:creationId xmlns:p14="http://schemas.microsoft.com/office/powerpoint/2010/main" xmlns="" val="10243201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97</a:t>
            </a:fld>
            <a:endParaRPr lang="pt-BR"/>
          </a:p>
        </p:txBody>
      </p:sp>
    </p:spTree>
    <p:extLst>
      <p:ext uri="{BB962C8B-B14F-4D97-AF65-F5344CB8AC3E}">
        <p14:creationId xmlns:p14="http://schemas.microsoft.com/office/powerpoint/2010/main" xmlns="" val="16765461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98</a:t>
            </a:fld>
            <a:endParaRPr lang="pt-BR"/>
          </a:p>
        </p:txBody>
      </p:sp>
    </p:spTree>
    <p:extLst>
      <p:ext uri="{BB962C8B-B14F-4D97-AF65-F5344CB8AC3E}">
        <p14:creationId xmlns:p14="http://schemas.microsoft.com/office/powerpoint/2010/main" xmlns="" val="8064377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99</a:t>
            </a:fld>
            <a:endParaRPr lang="pt-BR"/>
          </a:p>
        </p:txBody>
      </p:sp>
    </p:spTree>
    <p:extLst>
      <p:ext uri="{BB962C8B-B14F-4D97-AF65-F5344CB8AC3E}">
        <p14:creationId xmlns:p14="http://schemas.microsoft.com/office/powerpoint/2010/main" xmlns="" val="32235633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100</a:t>
            </a:fld>
            <a:endParaRPr lang="pt-BR"/>
          </a:p>
        </p:txBody>
      </p:sp>
    </p:spTree>
    <p:extLst>
      <p:ext uri="{BB962C8B-B14F-4D97-AF65-F5344CB8AC3E}">
        <p14:creationId xmlns:p14="http://schemas.microsoft.com/office/powerpoint/2010/main" xmlns="" val="36654903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101</a:t>
            </a:fld>
            <a:endParaRPr lang="pt-BR"/>
          </a:p>
        </p:txBody>
      </p:sp>
    </p:spTree>
    <p:extLst>
      <p:ext uri="{BB962C8B-B14F-4D97-AF65-F5344CB8AC3E}">
        <p14:creationId xmlns:p14="http://schemas.microsoft.com/office/powerpoint/2010/main" xmlns="" val="3060600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106</a:t>
            </a:fld>
            <a:endParaRPr lang="pt-BR"/>
          </a:p>
        </p:txBody>
      </p:sp>
    </p:spTree>
    <p:extLst>
      <p:ext uri="{BB962C8B-B14F-4D97-AF65-F5344CB8AC3E}">
        <p14:creationId xmlns:p14="http://schemas.microsoft.com/office/powerpoint/2010/main" xmlns="" val="8072503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107</a:t>
            </a:fld>
            <a:endParaRPr lang="pt-BR"/>
          </a:p>
        </p:txBody>
      </p:sp>
    </p:spTree>
    <p:extLst>
      <p:ext uri="{BB962C8B-B14F-4D97-AF65-F5344CB8AC3E}">
        <p14:creationId xmlns:p14="http://schemas.microsoft.com/office/powerpoint/2010/main" xmlns="" val="5913125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108</a:t>
            </a:fld>
            <a:endParaRPr lang="pt-BR"/>
          </a:p>
        </p:txBody>
      </p:sp>
    </p:spTree>
    <p:extLst>
      <p:ext uri="{BB962C8B-B14F-4D97-AF65-F5344CB8AC3E}">
        <p14:creationId xmlns:p14="http://schemas.microsoft.com/office/powerpoint/2010/main" xmlns="" val="2535671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109</a:t>
            </a:fld>
            <a:endParaRPr lang="pt-BR"/>
          </a:p>
        </p:txBody>
      </p:sp>
    </p:spTree>
    <p:extLst>
      <p:ext uri="{BB962C8B-B14F-4D97-AF65-F5344CB8AC3E}">
        <p14:creationId xmlns:p14="http://schemas.microsoft.com/office/powerpoint/2010/main" xmlns="" val="10440833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110</a:t>
            </a:fld>
            <a:endParaRPr lang="pt-BR"/>
          </a:p>
        </p:txBody>
      </p:sp>
    </p:spTree>
    <p:extLst>
      <p:ext uri="{BB962C8B-B14F-4D97-AF65-F5344CB8AC3E}">
        <p14:creationId xmlns:p14="http://schemas.microsoft.com/office/powerpoint/2010/main" xmlns="" val="3404988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27</a:t>
            </a:fld>
            <a:endParaRPr lang="pt-BR"/>
          </a:p>
        </p:txBody>
      </p:sp>
    </p:spTree>
    <p:extLst>
      <p:ext uri="{BB962C8B-B14F-4D97-AF65-F5344CB8AC3E}">
        <p14:creationId xmlns:p14="http://schemas.microsoft.com/office/powerpoint/2010/main" xmlns="" val="10840481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111</a:t>
            </a:fld>
            <a:endParaRPr lang="pt-BR"/>
          </a:p>
        </p:txBody>
      </p:sp>
    </p:spTree>
    <p:extLst>
      <p:ext uri="{BB962C8B-B14F-4D97-AF65-F5344CB8AC3E}">
        <p14:creationId xmlns:p14="http://schemas.microsoft.com/office/powerpoint/2010/main" xmlns="" val="260360108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112</a:t>
            </a:fld>
            <a:endParaRPr lang="pt-BR"/>
          </a:p>
        </p:txBody>
      </p:sp>
    </p:spTree>
    <p:extLst>
      <p:ext uri="{BB962C8B-B14F-4D97-AF65-F5344CB8AC3E}">
        <p14:creationId xmlns:p14="http://schemas.microsoft.com/office/powerpoint/2010/main" xmlns="" val="24189381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113</a:t>
            </a:fld>
            <a:endParaRPr lang="pt-BR"/>
          </a:p>
        </p:txBody>
      </p:sp>
    </p:spTree>
    <p:extLst>
      <p:ext uri="{BB962C8B-B14F-4D97-AF65-F5344CB8AC3E}">
        <p14:creationId xmlns:p14="http://schemas.microsoft.com/office/powerpoint/2010/main" xmlns="" val="38256471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114</a:t>
            </a:fld>
            <a:endParaRPr lang="pt-BR"/>
          </a:p>
        </p:txBody>
      </p:sp>
    </p:spTree>
    <p:extLst>
      <p:ext uri="{BB962C8B-B14F-4D97-AF65-F5344CB8AC3E}">
        <p14:creationId xmlns:p14="http://schemas.microsoft.com/office/powerpoint/2010/main" xmlns="" val="1742601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115</a:t>
            </a:fld>
            <a:endParaRPr lang="pt-BR"/>
          </a:p>
        </p:txBody>
      </p:sp>
    </p:spTree>
    <p:extLst>
      <p:ext uri="{BB962C8B-B14F-4D97-AF65-F5344CB8AC3E}">
        <p14:creationId xmlns:p14="http://schemas.microsoft.com/office/powerpoint/2010/main" xmlns="" val="40579338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116</a:t>
            </a:fld>
            <a:endParaRPr lang="pt-BR"/>
          </a:p>
        </p:txBody>
      </p:sp>
    </p:spTree>
    <p:extLst>
      <p:ext uri="{BB962C8B-B14F-4D97-AF65-F5344CB8AC3E}">
        <p14:creationId xmlns:p14="http://schemas.microsoft.com/office/powerpoint/2010/main" xmlns="" val="38004409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117</a:t>
            </a:fld>
            <a:endParaRPr lang="pt-BR"/>
          </a:p>
        </p:txBody>
      </p:sp>
    </p:spTree>
    <p:extLst>
      <p:ext uri="{BB962C8B-B14F-4D97-AF65-F5344CB8AC3E}">
        <p14:creationId xmlns:p14="http://schemas.microsoft.com/office/powerpoint/2010/main" xmlns="" val="19768331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118</a:t>
            </a:fld>
            <a:endParaRPr lang="pt-BR"/>
          </a:p>
        </p:txBody>
      </p:sp>
    </p:spTree>
    <p:extLst>
      <p:ext uri="{BB962C8B-B14F-4D97-AF65-F5344CB8AC3E}">
        <p14:creationId xmlns:p14="http://schemas.microsoft.com/office/powerpoint/2010/main" xmlns="" val="39629483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119</a:t>
            </a:fld>
            <a:endParaRPr lang="pt-BR"/>
          </a:p>
        </p:txBody>
      </p:sp>
    </p:spTree>
    <p:extLst>
      <p:ext uri="{BB962C8B-B14F-4D97-AF65-F5344CB8AC3E}">
        <p14:creationId xmlns:p14="http://schemas.microsoft.com/office/powerpoint/2010/main" xmlns="" val="258548864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120</a:t>
            </a:fld>
            <a:endParaRPr lang="pt-BR"/>
          </a:p>
        </p:txBody>
      </p:sp>
    </p:spTree>
    <p:extLst>
      <p:ext uri="{BB962C8B-B14F-4D97-AF65-F5344CB8AC3E}">
        <p14:creationId xmlns:p14="http://schemas.microsoft.com/office/powerpoint/2010/main" xmlns="" val="21598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28</a:t>
            </a:fld>
            <a:endParaRPr lang="pt-BR"/>
          </a:p>
        </p:txBody>
      </p:sp>
    </p:spTree>
    <p:extLst>
      <p:ext uri="{BB962C8B-B14F-4D97-AF65-F5344CB8AC3E}">
        <p14:creationId xmlns:p14="http://schemas.microsoft.com/office/powerpoint/2010/main" xmlns="" val="298133773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121</a:t>
            </a:fld>
            <a:endParaRPr lang="pt-BR"/>
          </a:p>
        </p:txBody>
      </p:sp>
    </p:spTree>
    <p:extLst>
      <p:ext uri="{BB962C8B-B14F-4D97-AF65-F5344CB8AC3E}">
        <p14:creationId xmlns:p14="http://schemas.microsoft.com/office/powerpoint/2010/main" xmlns="" val="28926617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122</a:t>
            </a:fld>
            <a:endParaRPr lang="pt-BR"/>
          </a:p>
        </p:txBody>
      </p:sp>
    </p:spTree>
    <p:extLst>
      <p:ext uri="{BB962C8B-B14F-4D97-AF65-F5344CB8AC3E}">
        <p14:creationId xmlns:p14="http://schemas.microsoft.com/office/powerpoint/2010/main" xmlns="" val="41207377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123</a:t>
            </a:fld>
            <a:endParaRPr lang="pt-BR"/>
          </a:p>
        </p:txBody>
      </p:sp>
    </p:spTree>
    <p:extLst>
      <p:ext uri="{BB962C8B-B14F-4D97-AF65-F5344CB8AC3E}">
        <p14:creationId xmlns:p14="http://schemas.microsoft.com/office/powerpoint/2010/main" xmlns="" val="280476747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124</a:t>
            </a:fld>
            <a:endParaRPr lang="pt-BR"/>
          </a:p>
        </p:txBody>
      </p:sp>
    </p:spTree>
    <p:extLst>
      <p:ext uri="{BB962C8B-B14F-4D97-AF65-F5344CB8AC3E}">
        <p14:creationId xmlns:p14="http://schemas.microsoft.com/office/powerpoint/2010/main" xmlns="" val="22685562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125</a:t>
            </a:fld>
            <a:endParaRPr lang="pt-BR"/>
          </a:p>
        </p:txBody>
      </p:sp>
    </p:spTree>
    <p:extLst>
      <p:ext uri="{BB962C8B-B14F-4D97-AF65-F5344CB8AC3E}">
        <p14:creationId xmlns:p14="http://schemas.microsoft.com/office/powerpoint/2010/main" xmlns="" val="287233333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126</a:t>
            </a:fld>
            <a:endParaRPr lang="pt-BR"/>
          </a:p>
        </p:txBody>
      </p:sp>
    </p:spTree>
    <p:extLst>
      <p:ext uri="{BB962C8B-B14F-4D97-AF65-F5344CB8AC3E}">
        <p14:creationId xmlns:p14="http://schemas.microsoft.com/office/powerpoint/2010/main" xmlns="" val="2554778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127</a:t>
            </a:fld>
            <a:endParaRPr lang="pt-BR"/>
          </a:p>
        </p:txBody>
      </p:sp>
    </p:spTree>
    <p:extLst>
      <p:ext uri="{BB962C8B-B14F-4D97-AF65-F5344CB8AC3E}">
        <p14:creationId xmlns:p14="http://schemas.microsoft.com/office/powerpoint/2010/main" xmlns="" val="31764794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128</a:t>
            </a:fld>
            <a:endParaRPr lang="pt-BR"/>
          </a:p>
        </p:txBody>
      </p:sp>
    </p:spTree>
    <p:extLst>
      <p:ext uri="{BB962C8B-B14F-4D97-AF65-F5344CB8AC3E}">
        <p14:creationId xmlns:p14="http://schemas.microsoft.com/office/powerpoint/2010/main" xmlns="" val="132337292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129</a:t>
            </a:fld>
            <a:endParaRPr lang="pt-BR"/>
          </a:p>
        </p:txBody>
      </p:sp>
    </p:spTree>
    <p:extLst>
      <p:ext uri="{BB962C8B-B14F-4D97-AF65-F5344CB8AC3E}">
        <p14:creationId xmlns:p14="http://schemas.microsoft.com/office/powerpoint/2010/main" xmlns="" val="16858251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E7ED43D-75EB-456D-AEAB-38512A7B9E68}" type="slidenum">
              <a:rPr lang="pt-BR" smtClean="0"/>
              <a:pPr/>
              <a:t>130</a:t>
            </a:fld>
            <a:endParaRPr lang="pt-BR"/>
          </a:p>
        </p:txBody>
      </p:sp>
    </p:spTree>
    <p:extLst>
      <p:ext uri="{BB962C8B-B14F-4D97-AF65-F5344CB8AC3E}">
        <p14:creationId xmlns:p14="http://schemas.microsoft.com/office/powerpoint/2010/main" xmlns="" val="3079012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1195835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298474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136347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4047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56590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328702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4050757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268106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21096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33634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89CEA6-5E7D-4321-8822-340E5520AABD}" type="datetimeFigureOut">
              <a:rPr lang="pt-BR" smtClean="0"/>
              <a:pPr/>
              <a:t>13/09/2017</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399410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89CEA6-5E7D-4321-8822-340E5520AABD}" type="datetimeFigureOut">
              <a:rPr lang="pt-BR" smtClean="0"/>
              <a:pPr/>
              <a:t>13/09/2017</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29D93-C3C0-43EE-AE34-39B4DE3CD7BB}" type="slidenum">
              <a:rPr lang="pt-BR" smtClean="0"/>
              <a:pPr/>
              <a:t>‹nº›</a:t>
            </a:fld>
            <a:endParaRPr lang="pt-BR"/>
          </a:p>
        </p:txBody>
      </p:sp>
    </p:spTree>
    <p:extLst>
      <p:ext uri="{BB962C8B-B14F-4D97-AF65-F5344CB8AC3E}">
        <p14:creationId xmlns:p14="http://schemas.microsoft.com/office/powerpoint/2010/main" xmlns="" val="6797889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6.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5.jpeg"/><Relationship Id="rId7" Type="http://schemas.openxmlformats.org/officeDocument/2006/relationships/diagramQuickStyle" Target="../diagrams/quickStyle5.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Layout" Target="../diagrams/layout5.xml"/><Relationship Id="rId11" Type="http://schemas.openxmlformats.org/officeDocument/2006/relationships/image" Target="../media/image9.jpeg"/><Relationship Id="rId5" Type="http://schemas.openxmlformats.org/officeDocument/2006/relationships/diagramData" Target="../diagrams/data5.xml"/><Relationship Id="rId10" Type="http://schemas.openxmlformats.org/officeDocument/2006/relationships/image" Target="../media/image8.jpeg"/><Relationship Id="rId4" Type="http://schemas.openxmlformats.org/officeDocument/2006/relationships/image" Target="../media/image6.jpe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Data" Target="../diagrams/data6.xml"/><Relationship Id="rId7" Type="http://schemas.openxmlformats.org/officeDocument/2006/relationships/diagramData" Target="../diagrams/data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diagramColors" Target="../diagrams/colors7.xml"/><Relationship Id="rId4" Type="http://schemas.openxmlformats.org/officeDocument/2006/relationships/diagramLayout" Target="../diagrams/layout6.xml"/><Relationship Id="rId9"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8.xml"/><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974320" y="2179117"/>
            <a:ext cx="7854462" cy="2769989"/>
          </a:xfrm>
          <a:prstGeom prst="rect">
            <a:avLst/>
          </a:prstGeom>
        </p:spPr>
        <p:txBody>
          <a:bodyPr wrap="square">
            <a:spAutoFit/>
          </a:bodyPr>
          <a:lstStyle/>
          <a:p>
            <a:pPr algn="ctr"/>
            <a:r>
              <a:rPr lang="pt-BR" sz="5400" b="1" dirty="0" smtClean="0">
                <a:solidFill>
                  <a:schemeClr val="accent6">
                    <a:lumMod val="50000"/>
                  </a:schemeClr>
                </a:solidFill>
                <a:latin typeface="Berlin Sans FB Demi" pitchFamily="34" charset="0"/>
                <a:ea typeface="Arial Unicode MS" pitchFamily="34" charset="-128"/>
                <a:cs typeface="Arial Unicode MS" pitchFamily="34" charset="-128"/>
              </a:rPr>
              <a:t>POLÍTICA SINDICAL</a:t>
            </a:r>
          </a:p>
          <a:p>
            <a:pPr algn="ctr"/>
            <a:r>
              <a:rPr lang="pt-BR" sz="2400" b="1" dirty="0" smtClean="0">
                <a:solidFill>
                  <a:schemeClr val="accent6">
                    <a:lumMod val="75000"/>
                  </a:schemeClr>
                </a:solidFill>
                <a:latin typeface="Calibri" pitchFamily="34" charset="0"/>
                <a:ea typeface="Arial Unicode MS" pitchFamily="34" charset="-128"/>
                <a:cs typeface="Arial Unicode MS" pitchFamily="34" charset="-128"/>
              </a:rPr>
              <a:t>Novos caminhos para o sindicalismo brasileiro</a:t>
            </a:r>
          </a:p>
          <a:p>
            <a:pPr algn="ctr"/>
            <a:r>
              <a:rPr lang="pt-BR" sz="2400" b="1" dirty="0" smtClean="0">
                <a:solidFill>
                  <a:schemeClr val="accent6">
                    <a:lumMod val="75000"/>
                  </a:schemeClr>
                </a:solidFill>
                <a:latin typeface="Calibri" pitchFamily="34" charset="0"/>
                <a:ea typeface="Arial Unicode MS" pitchFamily="34" charset="-128"/>
                <a:cs typeface="Arial Unicode MS" pitchFamily="34" charset="-128"/>
              </a:rPr>
              <a:t> Estrutura Confederativa </a:t>
            </a:r>
          </a:p>
          <a:p>
            <a:pPr algn="ctr"/>
            <a:r>
              <a:rPr lang="pt-BR" sz="2400" b="1" dirty="0" smtClean="0">
                <a:solidFill>
                  <a:schemeClr val="accent6">
                    <a:lumMod val="75000"/>
                  </a:schemeClr>
                </a:solidFill>
                <a:latin typeface="Calibri" pitchFamily="34" charset="0"/>
                <a:ea typeface="Arial Unicode MS" pitchFamily="34" charset="-128"/>
                <a:cs typeface="Arial Unicode MS" pitchFamily="34" charset="-128"/>
              </a:rPr>
              <a:t> Papel das Centrais Sindicais</a:t>
            </a:r>
          </a:p>
          <a:p>
            <a:pPr algn="ctr"/>
            <a:r>
              <a:rPr lang="pt-BR" sz="2400" b="1" dirty="0" smtClean="0">
                <a:solidFill>
                  <a:schemeClr val="accent6">
                    <a:lumMod val="75000"/>
                  </a:schemeClr>
                </a:solidFill>
                <a:latin typeface="Calibri" pitchFamily="34" charset="0"/>
                <a:ea typeface="Arial Unicode MS" pitchFamily="34" charset="-128"/>
                <a:cs typeface="Arial Unicode MS" pitchFamily="34" charset="-128"/>
              </a:rPr>
              <a:t> Sindicalismo de Base</a:t>
            </a:r>
          </a:p>
          <a:p>
            <a:pPr algn="ctr"/>
            <a:r>
              <a:rPr lang="pt-BR" sz="2400" b="1" dirty="0" smtClean="0">
                <a:solidFill>
                  <a:schemeClr val="accent6">
                    <a:lumMod val="75000"/>
                  </a:schemeClr>
                </a:solidFill>
                <a:latin typeface="Calibri" pitchFamily="34" charset="0"/>
                <a:ea typeface="Arial Unicode MS" pitchFamily="34" charset="-128"/>
                <a:cs typeface="Arial Unicode MS" pitchFamily="34" charset="-128"/>
              </a:rPr>
              <a:t> Sobrevivência Financeira Sindical</a:t>
            </a:r>
            <a:endParaRPr lang="pt-BR" sz="2400" dirty="0">
              <a:solidFill>
                <a:schemeClr val="accent6">
                  <a:lumMod val="75000"/>
                </a:schemeClr>
              </a:solidFill>
              <a:latin typeface="Arial Unicode MS" pitchFamily="34" charset="-128"/>
              <a:ea typeface="Arial Unicode MS" pitchFamily="34" charset="-128"/>
              <a:cs typeface="Arial Unicode MS" pitchFamily="34" charset="-128"/>
            </a:endParaRPr>
          </a:p>
        </p:txBody>
      </p:sp>
      <p:sp>
        <p:nvSpPr>
          <p:cNvPr id="2" name="CaixaDeTexto 1"/>
          <p:cNvSpPr txBox="1"/>
          <p:nvPr/>
        </p:nvSpPr>
        <p:spPr>
          <a:xfrm>
            <a:off x="793274" y="5348156"/>
            <a:ext cx="3116687" cy="369332"/>
          </a:xfrm>
          <a:prstGeom prst="rect">
            <a:avLst/>
          </a:prstGeom>
          <a:noFill/>
        </p:spPr>
        <p:txBody>
          <a:bodyPr wrap="square" rtlCol="0">
            <a:spAutoFit/>
          </a:bodyPr>
          <a:lstStyle/>
          <a:p>
            <a:endParaRPr lang="pt-BR" dirty="0"/>
          </a:p>
        </p:txBody>
      </p:sp>
      <p:pic>
        <p:nvPicPr>
          <p:cNvPr id="4" name="Imagem 3"/>
          <p:cNvPicPr>
            <a:picLocks noChangeAspect="1"/>
          </p:cNvPicPr>
          <p:nvPr/>
        </p:nvPicPr>
        <p:blipFill>
          <a:blip r:embed="rId2"/>
          <a:stretch>
            <a:fillRect/>
          </a:stretch>
        </p:blipFill>
        <p:spPr>
          <a:xfrm>
            <a:off x="991817" y="5112544"/>
            <a:ext cx="2814817" cy="1080006"/>
          </a:xfrm>
          <a:prstGeom prst="rect">
            <a:avLst/>
          </a:prstGeom>
        </p:spPr>
      </p:pic>
    </p:spTree>
    <p:extLst>
      <p:ext uri="{BB962C8B-B14F-4D97-AF65-F5344CB8AC3E}">
        <p14:creationId xmlns:p14="http://schemas.microsoft.com/office/powerpoint/2010/main" xmlns="" val="3336815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6445" y="1460500"/>
            <a:ext cx="6721355" cy="711200"/>
          </a:xfrm>
        </p:spPr>
        <p:txBody>
          <a:bodyPr>
            <a:normAutofit/>
          </a:bodyPr>
          <a:lstStyle/>
          <a:p>
            <a:pPr algn="ctr"/>
            <a:r>
              <a:rPr lang="pt-BR" sz="4000" b="1" spc="600" dirty="0" smtClean="0">
                <a:solidFill>
                  <a:schemeClr val="accent6">
                    <a:lumMod val="50000"/>
                  </a:schemeClr>
                </a:solidFill>
                <a:effectLst>
                  <a:outerShdw blurRad="38100" dist="38100" dir="2700000" algn="tl">
                    <a:srgbClr val="000000">
                      <a:alpha val="43137"/>
                    </a:srgbClr>
                  </a:outerShdw>
                </a:effectLst>
                <a:latin typeface="Berlin Sans FB Demi" pitchFamily="34" charset="0"/>
              </a:rPr>
              <a:t>CATEGORIAS</a:t>
            </a:r>
            <a:endParaRPr lang="pt-BR" sz="4000" b="1" spc="600" dirty="0">
              <a:solidFill>
                <a:schemeClr val="accent6">
                  <a:lumMod val="50000"/>
                </a:schemeClr>
              </a:solidFill>
              <a:effectLst>
                <a:outerShdw blurRad="38100" dist="38100" dir="2700000" algn="tl">
                  <a:srgbClr val="000000">
                    <a:alpha val="43137"/>
                  </a:srgbClr>
                </a:outerShdw>
              </a:effectLst>
              <a:latin typeface="Berlin Sans FB Demi" pitchFamily="34" charset="0"/>
            </a:endParaRPr>
          </a:p>
        </p:txBody>
      </p:sp>
      <p:sp>
        <p:nvSpPr>
          <p:cNvPr id="3" name="Espaço Reservado para Conteúdo 2"/>
          <p:cNvSpPr>
            <a:spLocks noGrp="1"/>
          </p:cNvSpPr>
          <p:nvPr>
            <p:ph sz="quarter" idx="1"/>
          </p:nvPr>
        </p:nvSpPr>
        <p:spPr>
          <a:xfrm>
            <a:off x="584200" y="2106592"/>
            <a:ext cx="7835901" cy="4357708"/>
          </a:xfrm>
        </p:spPr>
        <p:txBody>
          <a:bodyPr>
            <a:noAutofit/>
          </a:bodyPr>
          <a:lstStyle/>
          <a:p>
            <a:pPr algn="just">
              <a:buFont typeface="Wingdings" pitchFamily="2" charset="2"/>
              <a:buChar char="§"/>
            </a:pPr>
            <a:r>
              <a:rPr lang="pt-BR" sz="2400" b="1" u="sng" dirty="0" smtClean="0">
                <a:solidFill>
                  <a:schemeClr val="accent6"/>
                </a:solidFill>
                <a:cs typeface="Arial" pitchFamily="34" charset="0"/>
              </a:rPr>
              <a:t>Categoria econômica: </a:t>
            </a:r>
            <a:r>
              <a:rPr lang="pt-BR" sz="2400" b="1" dirty="0" smtClean="0">
                <a:cs typeface="Arial" pitchFamily="34" charset="0"/>
              </a:rPr>
              <a:t>solidariedade de interesses econômicos dos que empreendem atividades idênticas, similares ou conexas.</a:t>
            </a:r>
          </a:p>
          <a:p>
            <a:pPr algn="just">
              <a:buFont typeface="Wingdings" pitchFamily="2" charset="2"/>
              <a:buChar char="§"/>
            </a:pPr>
            <a:endParaRPr lang="pt-BR" sz="900" b="1" dirty="0" smtClean="0">
              <a:cs typeface="Arial" pitchFamily="34" charset="0"/>
            </a:endParaRPr>
          </a:p>
          <a:p>
            <a:pPr algn="just">
              <a:buFont typeface="Wingdings" pitchFamily="2" charset="2"/>
              <a:buChar char="§"/>
            </a:pPr>
            <a:r>
              <a:rPr lang="pt-BR" sz="2400" b="1" u="sng" dirty="0" smtClean="0">
                <a:solidFill>
                  <a:schemeClr val="accent6"/>
                </a:solidFill>
                <a:cs typeface="Arial" pitchFamily="34" charset="0"/>
              </a:rPr>
              <a:t>Categoria profissional: </a:t>
            </a:r>
            <a:r>
              <a:rPr lang="pt-BR" sz="2400" b="1" dirty="0" smtClean="0">
                <a:cs typeface="Arial" pitchFamily="34" charset="0"/>
              </a:rPr>
              <a:t>similitude de condições de vida oriunda da profissão ou trabalho em comum, em situação de emprego na mesma atividade econômica ou em atividades econômicas similares ou conexas.</a:t>
            </a:r>
          </a:p>
          <a:p>
            <a:pPr algn="just">
              <a:buFont typeface="Wingdings" pitchFamily="2" charset="2"/>
              <a:buChar char="§"/>
            </a:pPr>
            <a:endParaRPr lang="pt-BR" sz="900" b="1" dirty="0" smtClean="0">
              <a:cs typeface="Arial" pitchFamily="34" charset="0"/>
            </a:endParaRPr>
          </a:p>
          <a:p>
            <a:pPr algn="just">
              <a:buFont typeface="Wingdings" pitchFamily="2" charset="2"/>
              <a:buChar char="§"/>
            </a:pPr>
            <a:r>
              <a:rPr lang="pt-BR" sz="2400" b="1" u="sng" dirty="0" smtClean="0">
                <a:solidFill>
                  <a:schemeClr val="accent6"/>
                </a:solidFill>
                <a:cs typeface="Arial" pitchFamily="34" charset="0"/>
              </a:rPr>
              <a:t>Categoria profissional diferenciada </a:t>
            </a:r>
            <a:r>
              <a:rPr lang="pt-BR" sz="2400" b="1" dirty="0" smtClean="0">
                <a:cs typeface="Arial" pitchFamily="34" charset="0"/>
              </a:rPr>
              <a:t>é a que se forma dos empregados que exerçam profissões ou funções diferenciadas por força de estatuto profissional especial ou em </a:t>
            </a:r>
            <a:r>
              <a:rPr lang="pt-BR" sz="2400" b="1" dirty="0" err="1" smtClean="0">
                <a:cs typeface="Arial" pitchFamily="34" charset="0"/>
              </a:rPr>
              <a:t>consequência</a:t>
            </a:r>
            <a:r>
              <a:rPr lang="pt-BR" sz="2400" b="1" dirty="0" smtClean="0">
                <a:cs typeface="Arial" pitchFamily="34" charset="0"/>
              </a:rPr>
              <a:t> de condições de vida singulares.</a:t>
            </a:r>
            <a:endParaRPr lang="pt-BR" sz="2400" b="1" dirty="0" smtClean="0"/>
          </a:p>
        </p:txBody>
      </p:sp>
    </p:spTree>
    <p:extLst>
      <p:ext uri="{BB962C8B-B14F-4D97-AF65-F5344CB8AC3E}">
        <p14:creationId xmlns:p14="http://schemas.microsoft.com/office/powerpoint/2010/main" xmlns="" val="10929823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17793" y="3128791"/>
            <a:ext cx="8108415" cy="236988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spcAft>
                <a:spcPts val="0"/>
              </a:spcAft>
            </a:pPr>
            <a:r>
              <a:rPr lang="pt-BR" sz="3200" b="1" dirty="0" smtClean="0">
                <a:solidFill>
                  <a:srgbClr val="C00000"/>
                </a:solidFill>
                <a:effectLst>
                  <a:outerShdw blurRad="38100" dist="38100" dir="2700000" algn="tl">
                    <a:srgbClr val="000000">
                      <a:alpha val="43137"/>
                    </a:srgbClr>
                  </a:outerShdw>
                </a:effectLst>
              </a:rPr>
              <a:t>ATENÇÃO PARA O DISPOSTO NO Art. 611 B XXVVI – lei </a:t>
            </a:r>
            <a:r>
              <a:rPr lang="pt-BR" sz="3200" b="1" dirty="0" smtClean="0">
                <a:solidFill>
                  <a:srgbClr val="00FF00"/>
                </a:solidFill>
                <a:effectLst>
                  <a:outerShdw blurRad="38100" dist="38100" dir="2700000" algn="tl">
                    <a:srgbClr val="000000">
                      <a:alpha val="43137"/>
                    </a:srgbClr>
                  </a:outerShdw>
                </a:effectLst>
              </a:rPr>
              <a:t>EXIGE NOTIFICAÇÃO E NÃO INCLUSÃO EM INSTRUMENTO COLETIVO</a:t>
            </a:r>
          </a:p>
          <a:p>
            <a:pPr algn="just">
              <a:spcAft>
                <a:spcPts val="0"/>
              </a:spcAft>
            </a:pPr>
            <a:endParaRPr lang="pt-BR" sz="2400" b="1" dirty="0" smtClean="0">
              <a:solidFill>
                <a:srgbClr val="C00000"/>
              </a:solidFill>
              <a:effectLst>
                <a:outerShdw blurRad="38100" dist="38100" dir="2700000" algn="tl">
                  <a:srgbClr val="000000">
                    <a:alpha val="43137"/>
                  </a:srgbClr>
                </a:outerShdw>
              </a:effectLst>
            </a:endParaRPr>
          </a:p>
          <a:p>
            <a:pPr algn="just">
              <a:spcAft>
                <a:spcPts val="0"/>
              </a:spcAft>
            </a:pPr>
            <a:endParaRPr lang="pt-BR" sz="2800" b="1" dirty="0">
              <a:solidFill>
                <a:srgbClr val="C00000"/>
              </a:solidFill>
              <a:ea typeface="Calibri"/>
              <a:cs typeface="Times New Roman"/>
            </a:endParaRPr>
          </a:p>
        </p:txBody>
      </p:sp>
    </p:spTree>
    <p:extLst>
      <p:ext uri="{BB962C8B-B14F-4D97-AF65-F5344CB8AC3E}">
        <p14:creationId xmlns:p14="http://schemas.microsoft.com/office/powerpoint/2010/main" xmlns="" val="12343481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962" y="2326732"/>
            <a:ext cx="7886700" cy="3834397"/>
          </a:xfrm>
          <a:solidFill>
            <a:srgbClr val="73FD73"/>
          </a:solidFill>
        </p:spPr>
        <p:txBody>
          <a:bodyPr>
            <a:noAutofit/>
          </a:bodyPr>
          <a:lstStyle/>
          <a:p>
            <a:pPr algn="ctr"/>
            <a:r>
              <a:rPr lang="pt-BR" sz="4800" b="1" dirty="0" smtClean="0">
                <a:latin typeface="+mn-lt"/>
              </a:rPr>
              <a:t>CONTRIBUIÇÕES SINDICAIS</a:t>
            </a:r>
            <a:br>
              <a:rPr lang="pt-BR" sz="4800" b="1" dirty="0" smtClean="0">
                <a:latin typeface="+mn-lt"/>
              </a:rPr>
            </a:br>
            <a:r>
              <a:rPr lang="pt-BR" sz="4800" b="1" dirty="0" smtClean="0">
                <a:solidFill>
                  <a:schemeClr val="bg1"/>
                </a:solidFill>
                <a:latin typeface="+mn-lt"/>
              </a:rPr>
              <a:t>VISÃO JURISPRUDENCIAL</a:t>
            </a:r>
            <a:endParaRPr lang="pt-BR" sz="4800" b="1" dirty="0">
              <a:solidFill>
                <a:schemeClr val="bg1"/>
              </a:solidFill>
              <a:latin typeface="+mn-lt"/>
            </a:endParaRPr>
          </a:p>
        </p:txBody>
      </p:sp>
    </p:spTree>
    <p:extLst>
      <p:ext uri="{BB962C8B-B14F-4D97-AF65-F5344CB8AC3E}">
        <p14:creationId xmlns:p14="http://schemas.microsoft.com/office/powerpoint/2010/main" xmlns="" val="93502395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983981" y="1641231"/>
            <a:ext cx="7858180" cy="1547446"/>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6600" b="1" i="0" strike="noStrike" kern="1200" cap="none" spc="0" normalizeH="0" baseline="0" noProof="0" dirty="0" smtClean="0">
                <a:ln>
                  <a:noFill/>
                </a:ln>
                <a:solidFill>
                  <a:srgbClr val="C00000"/>
                </a:solidFill>
                <a:effectLst/>
                <a:uLnTx/>
                <a:uFillTx/>
                <a:latin typeface="+mj-lt"/>
                <a:ea typeface="+mj-ea"/>
                <a:cs typeface="+mj-cs"/>
              </a:rPr>
              <a:t>Outras Fontes de Custeio</a:t>
            </a:r>
            <a:endParaRPr kumimoji="0" lang="pt-BR" sz="6600" b="1" i="0" strike="noStrike" kern="1200" cap="none" spc="0" normalizeH="0" baseline="0" noProof="0" dirty="0">
              <a:ln>
                <a:noFill/>
              </a:ln>
              <a:solidFill>
                <a:srgbClr val="C00000"/>
              </a:solidFill>
              <a:effectLst/>
              <a:uLnTx/>
              <a:uFillTx/>
              <a:latin typeface="+mj-lt"/>
              <a:ea typeface="+mj-ea"/>
              <a:cs typeface="+mj-cs"/>
            </a:endParaRPr>
          </a:p>
        </p:txBody>
      </p:sp>
      <p:sp>
        <p:nvSpPr>
          <p:cNvPr id="3" name="CaixaDeTexto 2"/>
          <p:cNvSpPr txBox="1"/>
          <p:nvPr/>
        </p:nvSpPr>
        <p:spPr>
          <a:xfrm>
            <a:off x="1043354" y="3845169"/>
            <a:ext cx="365759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3600" dirty="0" smtClean="0"/>
              <a:t>ASSISTENCIAL</a:t>
            </a:r>
            <a:endParaRPr lang="pt-BR" sz="3600" dirty="0"/>
          </a:p>
        </p:txBody>
      </p:sp>
      <p:sp>
        <p:nvSpPr>
          <p:cNvPr id="4" name="CaixaDeTexto 3"/>
          <p:cNvSpPr txBox="1"/>
          <p:nvPr/>
        </p:nvSpPr>
        <p:spPr>
          <a:xfrm>
            <a:off x="3387969" y="4783015"/>
            <a:ext cx="365759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3600" dirty="0" smtClean="0"/>
              <a:t>ASSOCIATIVA</a:t>
            </a:r>
            <a:endParaRPr lang="pt-BR" sz="3600" dirty="0"/>
          </a:p>
        </p:txBody>
      </p:sp>
      <p:sp>
        <p:nvSpPr>
          <p:cNvPr id="5" name="CaixaDeTexto 4"/>
          <p:cNvSpPr txBox="1"/>
          <p:nvPr/>
        </p:nvSpPr>
        <p:spPr>
          <a:xfrm>
            <a:off x="4982308" y="3821722"/>
            <a:ext cx="3657599"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3600" dirty="0" smtClean="0"/>
              <a:t>CONFEDERATIVA</a:t>
            </a:r>
            <a:endParaRPr lang="pt-BR" sz="3600" dirty="0"/>
          </a:p>
        </p:txBody>
      </p:sp>
    </p:spTree>
    <p:extLst>
      <p:ext uri="{BB962C8B-B14F-4D97-AF65-F5344CB8AC3E}">
        <p14:creationId xmlns:p14="http://schemas.microsoft.com/office/powerpoint/2010/main" xmlns="" val="189766749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73726" y="2182610"/>
            <a:ext cx="8097397" cy="4477086"/>
          </a:xfrm>
        </p:spPr>
        <p:txBody>
          <a:bodyPr>
            <a:noAutofit/>
          </a:bodyPr>
          <a:lstStyle/>
          <a:p>
            <a:pPr algn="just"/>
            <a:endParaRPr lang="pt-BR" sz="2200" dirty="0" smtClean="0">
              <a:cs typeface="Arial" pitchFamily="34" charset="0"/>
            </a:endParaRPr>
          </a:p>
          <a:p>
            <a:pPr algn="just"/>
            <a:r>
              <a:rPr lang="pt-BR" sz="2200" b="1" dirty="0" smtClean="0">
                <a:cs typeface="Arial" pitchFamily="34" charset="0"/>
              </a:rPr>
              <a:t>PRECEDENTE NORMATIVO 119 </a:t>
            </a:r>
            <a:r>
              <a:rPr lang="pt-BR" sz="2200" dirty="0" smtClean="0">
                <a:cs typeface="Arial" pitchFamily="34" charset="0"/>
              </a:rPr>
              <a:t>DO TST: “</a:t>
            </a:r>
            <a:r>
              <a:rPr lang="pt-BR" sz="2200" b="1" dirty="0" smtClean="0">
                <a:cs typeface="Arial" pitchFamily="34" charset="0"/>
              </a:rPr>
              <a:t>CONTRIBUIÇÕES SINDICAIS </a:t>
            </a:r>
            <a:r>
              <a:rPr lang="pt-BR" sz="2200" dirty="0" smtClean="0">
                <a:cs typeface="Arial" pitchFamily="34" charset="0"/>
              </a:rPr>
              <a:t>- INOBSERVÂNCIA DE PRECEITOS - “A Constituição da República, em seus </a:t>
            </a:r>
            <a:r>
              <a:rPr lang="pt-BR" sz="2200" dirty="0" err="1" smtClean="0">
                <a:cs typeface="Arial" pitchFamily="34" charset="0"/>
              </a:rPr>
              <a:t>arts</a:t>
            </a:r>
            <a:r>
              <a:rPr lang="pt-BR" sz="2200" dirty="0" smtClean="0">
                <a:cs typeface="Arial" pitchFamily="34" charset="0"/>
              </a:rPr>
              <a:t>. 5º, XX e 8º, V, </a:t>
            </a:r>
            <a:r>
              <a:rPr lang="pt-BR" sz="2200" b="1" dirty="0" smtClean="0">
                <a:cs typeface="Arial" pitchFamily="34" charset="0"/>
              </a:rPr>
              <a:t>assegura o direito de livre associação e sindicalização. </a:t>
            </a:r>
          </a:p>
          <a:p>
            <a:pPr algn="just"/>
            <a:r>
              <a:rPr lang="pt-BR" sz="2200" b="1" i="1" dirty="0" smtClean="0">
                <a:cs typeface="Arial" pitchFamily="34" charset="0"/>
              </a:rPr>
              <a:t>É ofensiva </a:t>
            </a:r>
            <a:r>
              <a:rPr lang="pt-BR" sz="2200" dirty="0" smtClean="0">
                <a:cs typeface="Arial" pitchFamily="34" charset="0"/>
              </a:rPr>
              <a:t>a essa modalidade de liberdade </a:t>
            </a:r>
            <a:r>
              <a:rPr lang="pt-BR" sz="2200" b="1" u="sng" dirty="0" smtClean="0">
                <a:cs typeface="Arial" pitchFamily="34" charset="0"/>
              </a:rPr>
              <a:t>cláusula constante de acordo, convenção coletiva ou sentença normativa </a:t>
            </a:r>
            <a:r>
              <a:rPr lang="pt-BR" sz="2200" b="1" dirty="0" smtClean="0">
                <a:cs typeface="Arial" pitchFamily="34" charset="0"/>
              </a:rPr>
              <a:t>estabelecendo contribuição em favor de entidade sindical a título de taxa para custeio do sistema confederativo, assistencial, revigoramento ou fortalecimento sindical e </a:t>
            </a:r>
            <a:r>
              <a:rPr lang="pt-BR" sz="2200" b="1" u="sng" dirty="0" smtClean="0">
                <a:cs typeface="Arial" pitchFamily="34" charset="0"/>
              </a:rPr>
              <a:t>outras da mesma espécie</a:t>
            </a:r>
            <a:r>
              <a:rPr lang="pt-BR" sz="2200" b="1" dirty="0" smtClean="0">
                <a:effectLst>
                  <a:outerShdw blurRad="38100" dist="38100" dir="2700000" algn="tl">
                    <a:srgbClr val="000000">
                      <a:alpha val="43137"/>
                    </a:srgbClr>
                  </a:outerShdw>
                </a:effectLst>
                <a:cs typeface="Arial" pitchFamily="34" charset="0"/>
              </a:rPr>
              <a:t>, </a:t>
            </a:r>
            <a:r>
              <a:rPr lang="pt-BR" sz="2200" b="1" dirty="0" smtClean="0">
                <a:cs typeface="Arial" pitchFamily="34" charset="0"/>
              </a:rPr>
              <a:t>obrigando trabalhadores não sindicalizados. </a:t>
            </a:r>
          </a:p>
          <a:p>
            <a:pPr algn="just"/>
            <a:r>
              <a:rPr lang="pt-BR" sz="2200" dirty="0" smtClean="0">
                <a:cs typeface="Arial" pitchFamily="34" charset="0"/>
              </a:rPr>
              <a:t>Sendo nulas as estipulações que </a:t>
            </a:r>
            <a:r>
              <a:rPr lang="pt-BR" sz="2200" dirty="0" err="1" smtClean="0">
                <a:cs typeface="Arial" pitchFamily="34" charset="0"/>
              </a:rPr>
              <a:t>inobservem</a:t>
            </a:r>
            <a:r>
              <a:rPr lang="pt-BR" sz="2200" dirty="0" smtClean="0">
                <a:cs typeface="Arial" pitchFamily="34" charset="0"/>
              </a:rPr>
              <a:t> tal restrição, tornam-se passíveis de devolução os valores irregularmente descontados.”</a:t>
            </a:r>
          </a:p>
        </p:txBody>
      </p:sp>
      <p:sp>
        <p:nvSpPr>
          <p:cNvPr id="4" name="Título 3"/>
          <p:cNvSpPr>
            <a:spLocks noGrp="1"/>
          </p:cNvSpPr>
          <p:nvPr>
            <p:ph type="title"/>
          </p:nvPr>
        </p:nvSpPr>
        <p:spPr>
          <a:xfrm>
            <a:off x="484742" y="1575412"/>
            <a:ext cx="8097398" cy="539827"/>
          </a:xfrm>
          <a:solidFill>
            <a:schemeClr val="accent6">
              <a:lumMod val="40000"/>
              <a:lumOff val="60000"/>
            </a:schemeClr>
          </a:solidFill>
        </p:spPr>
        <p:txBody>
          <a:bodyPr>
            <a:normAutofit/>
          </a:bodyPr>
          <a:lstStyle/>
          <a:p>
            <a:pPr algn="ctr"/>
            <a:r>
              <a:rPr lang="pt-BR" sz="3200" b="1" u="sng" dirty="0" smtClean="0">
                <a:latin typeface="+mn-lt"/>
              </a:rPr>
              <a:t>Contribuição Assistencial – Precedente do TST</a:t>
            </a:r>
            <a:endParaRPr lang="pt-BR" sz="3200" u="sng" dirty="0">
              <a:latin typeface="+mn-lt"/>
            </a:endParaRPr>
          </a:p>
        </p:txBody>
      </p:sp>
    </p:spTree>
    <p:extLst>
      <p:ext uri="{BB962C8B-B14F-4D97-AF65-F5344CB8AC3E}">
        <p14:creationId xmlns:p14="http://schemas.microsoft.com/office/powerpoint/2010/main" xmlns="" val="180919648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50842" y="2798285"/>
            <a:ext cx="8086381" cy="3723701"/>
          </a:xfrm>
        </p:spPr>
        <p:txBody>
          <a:bodyPr>
            <a:normAutofit/>
          </a:bodyPr>
          <a:lstStyle/>
          <a:p>
            <a:pPr algn="just"/>
            <a:r>
              <a:rPr lang="pt-BR" sz="3200" dirty="0" smtClean="0"/>
              <a:t>O STF ao julgar o ARE 1018459, </a:t>
            </a:r>
            <a:r>
              <a:rPr lang="pt-BR" sz="3200" b="1" dirty="0" smtClean="0"/>
              <a:t>por meio do plenário virtual</a:t>
            </a:r>
            <a:r>
              <a:rPr lang="pt-BR" sz="3200" dirty="0" smtClean="0"/>
              <a:t>,  reconheceu a existência de </a:t>
            </a:r>
            <a:r>
              <a:rPr lang="pt-BR" sz="3200" b="1" dirty="0" smtClean="0"/>
              <a:t>repercussão geral</a:t>
            </a:r>
            <a:r>
              <a:rPr lang="pt-BR" sz="3200" dirty="0" smtClean="0"/>
              <a:t> de que é inconstitucional a instituição, por acordo, convenção coletiva ou sentença normativa, de contribuições exigidas de empregados </a:t>
            </a:r>
            <a:r>
              <a:rPr lang="pt-BR" sz="3200" b="1" dirty="0" smtClean="0">
                <a:solidFill>
                  <a:srgbClr val="C00000"/>
                </a:solidFill>
              </a:rPr>
              <a:t>não sindicalizados</a:t>
            </a:r>
            <a:r>
              <a:rPr lang="pt-BR" sz="3200" dirty="0" smtClean="0"/>
              <a:t>, fixando o </a:t>
            </a:r>
            <a:r>
              <a:rPr lang="pt-BR" sz="3200" b="1" dirty="0" smtClean="0"/>
              <a:t>TEMA 935.</a:t>
            </a:r>
            <a:endParaRPr lang="pt-BR" sz="3200" dirty="0"/>
          </a:p>
        </p:txBody>
      </p:sp>
      <p:sp>
        <p:nvSpPr>
          <p:cNvPr id="4" name="Título 3"/>
          <p:cNvSpPr>
            <a:spLocks noGrp="1"/>
          </p:cNvSpPr>
          <p:nvPr>
            <p:ph type="title"/>
          </p:nvPr>
        </p:nvSpPr>
        <p:spPr>
          <a:xfrm>
            <a:off x="789542" y="1850834"/>
            <a:ext cx="7350369" cy="694062"/>
          </a:xfrm>
        </p:spPr>
        <p:txBody>
          <a:bodyPr>
            <a:normAutofit/>
          </a:bodyPr>
          <a:lstStyle/>
          <a:p>
            <a:pPr algn="ctr"/>
            <a:r>
              <a:rPr lang="pt-BR" sz="3200" b="1" u="sng" dirty="0" smtClean="0">
                <a:latin typeface="+mn-lt"/>
              </a:rPr>
              <a:t>Contribuição Assistencial – Decisão do STF</a:t>
            </a:r>
            <a:endParaRPr lang="pt-BR" sz="3200" u="sng" dirty="0">
              <a:latin typeface="+mn-lt"/>
            </a:endParaRPr>
          </a:p>
        </p:txBody>
      </p:sp>
    </p:spTree>
    <p:extLst>
      <p:ext uri="{BB962C8B-B14F-4D97-AF65-F5344CB8AC3E}">
        <p14:creationId xmlns:p14="http://schemas.microsoft.com/office/powerpoint/2010/main" xmlns="" val="11386533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34601" y="3034864"/>
            <a:ext cx="8235673" cy="3681046"/>
          </a:xfrm>
        </p:spPr>
        <p:txBody>
          <a:bodyPr>
            <a:normAutofit/>
          </a:bodyPr>
          <a:lstStyle/>
          <a:p>
            <a:pPr algn="just">
              <a:buFont typeface="Wingdings" pitchFamily="2" charset="2"/>
              <a:buChar char="§"/>
            </a:pPr>
            <a:r>
              <a:rPr lang="pt-BR" sz="3600" b="1" dirty="0" smtClean="0"/>
              <a:t>Súmula Vinculante n.º 40 do STF (antiga Súmula 666). </a:t>
            </a:r>
            <a:r>
              <a:rPr lang="pt-BR" sz="3600" dirty="0" smtClean="0"/>
              <a:t>A contribuição confederativa de que trata o art. 8º, IV, da Constituição Federal, </a:t>
            </a:r>
            <a:r>
              <a:rPr lang="pt-BR" sz="3600" b="1" dirty="0" smtClean="0"/>
              <a:t>só é exigível dos filiados </a:t>
            </a:r>
            <a:r>
              <a:rPr lang="pt-BR" sz="3600" dirty="0" smtClean="0"/>
              <a:t>ao sindicato respectivo.</a:t>
            </a:r>
            <a:endParaRPr lang="pt-BR" sz="3600" dirty="0"/>
          </a:p>
        </p:txBody>
      </p:sp>
      <p:sp>
        <p:nvSpPr>
          <p:cNvPr id="4" name="Título 3"/>
          <p:cNvSpPr>
            <a:spLocks noGrp="1"/>
          </p:cNvSpPr>
          <p:nvPr>
            <p:ph type="title"/>
          </p:nvPr>
        </p:nvSpPr>
        <p:spPr>
          <a:xfrm>
            <a:off x="757339" y="1861851"/>
            <a:ext cx="7901354" cy="638978"/>
          </a:xfrm>
        </p:spPr>
        <p:txBody>
          <a:bodyPr>
            <a:normAutofit/>
          </a:bodyPr>
          <a:lstStyle/>
          <a:p>
            <a:pPr algn="ctr"/>
            <a:r>
              <a:rPr lang="pt-BR" sz="3200" b="1" u="sng" dirty="0" smtClean="0">
                <a:latin typeface="+mn-lt"/>
              </a:rPr>
              <a:t>Contribuição Confederativa – Súmula STF</a:t>
            </a:r>
            <a:endParaRPr lang="pt-BR" sz="3200" u="sng" dirty="0">
              <a:latin typeface="+mn-lt"/>
            </a:endParaRPr>
          </a:p>
        </p:txBody>
      </p:sp>
    </p:spTree>
    <p:extLst>
      <p:ext uri="{BB962C8B-B14F-4D97-AF65-F5344CB8AC3E}">
        <p14:creationId xmlns:p14="http://schemas.microsoft.com/office/powerpoint/2010/main" xmlns="" val="23773721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depositphotos_3405861-stock-photo-3d-question-mark.jpg"/>
          <p:cNvPicPr>
            <a:picLocks noChangeAspect="1"/>
          </p:cNvPicPr>
          <p:nvPr/>
        </p:nvPicPr>
        <p:blipFill>
          <a:blip r:embed="rId3" cstate="print"/>
          <a:stretch>
            <a:fillRect/>
          </a:stretch>
        </p:blipFill>
        <p:spPr>
          <a:xfrm>
            <a:off x="7487309" y="3065837"/>
            <a:ext cx="1128584" cy="1128584"/>
          </a:xfrm>
          <a:prstGeom prst="rect">
            <a:avLst/>
          </a:prstGeom>
        </p:spPr>
      </p:pic>
      <p:sp>
        <p:nvSpPr>
          <p:cNvPr id="2" name="Título 1"/>
          <p:cNvSpPr>
            <a:spLocks noGrp="1"/>
          </p:cNvSpPr>
          <p:nvPr>
            <p:ph type="title"/>
          </p:nvPr>
        </p:nvSpPr>
        <p:spPr>
          <a:xfrm>
            <a:off x="840968" y="3077933"/>
            <a:ext cx="7460273" cy="1325563"/>
          </a:xfrm>
        </p:spPr>
        <p:txBody>
          <a:bodyPr>
            <a:noAutofit/>
          </a:bodyPr>
          <a:lstStyle/>
          <a:p>
            <a:pPr algn="ctr"/>
            <a:r>
              <a:rPr lang="pt-BR" sz="5400" b="1" dirty="0" smtClean="0">
                <a:latin typeface="+mn-lt"/>
              </a:rPr>
              <a:t>O que ainda pode vir</a:t>
            </a:r>
            <a:endParaRPr lang="pt-BR" sz="5400" b="1" dirty="0">
              <a:latin typeface="+mn-lt"/>
            </a:endParaRPr>
          </a:p>
        </p:txBody>
      </p:sp>
      <p:pic>
        <p:nvPicPr>
          <p:cNvPr id="5" name="Imagem 4" descr="depositphotos_3405861-stock-photo-3d-question-mark.jpg"/>
          <p:cNvPicPr>
            <a:picLocks noChangeAspect="1"/>
          </p:cNvPicPr>
          <p:nvPr/>
        </p:nvPicPr>
        <p:blipFill>
          <a:blip r:embed="rId3" cstate="print"/>
          <a:stretch>
            <a:fillRect/>
          </a:stretch>
        </p:blipFill>
        <p:spPr>
          <a:xfrm>
            <a:off x="1092153" y="1965171"/>
            <a:ext cx="1128584" cy="1128584"/>
          </a:xfrm>
          <a:prstGeom prst="rect">
            <a:avLst/>
          </a:prstGeom>
        </p:spPr>
      </p:pic>
      <p:pic>
        <p:nvPicPr>
          <p:cNvPr id="6" name="Imagem 5" descr="depositphotos_3405861-stock-photo-3d-question-mark.jpg"/>
          <p:cNvPicPr>
            <a:picLocks noChangeAspect="1"/>
          </p:cNvPicPr>
          <p:nvPr/>
        </p:nvPicPr>
        <p:blipFill>
          <a:blip r:embed="rId3" cstate="print"/>
          <a:stretch>
            <a:fillRect/>
          </a:stretch>
        </p:blipFill>
        <p:spPr>
          <a:xfrm>
            <a:off x="4027264" y="4776104"/>
            <a:ext cx="1128584" cy="1128584"/>
          </a:xfrm>
          <a:prstGeom prst="rect">
            <a:avLst/>
          </a:prstGeom>
        </p:spPr>
      </p:pic>
      <p:pic>
        <p:nvPicPr>
          <p:cNvPr id="7" name="Imagem 6" descr="depositphotos_3405861-stock-photo-3d-question-mark.jpg"/>
          <p:cNvPicPr>
            <a:picLocks noChangeAspect="1"/>
          </p:cNvPicPr>
          <p:nvPr/>
        </p:nvPicPr>
        <p:blipFill>
          <a:blip r:embed="rId3" cstate="print"/>
          <a:stretch>
            <a:fillRect/>
          </a:stretch>
        </p:blipFill>
        <p:spPr>
          <a:xfrm>
            <a:off x="5438375" y="1840993"/>
            <a:ext cx="1128584" cy="1128584"/>
          </a:xfrm>
          <a:prstGeom prst="rect">
            <a:avLst/>
          </a:prstGeom>
        </p:spPr>
      </p:pic>
    </p:spTree>
    <p:extLst>
      <p:ext uri="{BB962C8B-B14F-4D97-AF65-F5344CB8AC3E}">
        <p14:creationId xmlns:p14="http://schemas.microsoft.com/office/powerpoint/2010/main" xmlns="" val="386704967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85423" y="1930399"/>
            <a:ext cx="8259992" cy="3438769"/>
          </a:xfrm>
        </p:spPr>
        <p:txBody>
          <a:bodyPr>
            <a:normAutofit/>
          </a:bodyPr>
          <a:lstStyle/>
          <a:p>
            <a:pPr algn="just">
              <a:buFont typeface="Wingdings" pitchFamily="2" charset="2"/>
              <a:buChar char="§"/>
            </a:pPr>
            <a:r>
              <a:rPr lang="pt-BR" sz="4000" dirty="0" smtClean="0"/>
              <a:t> A </a:t>
            </a:r>
            <a:r>
              <a:rPr lang="pt-BR" sz="4000" b="1" dirty="0" smtClean="0">
                <a:solidFill>
                  <a:srgbClr val="C00000"/>
                </a:solidFill>
              </a:rPr>
              <a:t>LEI DAS CENTRAIS </a:t>
            </a:r>
            <a:r>
              <a:rPr lang="pt-BR" sz="4000" dirty="0" smtClean="0"/>
              <a:t>(nº 11.648/2008) estabelece que a contribuição sindical somente poderá ser </a:t>
            </a:r>
            <a:r>
              <a:rPr lang="pt-BR" sz="4000" b="1" dirty="0" smtClean="0"/>
              <a:t>EXTINTA</a:t>
            </a:r>
            <a:r>
              <a:rPr lang="pt-BR" sz="4000" dirty="0" smtClean="0"/>
              <a:t> até que seja </a:t>
            </a:r>
            <a:r>
              <a:rPr lang="pt-BR" sz="4000" b="1" dirty="0" smtClean="0"/>
              <a:t>regulamentada a contribuição </a:t>
            </a:r>
            <a:r>
              <a:rPr lang="pt-BR" sz="4000" b="1" dirty="0" err="1" smtClean="0"/>
              <a:t>negocial</a:t>
            </a:r>
            <a:r>
              <a:rPr lang="pt-BR" sz="4000" dirty="0" smtClean="0"/>
              <a:t>.</a:t>
            </a:r>
          </a:p>
        </p:txBody>
      </p:sp>
      <p:pic>
        <p:nvPicPr>
          <p:cNvPr id="7" name="Imagem 6"/>
          <p:cNvPicPr/>
          <p:nvPr/>
        </p:nvPicPr>
        <p:blipFill>
          <a:blip r:embed="rId3" cstate="print">
            <a:extLst>
              <a:ext uri="{28A0092B-C50C-407E-A947-70E740481C1C}">
                <a14:useLocalDpi xmlns:a14="http://schemas.microsoft.com/office/drawing/2010/main" xmlns="" val="0"/>
              </a:ext>
            </a:extLst>
          </a:blip>
          <a:stretch>
            <a:fillRect/>
          </a:stretch>
        </p:blipFill>
        <p:spPr>
          <a:xfrm>
            <a:off x="7033845" y="5407377"/>
            <a:ext cx="1652955" cy="891823"/>
          </a:xfrm>
          <a:prstGeom prst="rect">
            <a:avLst/>
          </a:prstGeom>
        </p:spPr>
      </p:pic>
      <p:sp>
        <p:nvSpPr>
          <p:cNvPr id="8" name="CaixaDeTexto 7"/>
          <p:cNvSpPr txBox="1"/>
          <p:nvPr/>
        </p:nvSpPr>
        <p:spPr>
          <a:xfrm rot="19906117">
            <a:off x="7069014" y="5594081"/>
            <a:ext cx="867508" cy="369332"/>
          </a:xfrm>
          <a:prstGeom prst="rect">
            <a:avLst/>
          </a:prstGeom>
          <a:noFill/>
        </p:spPr>
        <p:txBody>
          <a:bodyPr wrap="square" rtlCol="0">
            <a:spAutoFit/>
          </a:bodyPr>
          <a:lstStyle/>
          <a:p>
            <a:r>
              <a:rPr lang="pt-BR" b="1" dirty="0" smtClean="0"/>
              <a:t>Art. 7º</a:t>
            </a:r>
            <a:endParaRPr lang="pt-BR" b="1" dirty="0"/>
          </a:p>
        </p:txBody>
      </p:sp>
    </p:spTree>
    <p:extLst>
      <p:ext uri="{BB962C8B-B14F-4D97-AF65-F5344CB8AC3E}">
        <p14:creationId xmlns:p14="http://schemas.microsoft.com/office/powerpoint/2010/main" xmlns="" val="20794096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53155" y="2154008"/>
            <a:ext cx="8094134" cy="3539430"/>
          </a:xfrm>
          <a:prstGeom prst="rect">
            <a:avLst/>
          </a:prstGeom>
          <a:solidFill>
            <a:schemeClr val="bg1">
              <a:lumMod val="95000"/>
            </a:schemeClr>
          </a:solidFill>
          <a:ln>
            <a:solidFill>
              <a:srgbClr val="00FF00"/>
            </a:solidFill>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pt-BR" sz="3200" b="1" dirty="0" smtClean="0">
                <a:solidFill>
                  <a:schemeClr val="accent6">
                    <a:lumMod val="75000"/>
                  </a:schemeClr>
                </a:solidFill>
              </a:rPr>
              <a:t>Art. 7</a:t>
            </a:r>
            <a:r>
              <a:rPr lang="pt-BR" sz="3200" b="1" u="sng" baseline="30000" dirty="0" smtClean="0">
                <a:solidFill>
                  <a:schemeClr val="accent6">
                    <a:lumMod val="75000"/>
                  </a:schemeClr>
                </a:solidFill>
              </a:rPr>
              <a:t>o</a:t>
            </a:r>
            <a:r>
              <a:rPr lang="pt-BR" sz="3200" dirty="0" smtClean="0"/>
              <a:t>  Os </a:t>
            </a:r>
            <a:r>
              <a:rPr lang="pt-BR" sz="3200" b="1" dirty="0" smtClean="0">
                <a:solidFill>
                  <a:schemeClr val="accent6">
                    <a:lumMod val="50000"/>
                  </a:schemeClr>
                </a:solidFill>
                <a:effectLst>
                  <a:outerShdw blurRad="38100" dist="38100" dir="2700000" algn="tl">
                    <a:srgbClr val="000000">
                      <a:alpha val="43137"/>
                    </a:srgbClr>
                  </a:outerShdw>
                </a:effectLst>
              </a:rPr>
              <a:t>artigos 548 a 610 </a:t>
            </a:r>
            <a:r>
              <a:rPr lang="pt-BR" sz="3200" dirty="0" smtClean="0"/>
              <a:t>da Consolidação das Leis do Trabalho - CLT, aprovada pelo Decreto-Lei n</a:t>
            </a:r>
            <a:r>
              <a:rPr lang="pt-BR" sz="3200" u="sng" baseline="30000" dirty="0" smtClean="0"/>
              <a:t>o</a:t>
            </a:r>
            <a:r>
              <a:rPr lang="pt-BR" sz="3200" dirty="0" smtClean="0"/>
              <a:t> 5.452, de 1</a:t>
            </a:r>
            <a:r>
              <a:rPr lang="pt-BR" sz="3200" u="sng" baseline="30000" dirty="0" smtClean="0"/>
              <a:t>o</a:t>
            </a:r>
            <a:r>
              <a:rPr lang="pt-BR" sz="3200" dirty="0" smtClean="0"/>
              <a:t> de maio de 1943, vigorarão até que a </a:t>
            </a:r>
            <a:r>
              <a:rPr lang="pt-BR" sz="3200" b="1" dirty="0" smtClean="0"/>
              <a:t>lei venha a disciplinar a contribuição </a:t>
            </a:r>
            <a:r>
              <a:rPr lang="pt-BR" sz="3200" b="1" dirty="0" err="1" smtClean="0"/>
              <a:t>negocial</a:t>
            </a:r>
            <a:r>
              <a:rPr lang="pt-BR" sz="3200" b="1" dirty="0" smtClean="0"/>
              <a:t>, vinculada ao exercício efetivo da negociação coletiva e à aprovação em assembléia geral da categoria. </a:t>
            </a:r>
            <a:endParaRPr lang="pt-BR" sz="3200" b="1" dirty="0"/>
          </a:p>
        </p:txBody>
      </p:sp>
    </p:spTree>
    <p:extLst>
      <p:ext uri="{BB962C8B-B14F-4D97-AF65-F5344CB8AC3E}">
        <p14:creationId xmlns:p14="http://schemas.microsoft.com/office/powerpoint/2010/main" xmlns="" val="167698796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7"/>
          <p:cNvSpPr>
            <a:spLocks noGrp="1"/>
          </p:cNvSpPr>
          <p:nvPr>
            <p:ph idx="1"/>
          </p:nvPr>
        </p:nvSpPr>
        <p:spPr>
          <a:xfrm>
            <a:off x="457201" y="2057399"/>
            <a:ext cx="8034702" cy="3592025"/>
          </a:xfrm>
        </p:spPr>
        <p:txBody>
          <a:bodyPr>
            <a:noAutofit/>
          </a:bodyPr>
          <a:lstStyle/>
          <a:p>
            <a:pPr algn="just"/>
            <a:r>
              <a:rPr lang="pt-BR" sz="3800" dirty="0" smtClean="0"/>
              <a:t>A Lei da Reforma Trabalhista dispõe no art. 611-B direitos que </a:t>
            </a:r>
            <a:r>
              <a:rPr lang="pt-BR" sz="3800" b="1" u="sng" dirty="0" smtClean="0"/>
              <a:t>NÃO </a:t>
            </a:r>
            <a:r>
              <a:rPr lang="pt-BR" sz="3800" dirty="0" smtClean="0"/>
              <a:t>poderão ser negociados </a:t>
            </a:r>
            <a:r>
              <a:rPr lang="pt-BR" sz="3800" b="1" dirty="0" smtClean="0">
                <a:solidFill>
                  <a:srgbClr val="C00000"/>
                </a:solidFill>
              </a:rPr>
              <a:t>mediante acordo coletivo ou convenção coletiva de trabalho</a:t>
            </a:r>
            <a:r>
              <a:rPr lang="pt-BR" sz="3800" dirty="0" smtClean="0"/>
              <a:t>.</a:t>
            </a:r>
          </a:p>
        </p:txBody>
      </p:sp>
      <p:pic>
        <p:nvPicPr>
          <p:cNvPr id="6" name="Imagem 5"/>
          <p:cNvPicPr/>
          <p:nvPr/>
        </p:nvPicPr>
        <p:blipFill>
          <a:blip r:embed="rId3" cstate="print">
            <a:extLst>
              <a:ext uri="{28A0092B-C50C-407E-A947-70E740481C1C}">
                <a14:useLocalDpi xmlns:a14="http://schemas.microsoft.com/office/drawing/2010/main" xmlns="" val="0"/>
              </a:ext>
            </a:extLst>
          </a:blip>
          <a:stretch>
            <a:fillRect/>
          </a:stretch>
        </p:blipFill>
        <p:spPr>
          <a:xfrm>
            <a:off x="6787660" y="4572000"/>
            <a:ext cx="1652955" cy="1019908"/>
          </a:xfrm>
          <a:prstGeom prst="rect">
            <a:avLst/>
          </a:prstGeom>
        </p:spPr>
      </p:pic>
      <p:sp>
        <p:nvSpPr>
          <p:cNvPr id="7" name="CaixaDeTexto 6"/>
          <p:cNvSpPr txBox="1"/>
          <p:nvPr/>
        </p:nvSpPr>
        <p:spPr>
          <a:xfrm rot="19906117">
            <a:off x="6595572" y="4733813"/>
            <a:ext cx="1140613" cy="338554"/>
          </a:xfrm>
          <a:prstGeom prst="rect">
            <a:avLst/>
          </a:prstGeom>
          <a:noFill/>
        </p:spPr>
        <p:txBody>
          <a:bodyPr wrap="square" rtlCol="0">
            <a:spAutoFit/>
          </a:bodyPr>
          <a:lstStyle/>
          <a:p>
            <a:r>
              <a:rPr lang="pt-BR" sz="1600" b="1" dirty="0" smtClean="0"/>
              <a:t>Art. 611-A</a:t>
            </a:r>
            <a:endParaRPr lang="pt-BR" sz="1600" b="1" dirty="0"/>
          </a:p>
        </p:txBody>
      </p:sp>
    </p:spTree>
    <p:extLst>
      <p:ext uri="{BB962C8B-B14F-4D97-AF65-F5344CB8AC3E}">
        <p14:creationId xmlns:p14="http://schemas.microsoft.com/office/powerpoint/2010/main" xmlns="" val="401806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0065" y="1383732"/>
            <a:ext cx="7153155" cy="627317"/>
          </a:xfrm>
        </p:spPr>
        <p:txBody>
          <a:bodyPr>
            <a:noAutofit/>
          </a:bodyPr>
          <a:lstStyle/>
          <a:p>
            <a:pPr algn="ctr"/>
            <a:r>
              <a:rPr lang="pt-BR" sz="3200" b="1" dirty="0" smtClean="0">
                <a:latin typeface="+mn-lt"/>
                <a:cs typeface="Arial" pitchFamily="34" charset="0"/>
              </a:rPr>
              <a:t>Composição da Organização Sindical</a:t>
            </a:r>
            <a:endParaRPr lang="pt-BR" sz="3200" b="1" dirty="0">
              <a:latin typeface="+mn-lt"/>
              <a:cs typeface="Arial" pitchFamily="34" charset="0"/>
            </a:endParaRPr>
          </a:p>
        </p:txBody>
      </p:sp>
      <p:graphicFrame>
        <p:nvGraphicFramePr>
          <p:cNvPr id="5" name="Diagrama 4"/>
          <p:cNvGraphicFramePr/>
          <p:nvPr>
            <p:extLst>
              <p:ext uri="{D42A27DB-BD31-4B8C-83A1-F6EECF244321}">
                <p14:modId xmlns:p14="http://schemas.microsoft.com/office/powerpoint/2010/main" xmlns="" val="3260012847"/>
              </p:ext>
            </p:extLst>
          </p:nvPr>
        </p:nvGraphicFramePr>
        <p:xfrm>
          <a:off x="1753232" y="2946399"/>
          <a:ext cx="5400244" cy="3017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tângulo de cantos arredondados 5"/>
          <p:cNvSpPr/>
          <p:nvPr/>
        </p:nvSpPr>
        <p:spPr>
          <a:xfrm>
            <a:off x="6355426" y="3482262"/>
            <a:ext cx="566937"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50</a:t>
            </a:r>
          </a:p>
        </p:txBody>
      </p:sp>
      <p:sp>
        <p:nvSpPr>
          <p:cNvPr id="7" name="Retângulo de cantos arredondados 6"/>
          <p:cNvSpPr/>
          <p:nvPr/>
        </p:nvSpPr>
        <p:spPr>
          <a:xfrm>
            <a:off x="6457026" y="4135336"/>
            <a:ext cx="870551" cy="53955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620</a:t>
            </a:r>
          </a:p>
        </p:txBody>
      </p:sp>
      <p:sp>
        <p:nvSpPr>
          <p:cNvPr id="8" name="Retângulo de cantos arredondados 7"/>
          <p:cNvSpPr/>
          <p:nvPr/>
        </p:nvSpPr>
        <p:spPr>
          <a:xfrm>
            <a:off x="6376358" y="5061832"/>
            <a:ext cx="1224511" cy="556712"/>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16.837</a:t>
            </a:r>
            <a:endParaRPr lang="pt-BR" sz="2400" b="1" dirty="0">
              <a:solidFill>
                <a:schemeClr val="tx1"/>
              </a:solidFill>
            </a:endParaRPr>
          </a:p>
        </p:txBody>
      </p:sp>
      <p:sp>
        <p:nvSpPr>
          <p:cNvPr id="12" name="Elipse 11"/>
          <p:cNvSpPr/>
          <p:nvPr/>
        </p:nvSpPr>
        <p:spPr>
          <a:xfrm>
            <a:off x="1024644" y="2321786"/>
            <a:ext cx="2214578" cy="9637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CENTRAL SINDICAL</a:t>
            </a:r>
          </a:p>
        </p:txBody>
      </p:sp>
      <p:sp>
        <p:nvSpPr>
          <p:cNvPr id="13" name="Retângulo de cantos arredondados 12"/>
          <p:cNvSpPr/>
          <p:nvPr/>
        </p:nvSpPr>
        <p:spPr>
          <a:xfrm>
            <a:off x="2882032" y="2322556"/>
            <a:ext cx="714380" cy="4535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pt-BR" sz="2400" b="1" dirty="0">
                <a:solidFill>
                  <a:schemeClr val="tx1"/>
                </a:solidFill>
              </a:rPr>
              <a:t>6</a:t>
            </a:r>
          </a:p>
        </p:txBody>
      </p:sp>
      <p:sp>
        <p:nvSpPr>
          <p:cNvPr id="14" name="CaixaDeTexto 13"/>
          <p:cNvSpPr txBox="1"/>
          <p:nvPr/>
        </p:nvSpPr>
        <p:spPr>
          <a:xfrm>
            <a:off x="458635" y="6313735"/>
            <a:ext cx="3685091" cy="312073"/>
          </a:xfrm>
          <a:prstGeom prst="rect">
            <a:avLst/>
          </a:prstGeom>
          <a:noFill/>
        </p:spPr>
        <p:txBody>
          <a:bodyPr wrap="square" rtlCol="0">
            <a:spAutoFit/>
          </a:bodyPr>
          <a:lstStyle/>
          <a:p>
            <a:r>
              <a:rPr lang="pt-BR" sz="1428" dirty="0"/>
              <a:t>Dados retirados do CNES em </a:t>
            </a:r>
            <a:r>
              <a:rPr lang="pt-BR" sz="1428" dirty="0" smtClean="0"/>
              <a:t>01.08.2017</a:t>
            </a:r>
            <a:endParaRPr lang="pt-BR" sz="1428" dirty="0"/>
          </a:p>
        </p:txBody>
      </p:sp>
      <p:sp>
        <p:nvSpPr>
          <p:cNvPr id="3" name="Retângulo de cantos arredondados 2"/>
          <p:cNvSpPr/>
          <p:nvPr/>
        </p:nvSpPr>
        <p:spPr>
          <a:xfrm>
            <a:off x="6770225" y="2115433"/>
            <a:ext cx="1435261" cy="87804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bg1"/>
                </a:solidFill>
              </a:rPr>
              <a:t>Total: </a:t>
            </a:r>
            <a:r>
              <a:rPr lang="pt-BR" sz="2400" dirty="0" smtClean="0">
                <a:solidFill>
                  <a:schemeClr val="bg1"/>
                </a:solidFill>
              </a:rPr>
              <a:t>17.507</a:t>
            </a:r>
            <a:endParaRPr lang="pt-BR" sz="2400" dirty="0">
              <a:solidFill>
                <a:schemeClr val="bg1"/>
              </a:solidFill>
            </a:endParaRPr>
          </a:p>
        </p:txBody>
      </p:sp>
    </p:spTree>
    <p:extLst>
      <p:ext uri="{BB962C8B-B14F-4D97-AF65-F5344CB8AC3E}">
        <p14:creationId xmlns:p14="http://schemas.microsoft.com/office/powerpoint/2010/main" xmlns="" val="4080122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76250" y="2000251"/>
            <a:ext cx="8201025" cy="4247317"/>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pt-BR" sz="2700" b="1" dirty="0" smtClean="0"/>
              <a:t>Art. 611-B </a:t>
            </a:r>
            <a:r>
              <a:rPr lang="pt-BR" sz="2700" dirty="0" smtClean="0"/>
              <a:t>Constituem objeto ilícito de convenção coletiva ou de acordo coletivo de trabalho, exclusivamente, a supressão ou a redução dos seguintes direitos:</a:t>
            </a:r>
          </a:p>
          <a:p>
            <a:pPr algn="just"/>
            <a:r>
              <a:rPr lang="pt-BR" sz="2700" dirty="0" smtClean="0"/>
              <a:t>[...]</a:t>
            </a:r>
          </a:p>
          <a:p>
            <a:pPr algn="just"/>
            <a:r>
              <a:rPr lang="pt-BR" sz="2700" dirty="0" smtClean="0"/>
              <a:t>XXVI – liberdade de associação profissional ou sindical do trabalhador, </a:t>
            </a:r>
            <a:r>
              <a:rPr lang="pt-BR" sz="2700" b="1" dirty="0" smtClean="0"/>
              <a:t>inclusive o direito de não sofrer, sem sua expressa e prévia anuência, qualquer cobrança ou desconto salarial estabelecidos em </a:t>
            </a:r>
            <a:r>
              <a:rPr lang="pt-BR" sz="2700" b="1" u="sng" dirty="0" smtClean="0"/>
              <a:t>convenção coletiva ou acordo coletivo de trabalho</a:t>
            </a:r>
            <a:r>
              <a:rPr lang="pt-BR" sz="2700" b="1" dirty="0" smtClean="0"/>
              <a:t>; </a:t>
            </a:r>
            <a:endParaRPr lang="pt-BR" sz="2700" b="1" dirty="0"/>
          </a:p>
        </p:txBody>
      </p:sp>
    </p:spTree>
    <p:extLst>
      <p:ext uri="{BB962C8B-B14F-4D97-AF65-F5344CB8AC3E}">
        <p14:creationId xmlns:p14="http://schemas.microsoft.com/office/powerpoint/2010/main" xmlns="" val="14635233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p:cNvSpPr/>
          <p:nvPr/>
        </p:nvSpPr>
        <p:spPr>
          <a:xfrm>
            <a:off x="605929" y="1775631"/>
            <a:ext cx="8042470" cy="1938992"/>
          </a:xfrm>
          <a:prstGeom prst="rect">
            <a:avLst/>
          </a:prstGeom>
        </p:spPr>
        <p:txBody>
          <a:bodyPr wrap="square">
            <a:spAutoFit/>
          </a:bodyPr>
          <a:lstStyle/>
          <a:p>
            <a:pPr algn="ctr"/>
            <a:r>
              <a:rPr lang="pt-BR" sz="4000" b="1" dirty="0" smtClean="0">
                <a:effectLst>
                  <a:outerShdw blurRad="38100" dist="38100" dir="2700000" algn="tl">
                    <a:srgbClr val="000000">
                      <a:alpha val="43137"/>
                    </a:srgbClr>
                  </a:outerShdw>
                </a:effectLst>
                <a:ea typeface="Arial Unicode MS" pitchFamily="34" charset="-128"/>
                <a:cs typeface="Arial Unicode MS" pitchFamily="34" charset="-128"/>
              </a:rPr>
              <a:t>Efeitos da Reforma Trabalhista  </a:t>
            </a:r>
          </a:p>
          <a:p>
            <a:pPr algn="ctr"/>
            <a:r>
              <a:rPr lang="pt-BR" sz="4000" b="1" dirty="0" smtClean="0">
                <a:solidFill>
                  <a:srgbClr val="C00000"/>
                </a:solidFill>
                <a:effectLst>
                  <a:outerShdw blurRad="38100" dist="38100" dir="2700000" algn="tl">
                    <a:srgbClr val="000000">
                      <a:alpha val="43137"/>
                    </a:srgbClr>
                  </a:outerShdw>
                </a:effectLst>
                <a:ea typeface="Arial Unicode MS" pitchFamily="34" charset="-128"/>
                <a:cs typeface="Arial Unicode MS" pitchFamily="34" charset="-128"/>
              </a:rPr>
              <a:t>Relação de Trabalho e Novas formas de contratação</a:t>
            </a:r>
            <a:endParaRPr lang="pt-BR" sz="4000" b="1" dirty="0">
              <a:solidFill>
                <a:srgbClr val="C00000"/>
              </a:solidFill>
              <a:effectLst>
                <a:outerShdw blurRad="38100" dist="38100" dir="2700000" algn="tl">
                  <a:srgbClr val="000000">
                    <a:alpha val="43137"/>
                  </a:srgbClr>
                </a:outerShdw>
              </a:effectLst>
            </a:endParaRPr>
          </a:p>
        </p:txBody>
      </p:sp>
      <p:pic>
        <p:nvPicPr>
          <p:cNvPr id="2050" name="Picture 2" descr="Resultado de imagem para carteira de trabalho"/>
          <p:cNvPicPr>
            <a:picLocks noChangeAspect="1" noChangeArrowheads="1"/>
          </p:cNvPicPr>
          <p:nvPr/>
        </p:nvPicPr>
        <p:blipFill>
          <a:blip r:embed="rId3" cstate="print"/>
          <a:srcRect/>
          <a:stretch>
            <a:fillRect/>
          </a:stretch>
        </p:blipFill>
        <p:spPr bwMode="auto">
          <a:xfrm>
            <a:off x="2829277" y="4248992"/>
            <a:ext cx="3108788" cy="1902078"/>
          </a:xfrm>
          <a:prstGeom prst="rect">
            <a:avLst/>
          </a:prstGeom>
          <a:noFill/>
        </p:spPr>
      </p:pic>
    </p:spTree>
    <p:extLst>
      <p:ext uri="{BB962C8B-B14F-4D97-AF65-F5344CB8AC3E}">
        <p14:creationId xmlns:p14="http://schemas.microsoft.com/office/powerpoint/2010/main" xmlns="" val="136266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89208" y="2495845"/>
            <a:ext cx="7848441" cy="3799114"/>
          </a:xfrm>
        </p:spPr>
        <p:txBody>
          <a:bodyPr>
            <a:normAutofit/>
          </a:bodyPr>
          <a:lstStyle/>
          <a:p>
            <a:pPr algn="just"/>
            <a:endParaRPr lang="pt-BR" sz="3000" dirty="0" smtClean="0"/>
          </a:p>
          <a:p>
            <a:pPr algn="just"/>
            <a:r>
              <a:rPr lang="pt-BR" sz="3000" dirty="0" smtClean="0"/>
              <a:t>Cria o contrato de trabalho intermitente, sendo  aquele prestado </a:t>
            </a:r>
            <a:r>
              <a:rPr lang="pt-BR" sz="3000" b="1" dirty="0" smtClean="0">
                <a:solidFill>
                  <a:srgbClr val="C00000"/>
                </a:solidFill>
                <a:effectLst>
                  <a:outerShdw blurRad="38100" dist="38100" dir="2700000" algn="tl">
                    <a:srgbClr val="000000">
                      <a:alpha val="43137"/>
                    </a:srgbClr>
                  </a:outerShdw>
                </a:effectLst>
              </a:rPr>
              <a:t>com subordinação, de forma não contínua</a:t>
            </a:r>
            <a:r>
              <a:rPr lang="pt-BR" sz="3000" dirty="0" smtClean="0"/>
              <a:t>, ocorrendo com alternância de períodos e de inatividade, determinados em horas, dias ou meses, </a:t>
            </a:r>
            <a:r>
              <a:rPr lang="pt-BR" sz="3000" dirty="0" smtClean="0">
                <a:solidFill>
                  <a:srgbClr val="C00000"/>
                </a:solidFill>
              </a:rPr>
              <a:t>independentemente do tipo de atividade do empregado e do empregador.</a:t>
            </a:r>
          </a:p>
          <a:p>
            <a:pPr marL="0" indent="0" algn="just">
              <a:buNone/>
            </a:pPr>
            <a:endParaRPr lang="pt-BR" dirty="0">
              <a:solidFill>
                <a:srgbClr val="C00000"/>
              </a:solidFill>
            </a:endParaRPr>
          </a:p>
        </p:txBody>
      </p:sp>
      <p:sp>
        <p:nvSpPr>
          <p:cNvPr id="5" name="CaixaDeTexto 4"/>
          <p:cNvSpPr txBox="1"/>
          <p:nvPr/>
        </p:nvSpPr>
        <p:spPr>
          <a:xfrm>
            <a:off x="572170" y="1576683"/>
            <a:ext cx="8006193" cy="1323439"/>
          </a:xfrm>
          <a:prstGeom prst="rect">
            <a:avLst/>
          </a:prstGeom>
          <a:noFill/>
        </p:spPr>
        <p:txBody>
          <a:bodyPr wrap="square" rtlCol="0">
            <a:spAutoFit/>
          </a:bodyPr>
          <a:lstStyle/>
          <a:p>
            <a:pPr marL="342900" indent="-342900">
              <a:buFont typeface="Wingdings" pitchFamily="2" charset="2"/>
              <a:buChar char="q"/>
            </a:pPr>
            <a:r>
              <a:rPr lang="pt-BR" sz="4000" b="1" dirty="0">
                <a:solidFill>
                  <a:srgbClr val="C00000"/>
                </a:solidFill>
              </a:rPr>
              <a:t>Contrato de Trabalho Intermitente</a:t>
            </a:r>
          </a:p>
          <a:p>
            <a:endParaRPr lang="pt-BR" sz="4000" b="1" dirty="0">
              <a:solidFill>
                <a:srgbClr val="C00000"/>
              </a:solidFill>
            </a:endParaRPr>
          </a:p>
        </p:txBody>
      </p:sp>
      <p:pic>
        <p:nvPicPr>
          <p:cNvPr id="6" name="Imagem 5" descr="gdhfadha"/>
          <p:cNvPicPr>
            <a:picLocks noChangeAspect="1" noChangeArrowheads="1"/>
          </p:cNvPicPr>
          <p:nvPr/>
        </p:nvPicPr>
        <p:blipFill>
          <a:blip r:embed="rId3" cstate="print"/>
          <a:srcRect/>
          <a:stretch>
            <a:fillRect/>
          </a:stretch>
        </p:blipFill>
        <p:spPr bwMode="auto">
          <a:xfrm>
            <a:off x="392187" y="2335032"/>
            <a:ext cx="8063498" cy="233147"/>
          </a:xfrm>
          <a:prstGeom prst="rect">
            <a:avLst/>
          </a:prstGeom>
          <a:noFill/>
        </p:spPr>
      </p:pic>
    </p:spTree>
    <p:extLst>
      <p:ext uri="{BB962C8B-B14F-4D97-AF65-F5344CB8AC3E}">
        <p14:creationId xmlns:p14="http://schemas.microsoft.com/office/powerpoint/2010/main" xmlns="" val="346231220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29659" y="339970"/>
          <a:ext cx="8500158" cy="6270151"/>
        </p:xfrm>
        <a:graphic>
          <a:graphicData uri="http://schemas.openxmlformats.org/drawingml/2006/table">
            <a:tbl>
              <a:tblPr firstRow="1" bandRow="1">
                <a:tableStyleId>{073A0DAA-6AF3-43AB-8588-CEC1D06C72B9}</a:tableStyleId>
              </a:tblPr>
              <a:tblGrid>
                <a:gridCol w="8500158"/>
              </a:tblGrid>
              <a:tr h="495486">
                <a:tc>
                  <a:txBody>
                    <a:bodyPr/>
                    <a:lstStyle/>
                    <a:p>
                      <a:pPr algn="ctr"/>
                      <a:r>
                        <a:rPr lang="pt-BR" sz="1600" dirty="0" smtClean="0"/>
                        <a:t>Contrato de Trabalho Intermitente </a:t>
                      </a:r>
                      <a:endParaRPr lang="pt-BR" sz="1600" dirty="0">
                        <a:latin typeface="+mn-lt"/>
                      </a:endParaRPr>
                    </a:p>
                  </a:txBody>
                  <a:tcPr marL="72567" marR="72567"/>
                </a:tc>
              </a:tr>
              <a:tr h="549539">
                <a:tc>
                  <a:txBody>
                    <a:bodyPr/>
                    <a:lstStyle/>
                    <a:p>
                      <a:pPr algn="ctr">
                        <a:lnSpc>
                          <a:spcPct val="115000"/>
                        </a:lnSpc>
                        <a:spcAft>
                          <a:spcPts val="0"/>
                        </a:spcAft>
                      </a:pPr>
                      <a:r>
                        <a:rPr lang="pt-BR" sz="1600" dirty="0" smtClean="0"/>
                        <a:t>LEI 13.467/2017</a:t>
                      </a:r>
                      <a:endParaRPr lang="pt-BR" sz="1600" dirty="0">
                        <a:solidFill>
                          <a:schemeClr val="tx1"/>
                        </a:solidFill>
                        <a:latin typeface="+mn-lt"/>
                        <a:ea typeface="Calibri"/>
                        <a:cs typeface="Times New Roman"/>
                      </a:endParaRPr>
                    </a:p>
                  </a:txBody>
                  <a:tcPr marL="72567" marR="72567"/>
                </a:tc>
              </a:tr>
              <a:tr h="5225126">
                <a:tc>
                  <a:txBody>
                    <a:bodyPr/>
                    <a:lstStyle/>
                    <a:p>
                      <a:pPr algn="just"/>
                      <a:r>
                        <a:rPr lang="pt-BR" sz="1800" b="1" dirty="0" smtClean="0"/>
                        <a:t>Art. 452-A. O contrato de </a:t>
                      </a:r>
                      <a:r>
                        <a:rPr lang="pt-BR" sz="1800" b="1" u="sng" dirty="0" smtClean="0">
                          <a:solidFill>
                            <a:srgbClr val="FF0000"/>
                          </a:solidFill>
                        </a:rPr>
                        <a:t>trabalho intermitente </a:t>
                      </a:r>
                      <a:r>
                        <a:rPr lang="pt-BR" sz="1800" b="1" dirty="0" smtClean="0"/>
                        <a:t>deve ser celebrado por escrito e deve conter especificamente o valor da hora de trabalho, que </a:t>
                      </a:r>
                      <a:r>
                        <a:rPr lang="pt-BR" sz="1800" b="1" dirty="0" smtClean="0">
                          <a:solidFill>
                            <a:srgbClr val="FF0000"/>
                          </a:solidFill>
                        </a:rPr>
                        <a:t>não pode ser inferior ao valor horário do salário mínimo </a:t>
                      </a:r>
                      <a:r>
                        <a:rPr lang="pt-BR" sz="1800" b="1" dirty="0" smtClean="0"/>
                        <a:t>ou àquele devido aos demais empregados do estabelecimento que exerçam a mesma função em contrato intermitente ou não.</a:t>
                      </a:r>
                    </a:p>
                    <a:p>
                      <a:pPr algn="just"/>
                      <a:endParaRPr lang="pt-BR" sz="1800" b="1" dirty="0" smtClean="0"/>
                    </a:p>
                    <a:p>
                      <a:pPr algn="just"/>
                      <a:r>
                        <a:rPr lang="pt-BR" sz="1800" b="1" dirty="0" smtClean="0"/>
                        <a:t>§ 1º O empregador convocará, por qualquer meio de comunicação eficaz, para a prestação de serviços, informando qual será a jornada, com, pelo menos, três dias corridos de antecedência. </a:t>
                      </a:r>
                    </a:p>
                    <a:p>
                      <a:pPr algn="just"/>
                      <a:r>
                        <a:rPr lang="pt-BR" sz="1800" b="1" dirty="0" smtClean="0"/>
                        <a:t>§ 2º Recebida a convocação, o empregado terá o prazo de um dia útil para responder ao chamado, presumindo-se, no silêncio, a recusa. </a:t>
                      </a:r>
                    </a:p>
                    <a:p>
                      <a:pPr algn="just"/>
                      <a:r>
                        <a:rPr lang="pt-BR" sz="1800" b="1" dirty="0" smtClean="0"/>
                        <a:t>§ 3º A recusa da oferta não descaracteriza a subordinação para fins do contrato de trabalho intermitente. </a:t>
                      </a:r>
                    </a:p>
                    <a:p>
                      <a:pPr algn="just"/>
                      <a:r>
                        <a:rPr lang="pt-BR" sz="1800" b="1" dirty="0" smtClean="0"/>
                        <a:t>§ 4º Aceita a oferta para o comparecimento ao trabalho, a parte que descumprir, sem justo motivo, pagará à outra parte, no prazo de trinta dias, multa de 50% (</a:t>
                      </a:r>
                      <a:r>
                        <a:rPr lang="pt-BR" sz="1800" b="1" dirty="0" err="1" smtClean="0"/>
                        <a:t>cinquenta</a:t>
                      </a:r>
                      <a:r>
                        <a:rPr lang="pt-BR" sz="1800" b="1" dirty="0" smtClean="0"/>
                        <a:t> por cento) da remuneração que seria devida, permitida a compensação em igual prazo. </a:t>
                      </a:r>
                    </a:p>
                    <a:p>
                      <a:pPr algn="just"/>
                      <a:r>
                        <a:rPr lang="pt-BR" sz="1800" b="1" dirty="0" smtClean="0"/>
                        <a:t>§ 5º O período de inatividade não será considerado tempo à disposição do empregador, podendo o trabalhador prestar serviços a outros contratantes. </a:t>
                      </a:r>
                    </a:p>
                    <a:p>
                      <a:pPr algn="just"/>
                      <a:endParaRPr lang="pt-BR" sz="1600" b="1" dirty="0" smtClean="0"/>
                    </a:p>
                  </a:txBody>
                  <a:tcPr marL="72567" marR="72567"/>
                </a:tc>
              </a:tr>
            </a:tbl>
          </a:graphicData>
        </a:graphic>
      </p:graphicFrame>
    </p:spTree>
    <p:extLst>
      <p:ext uri="{BB962C8B-B14F-4D97-AF65-F5344CB8AC3E}">
        <p14:creationId xmlns:p14="http://schemas.microsoft.com/office/powerpoint/2010/main" xmlns="" val="216809070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29658" y="257909"/>
          <a:ext cx="8444711" cy="6582689"/>
        </p:xfrm>
        <a:graphic>
          <a:graphicData uri="http://schemas.openxmlformats.org/drawingml/2006/table">
            <a:tbl>
              <a:tblPr firstRow="1" bandRow="1">
                <a:tableStyleId>{073A0DAA-6AF3-43AB-8588-CEC1D06C72B9}</a:tableStyleId>
              </a:tblPr>
              <a:tblGrid>
                <a:gridCol w="8444711"/>
              </a:tblGrid>
              <a:tr h="595812">
                <a:tc>
                  <a:txBody>
                    <a:bodyPr/>
                    <a:lstStyle/>
                    <a:p>
                      <a:pPr algn="ctr"/>
                      <a:r>
                        <a:rPr lang="pt-BR" sz="1600" dirty="0" smtClean="0"/>
                        <a:t>Contrato de Trabalho Intermitente </a:t>
                      </a:r>
                      <a:endParaRPr lang="pt-BR" sz="1600" dirty="0">
                        <a:latin typeface="+mn-lt"/>
                      </a:endParaRPr>
                    </a:p>
                  </a:txBody>
                  <a:tcPr marL="72567" marR="72567"/>
                </a:tc>
              </a:tr>
              <a:tr h="439517">
                <a:tc>
                  <a:txBody>
                    <a:bodyPr/>
                    <a:lstStyle/>
                    <a:p>
                      <a:pPr algn="ctr">
                        <a:lnSpc>
                          <a:spcPct val="115000"/>
                        </a:lnSpc>
                        <a:spcAft>
                          <a:spcPts val="0"/>
                        </a:spcAft>
                      </a:pPr>
                      <a:r>
                        <a:rPr lang="pt-BR" sz="1600" dirty="0" smtClean="0"/>
                        <a:t>LEI 13.467/2017</a:t>
                      </a:r>
                      <a:endParaRPr lang="pt-BR" sz="1600" dirty="0">
                        <a:solidFill>
                          <a:schemeClr val="tx1"/>
                        </a:solidFill>
                        <a:latin typeface="+mn-lt"/>
                        <a:ea typeface="Calibri"/>
                        <a:cs typeface="Times New Roman"/>
                      </a:endParaRPr>
                    </a:p>
                  </a:txBody>
                  <a:tcPr marL="72567" marR="72567"/>
                </a:tc>
              </a:tr>
              <a:tr h="5349933">
                <a:tc>
                  <a:txBody>
                    <a:bodyPr/>
                    <a:lstStyle/>
                    <a:p>
                      <a:pPr algn="just"/>
                      <a:r>
                        <a:rPr lang="pt-BR" sz="1800" b="1" dirty="0" smtClean="0"/>
                        <a:t>§ 6º </a:t>
                      </a:r>
                      <a:r>
                        <a:rPr lang="pt-BR" sz="1800" b="1" dirty="0" smtClean="0">
                          <a:solidFill>
                            <a:srgbClr val="FF0000"/>
                          </a:solidFill>
                        </a:rPr>
                        <a:t>Ao final de cada período de prestação de serviço</a:t>
                      </a:r>
                      <a:r>
                        <a:rPr lang="pt-BR" sz="1800" b="1" dirty="0" smtClean="0"/>
                        <a:t>, o empregado receberá o </a:t>
                      </a:r>
                      <a:r>
                        <a:rPr lang="pt-BR" sz="1800" b="1" dirty="0" smtClean="0">
                          <a:solidFill>
                            <a:srgbClr val="FF0000"/>
                          </a:solidFill>
                        </a:rPr>
                        <a:t>pagamento imediato </a:t>
                      </a:r>
                      <a:r>
                        <a:rPr lang="pt-BR" sz="1800" b="1" dirty="0" smtClean="0"/>
                        <a:t>das seguintes parcelas: </a:t>
                      </a:r>
                    </a:p>
                    <a:p>
                      <a:pPr algn="just"/>
                      <a:r>
                        <a:rPr lang="pt-BR" sz="1800" b="1" dirty="0" smtClean="0"/>
                        <a:t>I – remuneração; </a:t>
                      </a:r>
                    </a:p>
                    <a:p>
                      <a:pPr algn="just"/>
                      <a:r>
                        <a:rPr lang="pt-BR" sz="1800" b="1" dirty="0" smtClean="0"/>
                        <a:t>II – férias proporcionais com acréscimo de um terço; </a:t>
                      </a:r>
                    </a:p>
                    <a:p>
                      <a:pPr algn="just"/>
                      <a:r>
                        <a:rPr lang="pt-BR" sz="1800" b="1" dirty="0" smtClean="0"/>
                        <a:t>III – décimo terceiro salário proporcional; </a:t>
                      </a:r>
                    </a:p>
                    <a:p>
                      <a:pPr algn="just"/>
                      <a:r>
                        <a:rPr lang="pt-BR" sz="1800" b="1" dirty="0" smtClean="0"/>
                        <a:t>IV – repouso semanal remunerado; e </a:t>
                      </a:r>
                    </a:p>
                    <a:p>
                      <a:pPr algn="just"/>
                      <a:r>
                        <a:rPr lang="pt-BR" sz="1800" b="1" dirty="0" smtClean="0"/>
                        <a:t>V – adicionais legais.</a:t>
                      </a:r>
                    </a:p>
                    <a:p>
                      <a:pPr algn="just"/>
                      <a:endParaRPr lang="pt-BR" sz="1800" b="1" dirty="0" smtClean="0"/>
                    </a:p>
                    <a:p>
                      <a:pPr algn="just"/>
                      <a:r>
                        <a:rPr lang="pt-BR" sz="1800" b="1" dirty="0" smtClean="0"/>
                        <a:t>§ 7º O recibo de pagamento deverá conter a discriminação dos valores pagos relativos a cada uma das parcelas referidas no § 6º deste artigo. </a:t>
                      </a:r>
                    </a:p>
                    <a:p>
                      <a:pPr algn="just"/>
                      <a:endParaRPr lang="pt-BR" sz="1800" b="1" dirty="0" smtClean="0"/>
                    </a:p>
                    <a:p>
                      <a:pPr algn="just"/>
                      <a:r>
                        <a:rPr lang="pt-BR" sz="1800" b="1" dirty="0" smtClean="0"/>
                        <a:t>§ 8º O empregador efetuará o recolhimento da contribuição previdenciária e o depósito do Fundo de Garantia do Tempo de Serviço, na forma da lei, </a:t>
                      </a:r>
                      <a:r>
                        <a:rPr lang="pt-BR" sz="1800" b="1" dirty="0" smtClean="0">
                          <a:solidFill>
                            <a:srgbClr val="FF0000"/>
                          </a:solidFill>
                        </a:rPr>
                        <a:t>com base nos valores pagos no período mensal e fornecerá ao empregado comprovante do cumprimento dessas obrigações. </a:t>
                      </a:r>
                    </a:p>
                    <a:p>
                      <a:pPr algn="just"/>
                      <a:endParaRPr lang="pt-BR" sz="1800" b="1" dirty="0" smtClean="0"/>
                    </a:p>
                    <a:p>
                      <a:pPr algn="just"/>
                      <a:r>
                        <a:rPr lang="pt-BR" sz="1800" b="1" dirty="0" smtClean="0"/>
                        <a:t>§ 9º A cada doze meses, o empregado adquire direito a usufruir, nos doze meses </a:t>
                      </a:r>
                      <a:r>
                        <a:rPr lang="pt-BR" sz="1800" b="1" dirty="0" err="1" smtClean="0"/>
                        <a:t>subsequentes</a:t>
                      </a:r>
                      <a:r>
                        <a:rPr lang="pt-BR" sz="1800" b="1" dirty="0" smtClean="0"/>
                        <a:t>, um mês de férias, período no qual não poderá ser convocado para prestar serviços pelo mesmo empregador.</a:t>
                      </a:r>
                    </a:p>
                    <a:p>
                      <a:pPr algn="just"/>
                      <a:endParaRPr lang="pt-BR" sz="1600" dirty="0" smtClean="0"/>
                    </a:p>
                  </a:txBody>
                  <a:tcPr marL="72567" marR="72567"/>
                </a:tc>
              </a:tr>
            </a:tbl>
          </a:graphicData>
        </a:graphic>
      </p:graphicFrame>
    </p:spTree>
    <p:extLst>
      <p:ext uri="{BB962C8B-B14F-4D97-AF65-F5344CB8AC3E}">
        <p14:creationId xmlns:p14="http://schemas.microsoft.com/office/powerpoint/2010/main" xmlns="" val="317592006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1691" y="2655488"/>
            <a:ext cx="8155872" cy="4202512"/>
          </a:xfrm>
        </p:spPr>
        <p:txBody>
          <a:bodyPr>
            <a:noAutofit/>
          </a:bodyPr>
          <a:lstStyle/>
          <a:p>
            <a:pPr algn="just"/>
            <a:endParaRPr lang="pt-BR" sz="2500" dirty="0" smtClean="0"/>
          </a:p>
          <a:p>
            <a:pPr algn="just"/>
            <a:r>
              <a:rPr lang="pt-BR" sz="2500" dirty="0" smtClean="0"/>
              <a:t>A Lei n. 13.429/2017 regulamentou o contrato de trabalho de prestação de serviços a terceiros, alterando dispositivos </a:t>
            </a:r>
            <a:r>
              <a:rPr lang="pt-BR" sz="2500" dirty="0"/>
              <a:t>da Lei n</a:t>
            </a:r>
            <a:r>
              <a:rPr lang="pt-BR" sz="2500" u="sng" baseline="30000" dirty="0"/>
              <a:t>o</a:t>
            </a:r>
            <a:r>
              <a:rPr lang="pt-BR" sz="2500" dirty="0"/>
              <a:t> 6.019/1974, que dispõe sobre o trabalho temporário nas empresas </a:t>
            </a:r>
            <a:r>
              <a:rPr lang="pt-BR" sz="2500" dirty="0" smtClean="0"/>
              <a:t>urbanas.</a:t>
            </a:r>
          </a:p>
          <a:p>
            <a:pPr algn="just" fontAlgn="base">
              <a:buFont typeface="Wingdings" pitchFamily="2" charset="2"/>
              <a:buChar char="§"/>
            </a:pPr>
            <a:r>
              <a:rPr lang="pt-BR" sz="2500" dirty="0" smtClean="0"/>
              <a:t>O tema antes da edição da lei era tratado apenas na Súmula 331 do TST, na qual a </a:t>
            </a:r>
            <a:r>
              <a:rPr lang="pt-BR" sz="2500" dirty="0"/>
              <a:t>contratação de trabalhadores por empresa </a:t>
            </a:r>
            <a:r>
              <a:rPr lang="pt-BR" sz="2500" dirty="0" smtClean="0"/>
              <a:t>interposta era ilegal, permitida </a:t>
            </a:r>
            <a:r>
              <a:rPr lang="pt-BR" sz="2500" dirty="0"/>
              <a:t>a terceirização apenas na atividade-meio </a:t>
            </a:r>
            <a:r>
              <a:rPr lang="pt-BR" sz="2500" dirty="0" smtClean="0"/>
              <a:t>e nos casos de serviços </a:t>
            </a:r>
            <a:r>
              <a:rPr lang="pt-BR" sz="2500" dirty="0"/>
              <a:t>de vigilância, conservação e limpeza.</a:t>
            </a:r>
            <a:endParaRPr lang="pt-BR" sz="2500" dirty="0" smtClean="0"/>
          </a:p>
        </p:txBody>
      </p:sp>
      <p:sp>
        <p:nvSpPr>
          <p:cNvPr id="6" name="CaixaDeTexto 5"/>
          <p:cNvSpPr txBox="1"/>
          <p:nvPr/>
        </p:nvSpPr>
        <p:spPr>
          <a:xfrm>
            <a:off x="682339" y="1482228"/>
            <a:ext cx="8241324" cy="1323439"/>
          </a:xfrm>
          <a:prstGeom prst="rect">
            <a:avLst/>
          </a:prstGeom>
          <a:noFill/>
        </p:spPr>
        <p:txBody>
          <a:bodyPr wrap="square" rtlCol="0">
            <a:spAutoFit/>
          </a:bodyPr>
          <a:lstStyle/>
          <a:p>
            <a:pPr algn="ctr"/>
            <a:r>
              <a:rPr lang="pt-BR" sz="4000" b="1" dirty="0">
                <a:solidFill>
                  <a:srgbClr val="C00000"/>
                </a:solidFill>
              </a:rPr>
              <a:t>Contrato de Prestação de Serviços a </a:t>
            </a:r>
            <a:r>
              <a:rPr lang="pt-BR" sz="4000" b="1" dirty="0" smtClean="0">
                <a:solidFill>
                  <a:srgbClr val="C00000"/>
                </a:solidFill>
              </a:rPr>
              <a:t>Terceiros - Terceirização</a:t>
            </a:r>
            <a:endParaRPr lang="pt-BR" sz="4000" b="1" dirty="0">
              <a:solidFill>
                <a:srgbClr val="C00000"/>
              </a:solidFill>
            </a:endParaRPr>
          </a:p>
        </p:txBody>
      </p:sp>
      <p:pic>
        <p:nvPicPr>
          <p:cNvPr id="4" name="Imagem 3" descr="gdhfadha"/>
          <p:cNvPicPr>
            <a:picLocks noChangeAspect="1" noChangeArrowheads="1"/>
          </p:cNvPicPr>
          <p:nvPr/>
        </p:nvPicPr>
        <p:blipFill>
          <a:blip r:embed="rId3" cstate="print"/>
          <a:srcRect/>
          <a:stretch>
            <a:fillRect/>
          </a:stretch>
        </p:blipFill>
        <p:spPr bwMode="auto">
          <a:xfrm>
            <a:off x="734457" y="2635938"/>
            <a:ext cx="7516191" cy="190499"/>
          </a:xfrm>
          <a:prstGeom prst="rect">
            <a:avLst/>
          </a:prstGeom>
          <a:noFill/>
        </p:spPr>
      </p:pic>
    </p:spTree>
    <p:extLst>
      <p:ext uri="{BB962C8B-B14F-4D97-AF65-F5344CB8AC3E}">
        <p14:creationId xmlns:p14="http://schemas.microsoft.com/office/powerpoint/2010/main" xmlns="" val="46429465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1414" y="2215661"/>
            <a:ext cx="7303476" cy="63304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pt-BR" sz="3200" b="1" dirty="0" smtClean="0"/>
              <a:t>ATIVIDADE-FIM (art. 4º-A)</a:t>
            </a:r>
            <a:endParaRPr lang="pt-BR" sz="3200" dirty="0"/>
          </a:p>
        </p:txBody>
      </p:sp>
      <p:sp>
        <p:nvSpPr>
          <p:cNvPr id="3" name="Espaço Reservado para Conteúdo 2"/>
          <p:cNvSpPr>
            <a:spLocks noGrp="1"/>
          </p:cNvSpPr>
          <p:nvPr>
            <p:ph idx="1"/>
          </p:nvPr>
        </p:nvSpPr>
        <p:spPr>
          <a:xfrm>
            <a:off x="484742" y="3161841"/>
            <a:ext cx="8074675" cy="3275399"/>
          </a:xfrm>
        </p:spPr>
        <p:txBody>
          <a:bodyPr>
            <a:normAutofit/>
          </a:bodyPr>
          <a:lstStyle/>
          <a:p>
            <a:pPr algn="just"/>
            <a:endParaRPr lang="pt-BR" dirty="0" smtClean="0"/>
          </a:p>
          <a:p>
            <a:pPr algn="just"/>
            <a:endParaRPr lang="pt-BR" dirty="0"/>
          </a:p>
          <a:p>
            <a:pPr algn="just"/>
            <a:r>
              <a:rPr lang="pt-BR" dirty="0" smtClean="0"/>
              <a:t>De acordo com a lei, não se restringe os serviços passíveis de terceirização, o que leva à interpretação de que se permitiu a terceirização nas atividades-fim das empresas.</a:t>
            </a:r>
            <a:endParaRPr lang="pt-BR" dirty="0"/>
          </a:p>
        </p:txBody>
      </p:sp>
      <p:sp>
        <p:nvSpPr>
          <p:cNvPr id="4" name="CaixaDeTexto 3"/>
          <p:cNvSpPr txBox="1"/>
          <p:nvPr/>
        </p:nvSpPr>
        <p:spPr>
          <a:xfrm>
            <a:off x="451693" y="1685580"/>
            <a:ext cx="8692308" cy="892552"/>
          </a:xfrm>
          <a:prstGeom prst="rect">
            <a:avLst/>
          </a:prstGeom>
          <a:noFill/>
        </p:spPr>
        <p:txBody>
          <a:bodyPr wrap="square" rtlCol="0">
            <a:spAutoFit/>
          </a:bodyPr>
          <a:lstStyle/>
          <a:p>
            <a:r>
              <a:rPr lang="pt-BR" sz="3400" b="1" dirty="0">
                <a:solidFill>
                  <a:srgbClr val="C00000"/>
                </a:solidFill>
              </a:rPr>
              <a:t>Contrato de Prestação de Serviços a Terceiros</a:t>
            </a:r>
          </a:p>
          <a:p>
            <a:endParaRPr lang="pt-BR" dirty="0"/>
          </a:p>
        </p:txBody>
      </p:sp>
    </p:spTree>
    <p:extLst>
      <p:ext uri="{BB962C8B-B14F-4D97-AF65-F5344CB8AC3E}">
        <p14:creationId xmlns:p14="http://schemas.microsoft.com/office/powerpoint/2010/main" xmlns="" val="78850029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1407" y="2330937"/>
            <a:ext cx="7526215" cy="832339"/>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pt-BR" sz="3200" b="1" dirty="0" smtClean="0"/>
              <a:t>"QUARTEIRIZAÇÃO“(art. 4º-A)</a:t>
            </a:r>
            <a:endParaRPr lang="pt-BR" sz="3200" dirty="0"/>
          </a:p>
        </p:txBody>
      </p:sp>
      <p:sp>
        <p:nvSpPr>
          <p:cNvPr id="3" name="Espaço Reservado para Conteúdo 2"/>
          <p:cNvSpPr>
            <a:spLocks noGrp="1"/>
          </p:cNvSpPr>
          <p:nvPr>
            <p:ph idx="1"/>
          </p:nvPr>
        </p:nvSpPr>
        <p:spPr>
          <a:xfrm>
            <a:off x="890954" y="2637692"/>
            <a:ext cx="7624396" cy="3270738"/>
          </a:xfrm>
        </p:spPr>
        <p:txBody>
          <a:bodyPr>
            <a:normAutofit/>
          </a:bodyPr>
          <a:lstStyle/>
          <a:p>
            <a:pPr algn="just"/>
            <a:endParaRPr lang="pt-BR" dirty="0" smtClean="0"/>
          </a:p>
          <a:p>
            <a:pPr algn="just"/>
            <a:endParaRPr lang="pt-BR" dirty="0" smtClean="0"/>
          </a:p>
          <a:p>
            <a:pPr algn="just"/>
            <a:r>
              <a:rPr lang="pt-BR" dirty="0" smtClean="0"/>
              <a:t>A empresa de terceirização terá autorização para subcontratar outras empresas para realizar serviços de contratação, remuneração e direção do trabalho, que é chamado de "quarteirização".</a:t>
            </a:r>
            <a:endParaRPr lang="pt-BR" dirty="0"/>
          </a:p>
        </p:txBody>
      </p:sp>
      <p:sp>
        <p:nvSpPr>
          <p:cNvPr id="4" name="CaixaDeTexto 3"/>
          <p:cNvSpPr txBox="1"/>
          <p:nvPr/>
        </p:nvSpPr>
        <p:spPr>
          <a:xfrm>
            <a:off x="637567" y="1780036"/>
            <a:ext cx="8148115" cy="861774"/>
          </a:xfrm>
          <a:prstGeom prst="rect">
            <a:avLst/>
          </a:prstGeom>
          <a:noFill/>
        </p:spPr>
        <p:txBody>
          <a:bodyPr wrap="square" rtlCol="0">
            <a:spAutoFit/>
          </a:bodyPr>
          <a:lstStyle/>
          <a:p>
            <a:r>
              <a:rPr lang="pt-BR" sz="3200" b="1" dirty="0" smtClean="0">
                <a:solidFill>
                  <a:srgbClr val="C00000"/>
                </a:solidFill>
              </a:rPr>
              <a:t>Contrato </a:t>
            </a:r>
            <a:r>
              <a:rPr lang="pt-BR" sz="3200" b="1" dirty="0">
                <a:solidFill>
                  <a:srgbClr val="C00000"/>
                </a:solidFill>
              </a:rPr>
              <a:t>de Prestação de Serviços a Terceiros</a:t>
            </a:r>
          </a:p>
          <a:p>
            <a:endParaRPr lang="pt-BR" dirty="0"/>
          </a:p>
        </p:txBody>
      </p:sp>
    </p:spTree>
    <p:extLst>
      <p:ext uri="{BB962C8B-B14F-4D97-AF65-F5344CB8AC3E}">
        <p14:creationId xmlns:p14="http://schemas.microsoft.com/office/powerpoint/2010/main" xmlns="" val="21323627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4860" y="2610998"/>
            <a:ext cx="7619999" cy="892366"/>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pt-BR" sz="3200" b="1" dirty="0" smtClean="0">
                <a:latin typeface="+mn-lt"/>
              </a:rPr>
              <a:t>AUSÊNCIA DE VÍNCULO EMPREGATÍCIO </a:t>
            </a:r>
            <a:br>
              <a:rPr lang="pt-BR" sz="3200" b="1" dirty="0" smtClean="0">
                <a:latin typeface="+mn-lt"/>
              </a:rPr>
            </a:br>
            <a:r>
              <a:rPr lang="pt-BR" sz="3200" b="1" dirty="0" smtClean="0">
                <a:latin typeface="+mn-lt"/>
              </a:rPr>
              <a:t>(art. 4º-A)</a:t>
            </a:r>
            <a:endParaRPr lang="pt-BR" sz="3200" b="1" dirty="0">
              <a:latin typeface="+mn-lt"/>
            </a:endParaRPr>
          </a:p>
        </p:txBody>
      </p:sp>
      <p:sp>
        <p:nvSpPr>
          <p:cNvPr id="3" name="Espaço Reservado para Conteúdo 2"/>
          <p:cNvSpPr>
            <a:spLocks noGrp="1"/>
          </p:cNvSpPr>
          <p:nvPr>
            <p:ph idx="1"/>
          </p:nvPr>
        </p:nvSpPr>
        <p:spPr>
          <a:xfrm>
            <a:off x="890954" y="2438400"/>
            <a:ext cx="7624396" cy="3470030"/>
          </a:xfrm>
        </p:spPr>
        <p:txBody>
          <a:bodyPr/>
          <a:lstStyle/>
          <a:p>
            <a:pPr algn="just"/>
            <a:endParaRPr lang="pt-BR" dirty="0" smtClean="0"/>
          </a:p>
          <a:p>
            <a:pPr algn="just"/>
            <a:endParaRPr lang="pt-BR" dirty="0" smtClean="0"/>
          </a:p>
          <a:p>
            <a:pPr algn="just"/>
            <a:endParaRPr lang="pt-BR" dirty="0" smtClean="0"/>
          </a:p>
          <a:p>
            <a:pPr algn="just"/>
            <a:r>
              <a:rPr lang="pt-BR" dirty="0" smtClean="0"/>
              <a:t>Especifica que não há reconhecimento de vínculo empregatício entre os empregados da contratada e a tomadora de serviço, mesmo presentes os elementos caracterizadores</a:t>
            </a:r>
            <a:endParaRPr lang="pt-BR" dirty="0"/>
          </a:p>
        </p:txBody>
      </p:sp>
      <p:sp>
        <p:nvSpPr>
          <p:cNvPr id="4" name="CaixaDeTexto 3"/>
          <p:cNvSpPr txBox="1"/>
          <p:nvPr/>
        </p:nvSpPr>
        <p:spPr>
          <a:xfrm>
            <a:off x="760164" y="1364106"/>
            <a:ext cx="7976211" cy="1354217"/>
          </a:xfrm>
          <a:prstGeom prst="rect">
            <a:avLst/>
          </a:prstGeom>
          <a:noFill/>
        </p:spPr>
        <p:txBody>
          <a:bodyPr wrap="square" rtlCol="0">
            <a:spAutoFit/>
          </a:bodyPr>
          <a:lstStyle/>
          <a:p>
            <a:endParaRPr lang="pt-BR" sz="3200" b="1" dirty="0" smtClean="0">
              <a:solidFill>
                <a:srgbClr val="C00000"/>
              </a:solidFill>
            </a:endParaRPr>
          </a:p>
          <a:p>
            <a:r>
              <a:rPr lang="pt-BR" sz="3200" b="1" dirty="0" smtClean="0">
                <a:solidFill>
                  <a:srgbClr val="C00000"/>
                </a:solidFill>
              </a:rPr>
              <a:t>Contrato </a:t>
            </a:r>
            <a:r>
              <a:rPr lang="pt-BR" sz="3200" b="1" dirty="0">
                <a:solidFill>
                  <a:srgbClr val="C00000"/>
                </a:solidFill>
              </a:rPr>
              <a:t>de Prestação de Serviços a Terceiros</a:t>
            </a:r>
          </a:p>
          <a:p>
            <a:endParaRPr lang="pt-BR" dirty="0"/>
          </a:p>
        </p:txBody>
      </p:sp>
    </p:spTree>
    <p:extLst>
      <p:ext uri="{BB962C8B-B14F-4D97-AF65-F5344CB8AC3E}">
        <p14:creationId xmlns:p14="http://schemas.microsoft.com/office/powerpoint/2010/main" xmlns="" val="142716657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3487" y="2747437"/>
            <a:ext cx="7268307" cy="63304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pt-BR" sz="3200" b="1" dirty="0" smtClean="0"/>
              <a:t>CONDIÇÕES DE TRABALHO (art. 5º-A)</a:t>
            </a:r>
            <a:endParaRPr lang="pt-BR" sz="3200" dirty="0"/>
          </a:p>
        </p:txBody>
      </p:sp>
      <p:sp>
        <p:nvSpPr>
          <p:cNvPr id="3" name="Espaço Reservado para Conteúdo 2"/>
          <p:cNvSpPr>
            <a:spLocks noGrp="1"/>
          </p:cNvSpPr>
          <p:nvPr>
            <p:ph idx="1"/>
          </p:nvPr>
        </p:nvSpPr>
        <p:spPr>
          <a:xfrm>
            <a:off x="835870" y="2997859"/>
            <a:ext cx="7624396" cy="3692769"/>
          </a:xfrm>
        </p:spPr>
        <p:txBody>
          <a:bodyPr>
            <a:normAutofit/>
          </a:bodyPr>
          <a:lstStyle/>
          <a:p>
            <a:pPr algn="just"/>
            <a:endParaRPr lang="pt-BR" dirty="0" smtClean="0"/>
          </a:p>
          <a:p>
            <a:pPr algn="just"/>
            <a:r>
              <a:rPr lang="pt-BR" dirty="0" smtClean="0"/>
              <a:t>É responsabilidade da contratante garantir as condições de segurança, higiene e salubridade a todos os trabalhadores terceirizados. </a:t>
            </a:r>
          </a:p>
          <a:p>
            <a:pPr algn="just"/>
            <a:r>
              <a:rPr lang="pt-BR" dirty="0" smtClean="0"/>
              <a:t>É facultativo à empresa contratante oferecer ao terceirizado o mesmo atendimento médico e ambulatorial e refeição dado aos seus empregados. </a:t>
            </a:r>
            <a:endParaRPr lang="pt-BR" sz="800" dirty="0" smtClean="0"/>
          </a:p>
        </p:txBody>
      </p:sp>
      <p:sp>
        <p:nvSpPr>
          <p:cNvPr id="4" name="CaixaDeTexto 3"/>
          <p:cNvSpPr txBox="1"/>
          <p:nvPr/>
        </p:nvSpPr>
        <p:spPr>
          <a:xfrm>
            <a:off x="593499" y="1786539"/>
            <a:ext cx="8073164" cy="861774"/>
          </a:xfrm>
          <a:prstGeom prst="rect">
            <a:avLst/>
          </a:prstGeom>
          <a:noFill/>
        </p:spPr>
        <p:txBody>
          <a:bodyPr wrap="square" rtlCol="0">
            <a:spAutoFit/>
          </a:bodyPr>
          <a:lstStyle/>
          <a:p>
            <a:r>
              <a:rPr lang="pt-BR" sz="3200" b="1" dirty="0">
                <a:solidFill>
                  <a:srgbClr val="C00000"/>
                </a:solidFill>
              </a:rPr>
              <a:t>Contrato de Prestação de Serviços a Terceiros</a:t>
            </a:r>
          </a:p>
          <a:p>
            <a:endParaRPr lang="pt-BR" dirty="0"/>
          </a:p>
        </p:txBody>
      </p:sp>
    </p:spTree>
    <p:extLst>
      <p:ext uri="{BB962C8B-B14F-4D97-AF65-F5344CB8AC3E}">
        <p14:creationId xmlns:p14="http://schemas.microsoft.com/office/powerpoint/2010/main" xmlns="" val="132427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xmlns="" val="579537609"/>
              </p:ext>
            </p:extLst>
          </p:nvPr>
        </p:nvGraphicFramePr>
        <p:xfrm>
          <a:off x="847912" y="2777022"/>
          <a:ext cx="3500462" cy="2777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tângulo de cantos arredondados 13"/>
          <p:cNvSpPr/>
          <p:nvPr/>
        </p:nvSpPr>
        <p:spPr>
          <a:xfrm>
            <a:off x="4120331" y="2831824"/>
            <a:ext cx="623631"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37</a:t>
            </a:r>
          </a:p>
        </p:txBody>
      </p:sp>
      <p:sp>
        <p:nvSpPr>
          <p:cNvPr id="15" name="Retângulo de cantos arredondados 14"/>
          <p:cNvSpPr/>
          <p:nvPr/>
        </p:nvSpPr>
        <p:spPr>
          <a:xfrm>
            <a:off x="4099355" y="3561987"/>
            <a:ext cx="665581"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438</a:t>
            </a:r>
          </a:p>
        </p:txBody>
      </p:sp>
      <p:sp>
        <p:nvSpPr>
          <p:cNvPr id="16" name="Retângulo de cantos arredondados 15"/>
          <p:cNvSpPr/>
          <p:nvPr/>
        </p:nvSpPr>
        <p:spPr>
          <a:xfrm>
            <a:off x="4086822" y="4352494"/>
            <a:ext cx="963793" cy="510243"/>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smtClean="0">
                <a:solidFill>
                  <a:schemeClr val="tx1"/>
                </a:solidFill>
                <a:latin typeface="Arial" pitchFamily="34" charset="0"/>
                <a:cs typeface="Arial" pitchFamily="34" charset="0"/>
              </a:rPr>
              <a:t>11.582</a:t>
            </a:r>
            <a:endParaRPr lang="pt-BR" sz="1905" b="1" dirty="0">
              <a:solidFill>
                <a:schemeClr val="tx1"/>
              </a:solidFill>
              <a:latin typeface="Arial" pitchFamily="34" charset="0"/>
              <a:cs typeface="Arial" pitchFamily="34" charset="0"/>
            </a:endParaRPr>
          </a:p>
        </p:txBody>
      </p:sp>
      <p:graphicFrame>
        <p:nvGraphicFramePr>
          <p:cNvPr id="18" name="Diagrama 17"/>
          <p:cNvGraphicFramePr/>
          <p:nvPr>
            <p:extLst>
              <p:ext uri="{D42A27DB-BD31-4B8C-83A1-F6EECF244321}">
                <p14:modId xmlns:p14="http://schemas.microsoft.com/office/powerpoint/2010/main" xmlns="" val="2217789388"/>
              </p:ext>
            </p:extLst>
          </p:nvPr>
        </p:nvGraphicFramePr>
        <p:xfrm>
          <a:off x="4398412" y="2947103"/>
          <a:ext cx="3500462" cy="25512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Retângulo de cantos arredondados 18"/>
          <p:cNvSpPr/>
          <p:nvPr/>
        </p:nvSpPr>
        <p:spPr>
          <a:xfrm>
            <a:off x="7544924" y="3043051"/>
            <a:ext cx="596623"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13</a:t>
            </a:r>
          </a:p>
        </p:txBody>
      </p:sp>
      <p:sp>
        <p:nvSpPr>
          <p:cNvPr id="20" name="Retângulo de cantos arredondados 19"/>
          <p:cNvSpPr/>
          <p:nvPr/>
        </p:nvSpPr>
        <p:spPr>
          <a:xfrm>
            <a:off x="7584851" y="3758522"/>
            <a:ext cx="680325"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a:solidFill>
                  <a:schemeClr val="tx1"/>
                </a:solidFill>
                <a:latin typeface="Arial" pitchFamily="34" charset="0"/>
                <a:cs typeface="Arial" pitchFamily="34" charset="0"/>
              </a:rPr>
              <a:t>182</a:t>
            </a:r>
          </a:p>
        </p:txBody>
      </p:sp>
      <p:sp>
        <p:nvSpPr>
          <p:cNvPr id="21" name="Retângulo de cantos arredondados 20"/>
          <p:cNvSpPr/>
          <p:nvPr/>
        </p:nvSpPr>
        <p:spPr>
          <a:xfrm>
            <a:off x="7544924" y="4409187"/>
            <a:ext cx="850406" cy="45355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905" b="1" dirty="0" smtClean="0">
                <a:solidFill>
                  <a:schemeClr val="tx1"/>
                </a:solidFill>
                <a:latin typeface="Arial" pitchFamily="34" charset="0"/>
                <a:cs typeface="Arial" pitchFamily="34" charset="0"/>
              </a:rPr>
              <a:t>5.255</a:t>
            </a:r>
            <a:endParaRPr lang="pt-BR" sz="1905" b="1" dirty="0">
              <a:solidFill>
                <a:schemeClr val="tx1"/>
              </a:solidFill>
              <a:latin typeface="Arial" pitchFamily="34" charset="0"/>
              <a:cs typeface="Arial" pitchFamily="34" charset="0"/>
            </a:endParaRPr>
          </a:p>
        </p:txBody>
      </p:sp>
      <p:sp>
        <p:nvSpPr>
          <p:cNvPr id="22" name="CaixaDeTexto 21"/>
          <p:cNvSpPr txBox="1"/>
          <p:nvPr/>
        </p:nvSpPr>
        <p:spPr>
          <a:xfrm>
            <a:off x="1331089" y="2210308"/>
            <a:ext cx="2650602" cy="483209"/>
          </a:xfrm>
          <a:prstGeom prst="rect">
            <a:avLst/>
          </a:prstGeom>
          <a:noFill/>
        </p:spPr>
        <p:txBody>
          <a:bodyPr wrap="square" rtlCol="0">
            <a:spAutoFit/>
          </a:bodyPr>
          <a:lstStyle/>
          <a:p>
            <a:pPr algn="ctr"/>
            <a:r>
              <a:rPr lang="pt-BR" sz="2540" b="1" dirty="0">
                <a:latin typeface="Arial" pitchFamily="34" charset="0"/>
                <a:cs typeface="Arial" pitchFamily="34" charset="0"/>
              </a:rPr>
              <a:t>LABORAL</a:t>
            </a:r>
          </a:p>
        </p:txBody>
      </p:sp>
      <p:sp>
        <p:nvSpPr>
          <p:cNvPr id="23" name="CaixaDeTexto 22"/>
          <p:cNvSpPr txBox="1"/>
          <p:nvPr/>
        </p:nvSpPr>
        <p:spPr>
          <a:xfrm>
            <a:off x="4785372" y="2235004"/>
            <a:ext cx="4143404" cy="483209"/>
          </a:xfrm>
          <a:prstGeom prst="rect">
            <a:avLst/>
          </a:prstGeom>
          <a:noFill/>
        </p:spPr>
        <p:txBody>
          <a:bodyPr wrap="square" rtlCol="0">
            <a:spAutoFit/>
          </a:bodyPr>
          <a:lstStyle/>
          <a:p>
            <a:pPr algn="ctr"/>
            <a:r>
              <a:rPr lang="pt-BR" sz="2540" b="1" dirty="0">
                <a:latin typeface="Arial" pitchFamily="34" charset="0"/>
                <a:cs typeface="Arial" pitchFamily="34" charset="0"/>
              </a:rPr>
              <a:t>PATRONAL</a:t>
            </a:r>
          </a:p>
        </p:txBody>
      </p:sp>
      <p:sp>
        <p:nvSpPr>
          <p:cNvPr id="13" name="CaixaDeTexto 12"/>
          <p:cNvSpPr txBox="1"/>
          <p:nvPr/>
        </p:nvSpPr>
        <p:spPr>
          <a:xfrm>
            <a:off x="1169043" y="1178717"/>
            <a:ext cx="7232659" cy="584775"/>
          </a:xfrm>
          <a:prstGeom prst="rect">
            <a:avLst/>
          </a:prstGeom>
          <a:solidFill>
            <a:schemeClr val="bg1"/>
          </a:solidFill>
        </p:spPr>
        <p:txBody>
          <a:bodyPr wrap="square" rtlCol="0">
            <a:spAutoFit/>
          </a:bodyPr>
          <a:lstStyle/>
          <a:p>
            <a:pPr algn="ctr"/>
            <a:r>
              <a:rPr lang="pt-BR" sz="3200" b="1" dirty="0">
                <a:latin typeface="Calibri" panose="020F0502020204030204" pitchFamily="34" charset="0"/>
                <a:cs typeface="Arial" pitchFamily="34" charset="0"/>
              </a:rPr>
              <a:t>C</a:t>
            </a:r>
            <a:r>
              <a:rPr lang="pt-BR" sz="3200" b="1" dirty="0" smtClean="0">
                <a:latin typeface="Calibri" panose="020F0502020204030204" pitchFamily="34" charset="0"/>
                <a:cs typeface="Arial" pitchFamily="34" charset="0"/>
              </a:rPr>
              <a:t>omposição </a:t>
            </a:r>
            <a:r>
              <a:rPr lang="pt-BR" sz="3200" b="1" dirty="0">
                <a:latin typeface="Calibri" panose="020F0502020204030204" pitchFamily="34" charset="0"/>
                <a:cs typeface="Arial" pitchFamily="34" charset="0"/>
              </a:rPr>
              <a:t>L</a:t>
            </a:r>
            <a:r>
              <a:rPr lang="pt-BR" sz="3200" b="1" dirty="0" smtClean="0">
                <a:latin typeface="Calibri" panose="020F0502020204030204" pitchFamily="34" charset="0"/>
                <a:cs typeface="Arial" pitchFamily="34" charset="0"/>
              </a:rPr>
              <a:t>aboral e Patronal</a:t>
            </a:r>
            <a:endParaRPr lang="pt-BR" sz="3200" b="1" dirty="0">
              <a:latin typeface="Calibri" panose="020F0502020204030204" pitchFamily="34" charset="0"/>
            </a:endParaRPr>
          </a:p>
        </p:txBody>
      </p:sp>
      <p:sp>
        <p:nvSpPr>
          <p:cNvPr id="17" name="CaixaDeTexto 16"/>
          <p:cNvSpPr txBox="1"/>
          <p:nvPr/>
        </p:nvSpPr>
        <p:spPr>
          <a:xfrm>
            <a:off x="4919748" y="6216437"/>
            <a:ext cx="3685091" cy="312073"/>
          </a:xfrm>
          <a:prstGeom prst="rect">
            <a:avLst/>
          </a:prstGeom>
          <a:noFill/>
        </p:spPr>
        <p:txBody>
          <a:bodyPr wrap="square" rtlCol="0">
            <a:spAutoFit/>
          </a:bodyPr>
          <a:lstStyle/>
          <a:p>
            <a:r>
              <a:rPr lang="pt-BR" sz="1428" dirty="0"/>
              <a:t>Dados retirados do CNES em </a:t>
            </a:r>
            <a:r>
              <a:rPr lang="pt-BR" sz="1428" dirty="0" smtClean="0"/>
              <a:t>01.08.2017</a:t>
            </a:r>
            <a:endParaRPr lang="pt-BR" sz="1428" dirty="0"/>
          </a:p>
        </p:txBody>
      </p:sp>
    </p:spTree>
    <p:extLst>
      <p:ext uri="{BB962C8B-B14F-4D97-AF65-F5344CB8AC3E}">
        <p14:creationId xmlns:p14="http://schemas.microsoft.com/office/powerpoint/2010/main" xmlns="" val="237432590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0044" y="2333661"/>
            <a:ext cx="7526215" cy="97301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pt-BR" sz="3200" b="1" dirty="0" smtClean="0"/>
              <a:t>RESPONSABILIDADE SUBSIDIÁRIA DA CONTRATANTE(art. 5º-A)</a:t>
            </a:r>
            <a:endParaRPr lang="pt-BR" sz="3200" dirty="0"/>
          </a:p>
        </p:txBody>
      </p:sp>
      <p:sp>
        <p:nvSpPr>
          <p:cNvPr id="3" name="Espaço Reservado para Conteúdo 2"/>
          <p:cNvSpPr>
            <a:spLocks noGrp="1"/>
          </p:cNvSpPr>
          <p:nvPr>
            <p:ph idx="1"/>
          </p:nvPr>
        </p:nvSpPr>
        <p:spPr>
          <a:xfrm>
            <a:off x="890954" y="2637692"/>
            <a:ext cx="7624396" cy="3270738"/>
          </a:xfrm>
        </p:spPr>
        <p:txBody>
          <a:bodyPr>
            <a:normAutofit/>
          </a:bodyPr>
          <a:lstStyle/>
          <a:p>
            <a:pPr algn="just"/>
            <a:endParaRPr lang="pt-BR" dirty="0" smtClean="0"/>
          </a:p>
          <a:p>
            <a:pPr algn="just"/>
            <a:endParaRPr lang="pt-BR" dirty="0"/>
          </a:p>
          <a:p>
            <a:pPr algn="just"/>
            <a:r>
              <a:rPr lang="pt-BR" dirty="0" smtClean="0"/>
              <a:t>O trabalhador terceirizado só pode cobrar o pagamento de direitos trabalhistas da empresa tomadora de serviço após se esgotarem os bens da empresa que terceiriza.</a:t>
            </a:r>
            <a:endParaRPr lang="pt-BR" dirty="0"/>
          </a:p>
        </p:txBody>
      </p:sp>
      <p:sp>
        <p:nvSpPr>
          <p:cNvPr id="4" name="CaixaDeTexto 3"/>
          <p:cNvSpPr txBox="1"/>
          <p:nvPr/>
        </p:nvSpPr>
        <p:spPr>
          <a:xfrm>
            <a:off x="615533" y="1705628"/>
            <a:ext cx="8088154" cy="861774"/>
          </a:xfrm>
          <a:prstGeom prst="rect">
            <a:avLst/>
          </a:prstGeom>
          <a:noFill/>
        </p:spPr>
        <p:txBody>
          <a:bodyPr wrap="square" rtlCol="0">
            <a:spAutoFit/>
          </a:bodyPr>
          <a:lstStyle/>
          <a:p>
            <a:r>
              <a:rPr lang="pt-BR" sz="3200" b="1" dirty="0">
                <a:solidFill>
                  <a:srgbClr val="C00000"/>
                </a:solidFill>
              </a:rPr>
              <a:t>Contrato de Prestação de Serviços a Terceiros</a:t>
            </a:r>
          </a:p>
          <a:p>
            <a:endParaRPr lang="pt-BR" dirty="0"/>
          </a:p>
        </p:txBody>
      </p:sp>
    </p:spTree>
    <p:extLst>
      <p:ext uri="{BB962C8B-B14F-4D97-AF65-F5344CB8AC3E}">
        <p14:creationId xmlns:p14="http://schemas.microsoft.com/office/powerpoint/2010/main" xmlns="" val="168552135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4897" y="2508913"/>
            <a:ext cx="7206342" cy="71348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pt-BR" sz="3600" b="1" dirty="0" smtClean="0">
                <a:latin typeface="+mn-lt"/>
              </a:rPr>
              <a:t>Aplicação da Lei da Terceirização</a:t>
            </a:r>
            <a:endParaRPr lang="pt-BR" sz="3600" dirty="0">
              <a:latin typeface="+mn-lt"/>
            </a:endParaRPr>
          </a:p>
        </p:txBody>
      </p:sp>
      <p:sp>
        <p:nvSpPr>
          <p:cNvPr id="3" name="Espaço Reservado para Conteúdo 2"/>
          <p:cNvSpPr>
            <a:spLocks noGrp="1"/>
          </p:cNvSpPr>
          <p:nvPr>
            <p:ph idx="1"/>
          </p:nvPr>
        </p:nvSpPr>
        <p:spPr>
          <a:xfrm>
            <a:off x="550843" y="2832605"/>
            <a:ext cx="7964507" cy="3692769"/>
          </a:xfrm>
        </p:spPr>
        <p:txBody>
          <a:bodyPr>
            <a:noAutofit/>
          </a:bodyPr>
          <a:lstStyle/>
          <a:p>
            <a:pPr algn="just"/>
            <a:endParaRPr lang="pt-BR" sz="2700" dirty="0" smtClean="0"/>
          </a:p>
          <a:p>
            <a:pPr algn="just"/>
            <a:r>
              <a:rPr lang="pt-BR" sz="2700" dirty="0" smtClean="0"/>
              <a:t>A Subseção 1 Especializada em Dissídios Individuais </a:t>
            </a:r>
            <a:r>
              <a:rPr lang="pt-BR" sz="2700" b="1" dirty="0" smtClean="0">
                <a:solidFill>
                  <a:srgbClr val="C00000"/>
                </a:solidFill>
              </a:rPr>
              <a:t>(SDI-1) do TST decidiu que, nos contratos de trabalho celebrados e encerrados antes da entrada em vigor da Lei 13.429/2017 (Lei das Terceirizações), prevalece o entendimento consolidado na Súmula 331, item I, do TST</a:t>
            </a:r>
            <a:r>
              <a:rPr lang="pt-BR" sz="2700" dirty="0" smtClean="0"/>
              <a:t>, no sentido de que a contratação de trabalhadores por empresa interposta é ilegal, formando-se o vínculo diretamente com o tomador dos serviços.</a:t>
            </a:r>
            <a:endParaRPr lang="pt-BR" sz="2700" dirty="0"/>
          </a:p>
        </p:txBody>
      </p:sp>
      <p:sp>
        <p:nvSpPr>
          <p:cNvPr id="4" name="CaixaDeTexto 3"/>
          <p:cNvSpPr txBox="1"/>
          <p:nvPr/>
        </p:nvSpPr>
        <p:spPr>
          <a:xfrm>
            <a:off x="494347" y="1675105"/>
            <a:ext cx="8253046" cy="861774"/>
          </a:xfrm>
          <a:prstGeom prst="rect">
            <a:avLst/>
          </a:prstGeom>
          <a:noFill/>
        </p:spPr>
        <p:txBody>
          <a:bodyPr wrap="square" rtlCol="0">
            <a:spAutoFit/>
          </a:bodyPr>
          <a:lstStyle/>
          <a:p>
            <a:r>
              <a:rPr lang="pt-BR" sz="3200" b="1" dirty="0">
                <a:solidFill>
                  <a:srgbClr val="C00000"/>
                </a:solidFill>
              </a:rPr>
              <a:t>Contrato de Prestação de Serviços a Terceiros</a:t>
            </a:r>
          </a:p>
          <a:p>
            <a:endParaRPr lang="pt-BR" dirty="0"/>
          </a:p>
        </p:txBody>
      </p:sp>
    </p:spTree>
    <p:extLst>
      <p:ext uri="{BB962C8B-B14F-4D97-AF65-F5344CB8AC3E}">
        <p14:creationId xmlns:p14="http://schemas.microsoft.com/office/powerpoint/2010/main" xmlns="" val="22961892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16945" y="2765234"/>
            <a:ext cx="7898405" cy="3143196"/>
          </a:xfrm>
        </p:spPr>
        <p:txBody>
          <a:bodyPr>
            <a:normAutofit fontScale="92500" lnSpcReduction="10000"/>
          </a:bodyPr>
          <a:lstStyle/>
          <a:p>
            <a:pPr algn="just"/>
            <a:r>
              <a:rPr lang="pt-BR" b="1" dirty="0" smtClean="0"/>
              <a:t>Altera o art. 4º-A da Lei 14.429/2017:</a:t>
            </a:r>
          </a:p>
          <a:p>
            <a:pPr algn="just"/>
            <a:r>
              <a:rPr lang="pt-BR" dirty="0" smtClean="0"/>
              <a:t>Permite a transferência feita pela contratante da execução de </a:t>
            </a:r>
            <a:r>
              <a:rPr lang="pt-BR" b="1" dirty="0" smtClean="0"/>
              <a:t>quaisquer de suas atividades, inclusive sua atividade principal</a:t>
            </a:r>
            <a:r>
              <a:rPr lang="pt-BR" dirty="0" smtClean="0"/>
              <a:t>, à pessoa jurídica de direito privado prestadora de serviços que possua capacidade econômica compatível com a sua execução.</a:t>
            </a:r>
          </a:p>
          <a:p>
            <a:pPr algn="just"/>
            <a:r>
              <a:rPr lang="pt-BR" dirty="0" smtClean="0"/>
              <a:t>Exclui os parágrafos relativos a quarteirização e a ausência de vínculo empregatício.</a:t>
            </a:r>
            <a:endParaRPr lang="pt-BR" dirty="0"/>
          </a:p>
        </p:txBody>
      </p:sp>
      <p:sp>
        <p:nvSpPr>
          <p:cNvPr id="4" name="Título 3"/>
          <p:cNvSpPr>
            <a:spLocks noGrp="1"/>
          </p:cNvSpPr>
          <p:nvPr>
            <p:ph type="title"/>
          </p:nvPr>
        </p:nvSpPr>
        <p:spPr>
          <a:xfrm>
            <a:off x="837282" y="1399142"/>
            <a:ext cx="7501798" cy="1301261"/>
          </a:xfrm>
        </p:spPr>
        <p:txBody>
          <a:bodyPr>
            <a:normAutofit/>
          </a:bodyPr>
          <a:lstStyle/>
          <a:p>
            <a:r>
              <a:rPr lang="pt-BR" sz="3200" b="1" dirty="0" smtClean="0">
                <a:solidFill>
                  <a:srgbClr val="C00000"/>
                </a:solidFill>
                <a:effectLst>
                  <a:outerShdw blurRad="38100" dist="38100" dir="2700000" algn="tl">
                    <a:srgbClr val="000000">
                      <a:alpha val="43137"/>
                    </a:srgbClr>
                  </a:outerShdw>
                </a:effectLst>
              </a:rPr>
              <a:t>ATIVIDADE-FIM </a:t>
            </a:r>
            <a:r>
              <a:rPr lang="pt-BR" sz="3200" b="1" dirty="0">
                <a:solidFill>
                  <a:srgbClr val="C00000"/>
                </a:solidFill>
                <a:effectLst>
                  <a:outerShdw blurRad="38100" dist="38100" dir="2700000" algn="tl">
                    <a:srgbClr val="000000">
                      <a:alpha val="43137"/>
                    </a:srgbClr>
                  </a:outerShdw>
                </a:effectLst>
              </a:rPr>
              <a:t>(art. 4º-A)</a:t>
            </a:r>
            <a:endParaRPr lang="pt-BR"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0432434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14685" y="2854640"/>
            <a:ext cx="7624396" cy="3692769"/>
          </a:xfrm>
        </p:spPr>
        <p:txBody>
          <a:bodyPr>
            <a:normAutofit/>
          </a:bodyPr>
          <a:lstStyle/>
          <a:p>
            <a:pPr algn="just"/>
            <a:r>
              <a:rPr lang="pt-BR" b="1" dirty="0" smtClean="0"/>
              <a:t>Altera o art. 5º-A da Lei 13.429/2017:</a:t>
            </a:r>
          </a:p>
          <a:p>
            <a:pPr algn="just"/>
            <a:r>
              <a:rPr lang="pt-BR" dirty="0" smtClean="0"/>
              <a:t>Assegura aos trabalhadores terceirizados as mesmas condições relativas aos empregados da contratante, quais sejam: alimentação; serviços de transporte; atendimento médico ou ambulatorial; treinamento adequado; e sanitárias.</a:t>
            </a:r>
          </a:p>
          <a:p>
            <a:pPr algn="just"/>
            <a:endParaRPr lang="pt-BR" sz="800" dirty="0" smtClean="0"/>
          </a:p>
        </p:txBody>
      </p:sp>
      <p:sp>
        <p:nvSpPr>
          <p:cNvPr id="5" name="Título 4"/>
          <p:cNvSpPr>
            <a:spLocks noGrp="1"/>
          </p:cNvSpPr>
          <p:nvPr>
            <p:ph type="title"/>
          </p:nvPr>
        </p:nvSpPr>
        <p:spPr>
          <a:xfrm>
            <a:off x="875994" y="1486512"/>
            <a:ext cx="7308850" cy="876300"/>
          </a:xfrm>
        </p:spPr>
        <p:txBody>
          <a:bodyPr>
            <a:normAutofit fontScale="90000"/>
          </a:bodyPr>
          <a:lstStyle/>
          <a:p>
            <a:r>
              <a:rPr lang="pt-BR" sz="3200" b="1" dirty="0" smtClean="0">
                <a:solidFill>
                  <a:srgbClr val="C00000"/>
                </a:solidFill>
              </a:rPr>
              <a:t/>
            </a:r>
            <a:br>
              <a:rPr lang="pt-BR" sz="3200" b="1" dirty="0" smtClean="0">
                <a:solidFill>
                  <a:srgbClr val="C00000"/>
                </a:solidFill>
              </a:rPr>
            </a:br>
            <a:r>
              <a:rPr lang="pt-BR" sz="3200" b="1" dirty="0">
                <a:solidFill>
                  <a:srgbClr val="C00000"/>
                </a:solidFill>
              </a:rPr>
              <a:t/>
            </a:r>
            <a:br>
              <a:rPr lang="pt-BR" sz="3200" b="1" dirty="0">
                <a:solidFill>
                  <a:srgbClr val="C00000"/>
                </a:solidFill>
              </a:rPr>
            </a:br>
            <a:r>
              <a:rPr lang="pt-BR" sz="3200" b="1" dirty="0" smtClean="0">
                <a:solidFill>
                  <a:srgbClr val="C00000"/>
                </a:solidFill>
                <a:effectLst>
                  <a:outerShdw blurRad="38100" dist="38100" dir="2700000" algn="tl">
                    <a:srgbClr val="000000">
                      <a:alpha val="43137"/>
                    </a:srgbClr>
                  </a:outerShdw>
                </a:effectLst>
              </a:rPr>
              <a:t>CONDIÇÕES DE TRABALHO (art. 4º-C)</a:t>
            </a:r>
            <a:endParaRPr lang="pt-BR"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099426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0954" y="2215661"/>
            <a:ext cx="7624396" cy="3692769"/>
          </a:xfrm>
        </p:spPr>
        <p:txBody>
          <a:bodyPr>
            <a:normAutofit/>
          </a:bodyPr>
          <a:lstStyle/>
          <a:p>
            <a:pPr algn="just"/>
            <a:endParaRPr lang="pt-BR" dirty="0" smtClean="0"/>
          </a:p>
          <a:p>
            <a:pPr algn="just"/>
            <a:endParaRPr lang="pt-BR" dirty="0" smtClean="0"/>
          </a:p>
          <a:p>
            <a:pPr algn="just"/>
            <a:r>
              <a:rPr lang="pt-BR" dirty="0" smtClean="0"/>
              <a:t>A contratante e contratada poderão estabelecer, se assim entenderem, que os empregados da contratada farão jus a salário equivalente ao pago aos empregados da contratante, além de outros direitos não previstos no artigo.</a:t>
            </a:r>
            <a:endParaRPr lang="pt-BR" sz="800" dirty="0" smtClean="0"/>
          </a:p>
        </p:txBody>
      </p:sp>
      <p:sp>
        <p:nvSpPr>
          <p:cNvPr id="4" name="Título 3"/>
          <p:cNvSpPr>
            <a:spLocks noGrp="1"/>
          </p:cNvSpPr>
          <p:nvPr>
            <p:ph type="title"/>
          </p:nvPr>
        </p:nvSpPr>
        <p:spPr>
          <a:xfrm>
            <a:off x="793827" y="1703330"/>
            <a:ext cx="7581900" cy="725489"/>
          </a:xfrm>
        </p:spPr>
        <p:txBody>
          <a:bodyPr>
            <a:normAutofit fontScale="90000"/>
          </a:bodyPr>
          <a:lstStyle/>
          <a:p>
            <a:r>
              <a:rPr lang="pt-BR" sz="3200" b="1" dirty="0" smtClean="0">
                <a:solidFill>
                  <a:srgbClr val="C00000"/>
                </a:solidFill>
              </a:rPr>
              <a:t/>
            </a:r>
            <a:br>
              <a:rPr lang="pt-BR" sz="3200" b="1" dirty="0" smtClean="0">
                <a:solidFill>
                  <a:srgbClr val="C00000"/>
                </a:solidFill>
              </a:rPr>
            </a:br>
            <a:r>
              <a:rPr lang="pt-BR" sz="3200" b="1" dirty="0">
                <a:solidFill>
                  <a:srgbClr val="C00000"/>
                </a:solidFill>
                <a:effectLst>
                  <a:outerShdw blurRad="38100" dist="38100" dir="2700000" algn="tl">
                    <a:srgbClr val="000000">
                      <a:alpha val="43137"/>
                    </a:srgbClr>
                  </a:outerShdw>
                </a:effectLst>
              </a:rPr>
              <a:t> </a:t>
            </a:r>
            <a:r>
              <a:rPr lang="pt-BR" sz="3200" b="1" dirty="0" smtClean="0">
                <a:solidFill>
                  <a:srgbClr val="C00000"/>
                </a:solidFill>
                <a:effectLst>
                  <a:outerShdw blurRad="38100" dist="38100" dir="2700000" algn="tl">
                    <a:srgbClr val="000000">
                      <a:alpha val="43137"/>
                    </a:srgbClr>
                  </a:outerShdw>
                </a:effectLst>
              </a:rPr>
              <a:t>DIREITO </a:t>
            </a:r>
            <a:r>
              <a:rPr lang="pt-BR" sz="3200" b="1" dirty="0">
                <a:solidFill>
                  <a:srgbClr val="C00000"/>
                </a:solidFill>
                <a:effectLst>
                  <a:outerShdw blurRad="38100" dist="38100" dir="2700000" algn="tl">
                    <a:srgbClr val="000000">
                      <a:alpha val="43137"/>
                    </a:srgbClr>
                  </a:outerShdw>
                </a:effectLst>
              </a:rPr>
              <a:t>DOS TERCEIRIZADOS (art. 4º-C</a:t>
            </a:r>
            <a:r>
              <a:rPr lang="pt-BR" sz="3200" b="1" dirty="0">
                <a:solidFill>
                  <a:srgbClr val="C00000"/>
                </a:solidFill>
              </a:rPr>
              <a:t>)</a:t>
            </a:r>
            <a:endParaRPr lang="pt-BR" sz="3200" dirty="0">
              <a:solidFill>
                <a:srgbClr val="C00000"/>
              </a:solidFill>
            </a:endParaRPr>
          </a:p>
        </p:txBody>
      </p:sp>
    </p:spTree>
    <p:extLst>
      <p:ext uri="{BB962C8B-B14F-4D97-AF65-F5344CB8AC3E}">
        <p14:creationId xmlns:p14="http://schemas.microsoft.com/office/powerpoint/2010/main" xmlns="" val="185004670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03668" y="2645318"/>
            <a:ext cx="7624396" cy="3692769"/>
          </a:xfrm>
        </p:spPr>
        <p:txBody>
          <a:bodyPr>
            <a:normAutofit/>
          </a:bodyPr>
          <a:lstStyle/>
          <a:p>
            <a:pPr algn="just"/>
            <a:r>
              <a:rPr lang="pt-BR" dirty="0" smtClean="0"/>
              <a:t>O sócio ou o titular da empresa prestadora de serviços não pode ter prestado serviços a contratante;</a:t>
            </a:r>
          </a:p>
          <a:p>
            <a:pPr algn="just"/>
            <a:r>
              <a:rPr lang="pt-BR" dirty="0" smtClean="0"/>
              <a:t>O empregado que for demitido não poderá prestar serviços para esta mesma empresa na qualidade de empregado de empresa prestadora de serviços;</a:t>
            </a:r>
          </a:p>
        </p:txBody>
      </p:sp>
      <p:sp>
        <p:nvSpPr>
          <p:cNvPr id="4" name="Título 3"/>
          <p:cNvSpPr>
            <a:spLocks noGrp="1"/>
          </p:cNvSpPr>
          <p:nvPr>
            <p:ph type="title"/>
          </p:nvPr>
        </p:nvSpPr>
        <p:spPr>
          <a:xfrm>
            <a:off x="920062" y="1487277"/>
            <a:ext cx="7308850" cy="776289"/>
          </a:xfrm>
        </p:spPr>
        <p:txBody>
          <a:bodyPr>
            <a:normAutofit fontScale="90000"/>
          </a:bodyPr>
          <a:lstStyle/>
          <a:p>
            <a:r>
              <a:rPr lang="pt-BR" sz="3200" b="1" dirty="0" smtClean="0">
                <a:solidFill>
                  <a:srgbClr val="C00000"/>
                </a:solidFill>
              </a:rPr>
              <a:t/>
            </a:r>
            <a:br>
              <a:rPr lang="pt-BR" sz="3200" b="1" dirty="0" smtClean="0">
                <a:solidFill>
                  <a:srgbClr val="C00000"/>
                </a:solidFill>
              </a:rPr>
            </a:br>
            <a:r>
              <a:rPr lang="pt-BR" sz="3200" b="1" dirty="0" smtClean="0">
                <a:solidFill>
                  <a:srgbClr val="C00000"/>
                </a:solidFill>
                <a:effectLst>
                  <a:outerShdw blurRad="38100" dist="38100" dir="2700000" algn="tl">
                    <a:srgbClr val="000000">
                      <a:alpha val="43137"/>
                    </a:srgbClr>
                  </a:outerShdw>
                </a:effectLst>
              </a:rPr>
              <a:t>QUARENTENA </a:t>
            </a:r>
            <a:r>
              <a:rPr lang="pt-BR" sz="3200" b="1" dirty="0">
                <a:solidFill>
                  <a:srgbClr val="C00000"/>
                </a:solidFill>
                <a:effectLst>
                  <a:outerShdw blurRad="38100" dist="38100" dir="2700000" algn="tl">
                    <a:srgbClr val="000000">
                      <a:alpha val="43137"/>
                    </a:srgbClr>
                  </a:outerShdw>
                </a:effectLst>
              </a:rPr>
              <a:t>DE 18 MESES (art. 5º-C)</a:t>
            </a:r>
            <a:endParaRPr lang="pt-BR" sz="32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7609000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73015" y="2297722"/>
            <a:ext cx="7889631" cy="1077218"/>
          </a:xfrm>
          <a:prstGeom prst="rect">
            <a:avLst/>
          </a:prstGeom>
          <a:noFill/>
        </p:spPr>
        <p:txBody>
          <a:bodyPr wrap="square" rtlCol="0">
            <a:spAutoFit/>
          </a:bodyPr>
          <a:lstStyle/>
          <a:p>
            <a:pPr algn="ctr"/>
            <a:endParaRPr lang="pt-BR" sz="2400" dirty="0"/>
          </a:p>
          <a:p>
            <a:pPr algn="ctr"/>
            <a:r>
              <a:rPr lang="pt-BR" sz="4000" b="1" dirty="0" smtClean="0">
                <a:solidFill>
                  <a:srgbClr val="C00000"/>
                </a:solidFill>
              </a:rPr>
              <a:t>Autônomo Exclusivo</a:t>
            </a:r>
            <a:endParaRPr lang="pt-BR" sz="4000" b="1" dirty="0">
              <a:solidFill>
                <a:srgbClr val="C00000"/>
              </a:solidFill>
            </a:endParaRPr>
          </a:p>
        </p:txBody>
      </p:sp>
      <p:pic>
        <p:nvPicPr>
          <p:cNvPr id="8" name="Imagem 4" descr="gdhfadha"/>
          <p:cNvPicPr>
            <a:picLocks noChangeAspect="1" noChangeArrowheads="1"/>
          </p:cNvPicPr>
          <p:nvPr/>
        </p:nvPicPr>
        <p:blipFill>
          <a:blip r:embed="rId3" cstate="print"/>
          <a:srcRect/>
          <a:stretch>
            <a:fillRect/>
          </a:stretch>
        </p:blipFill>
        <p:spPr bwMode="auto">
          <a:xfrm>
            <a:off x="2783253" y="3303771"/>
            <a:ext cx="4173415" cy="120670"/>
          </a:xfrm>
          <a:prstGeom prst="rect">
            <a:avLst/>
          </a:prstGeom>
          <a:noFill/>
        </p:spPr>
      </p:pic>
    </p:spTree>
    <p:extLst>
      <p:ext uri="{BB962C8B-B14F-4D97-AF65-F5344CB8AC3E}">
        <p14:creationId xmlns:p14="http://schemas.microsoft.com/office/powerpoint/2010/main" xmlns="" val="424760964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2708" y="2239108"/>
            <a:ext cx="8031297" cy="3739661"/>
          </a:xfrm>
        </p:spPr>
        <p:txBody>
          <a:bodyPr>
            <a:normAutofit/>
          </a:bodyPr>
          <a:lstStyle/>
          <a:p>
            <a:pPr algn="just">
              <a:buFont typeface="Wingdings" pitchFamily="2" charset="2"/>
              <a:buChar char="§"/>
            </a:pPr>
            <a:r>
              <a:rPr lang="pt-BR" sz="3200" dirty="0" smtClean="0"/>
              <a:t>A Reforma Trabalhista permite a contratação de autônomo, COM OU SEM EXCLUSIVIDADE de forma contínua ou não, afastando a qualidade de empregado.</a:t>
            </a:r>
          </a:p>
          <a:p>
            <a:pPr algn="just">
              <a:buFont typeface="Wingdings" pitchFamily="2" charset="2"/>
              <a:buChar char="§"/>
            </a:pPr>
            <a:endParaRPr lang="pt-BR" sz="900" dirty="0" smtClean="0"/>
          </a:p>
          <a:p>
            <a:pPr algn="just">
              <a:buFont typeface="Wingdings" pitchFamily="2" charset="2"/>
              <a:buChar char="§"/>
            </a:pPr>
            <a:r>
              <a:rPr lang="pt-BR" sz="3200" b="1" dirty="0" smtClean="0"/>
              <a:t>Autônomo = Pessoa jurídica (PJ) </a:t>
            </a:r>
            <a:endParaRPr lang="pt-BR" sz="3200" b="1" dirty="0"/>
          </a:p>
        </p:txBody>
      </p:sp>
      <p:sp>
        <p:nvSpPr>
          <p:cNvPr id="5" name="Seta para a direita 4"/>
          <p:cNvSpPr/>
          <p:nvPr/>
        </p:nvSpPr>
        <p:spPr>
          <a:xfrm>
            <a:off x="8170985" y="5087815"/>
            <a:ext cx="492369" cy="504093"/>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34593613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95759" y="1508393"/>
          <a:ext cx="8226210" cy="5134778"/>
        </p:xfrm>
        <a:graphic>
          <a:graphicData uri="http://schemas.openxmlformats.org/drawingml/2006/table">
            <a:tbl>
              <a:tblPr firstRow="1" bandRow="1">
                <a:tableStyleId>{073A0DAA-6AF3-43AB-8588-CEC1D06C72B9}</a:tableStyleId>
              </a:tblPr>
              <a:tblGrid>
                <a:gridCol w="8226210"/>
              </a:tblGrid>
              <a:tr h="542056">
                <a:tc>
                  <a:txBody>
                    <a:bodyPr/>
                    <a:lstStyle/>
                    <a:p>
                      <a:pPr algn="ctr"/>
                      <a:r>
                        <a:rPr lang="pt-BR" sz="2400" dirty="0" smtClean="0"/>
                        <a:t>Contrato de Autônomo</a:t>
                      </a:r>
                      <a:endParaRPr lang="pt-BR" sz="2400" dirty="0">
                        <a:latin typeface="+mn-lt"/>
                      </a:endParaRPr>
                    </a:p>
                  </a:txBody>
                  <a:tcPr marL="72567" marR="72567"/>
                </a:tc>
              </a:tr>
              <a:tr h="607103">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72567" marR="72567"/>
                </a:tc>
              </a:tr>
              <a:tr h="3985619">
                <a:tc>
                  <a:txBody>
                    <a:bodyPr/>
                    <a:lstStyle/>
                    <a:p>
                      <a:pPr algn="just"/>
                      <a:r>
                        <a:rPr lang="pt-BR" sz="2400" dirty="0" smtClean="0"/>
                        <a:t>Art. 442-B. A contratação do autônomo, cumpridas por este todas as formalidades legais, com ou sem exclusividade, de forma contínua ou não, afasta a qualidade de empregado prevista no art. 3º desta Consolidação.</a:t>
                      </a:r>
                      <a:endParaRPr lang="pt-BR" sz="2400" dirty="0">
                        <a:latin typeface="+mn-lt"/>
                      </a:endParaRPr>
                    </a:p>
                  </a:txBody>
                  <a:tcPr marL="72567" marR="72567"/>
                </a:tc>
              </a:tr>
            </a:tbl>
          </a:graphicData>
        </a:graphic>
      </p:graphicFrame>
    </p:spTree>
    <p:extLst>
      <p:ext uri="{BB962C8B-B14F-4D97-AF65-F5344CB8AC3E}">
        <p14:creationId xmlns:p14="http://schemas.microsoft.com/office/powerpoint/2010/main" xmlns="" val="15820161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01024" y="1843322"/>
            <a:ext cx="7889631" cy="707886"/>
          </a:xfrm>
          <a:prstGeom prst="rect">
            <a:avLst/>
          </a:prstGeom>
          <a:noFill/>
        </p:spPr>
        <p:txBody>
          <a:bodyPr wrap="square" rtlCol="0">
            <a:spAutoFit/>
          </a:bodyPr>
          <a:lstStyle/>
          <a:p>
            <a:r>
              <a:rPr lang="pt-BR" sz="4000" b="1" dirty="0" smtClean="0">
                <a:solidFill>
                  <a:srgbClr val="C00000"/>
                </a:solidFill>
                <a:effectLst>
                  <a:outerShdw blurRad="38100" dist="38100" dir="2700000" algn="tl">
                    <a:srgbClr val="000000">
                      <a:alpha val="43137"/>
                    </a:srgbClr>
                  </a:outerShdw>
                </a:effectLst>
              </a:rPr>
              <a:t>      Empregado </a:t>
            </a:r>
            <a:r>
              <a:rPr lang="pt-BR" sz="4000" b="1" dirty="0" err="1" smtClean="0">
                <a:solidFill>
                  <a:srgbClr val="C00000"/>
                </a:solidFill>
                <a:effectLst>
                  <a:outerShdw blurRad="38100" dist="38100" dir="2700000" algn="tl">
                    <a:srgbClr val="000000">
                      <a:alpha val="43137"/>
                    </a:srgbClr>
                  </a:outerShdw>
                </a:effectLst>
              </a:rPr>
              <a:t>Hipersuficiente</a:t>
            </a:r>
            <a:endParaRPr lang="pt-BR" sz="4000" b="1" dirty="0">
              <a:solidFill>
                <a:srgbClr val="C00000"/>
              </a:solidFill>
              <a:effectLst>
                <a:outerShdw blurRad="38100" dist="38100" dir="2700000" algn="tl">
                  <a:srgbClr val="000000">
                    <a:alpha val="43137"/>
                  </a:srgbClr>
                </a:outerShdw>
              </a:effectLst>
            </a:endParaRPr>
          </a:p>
        </p:txBody>
      </p:sp>
      <p:pic>
        <p:nvPicPr>
          <p:cNvPr id="8" name="Imagem 4" descr="gdhfadha"/>
          <p:cNvPicPr>
            <a:picLocks noChangeAspect="1" noChangeArrowheads="1"/>
          </p:cNvPicPr>
          <p:nvPr/>
        </p:nvPicPr>
        <p:blipFill>
          <a:blip r:embed="rId3" cstate="print"/>
          <a:srcRect/>
          <a:stretch>
            <a:fillRect/>
          </a:stretch>
        </p:blipFill>
        <p:spPr bwMode="auto">
          <a:xfrm>
            <a:off x="1503572" y="2488740"/>
            <a:ext cx="5838093" cy="168802"/>
          </a:xfrm>
          <a:prstGeom prst="rect">
            <a:avLst/>
          </a:prstGeom>
          <a:noFill/>
        </p:spPr>
      </p:pic>
      <p:sp>
        <p:nvSpPr>
          <p:cNvPr id="2" name="CaixaDeTexto 1"/>
          <p:cNvSpPr txBox="1"/>
          <p:nvPr/>
        </p:nvSpPr>
        <p:spPr>
          <a:xfrm>
            <a:off x="645940" y="3034515"/>
            <a:ext cx="7925183" cy="3323987"/>
          </a:xfrm>
          <a:prstGeom prst="rect">
            <a:avLst/>
          </a:prstGeom>
          <a:noFill/>
        </p:spPr>
        <p:txBody>
          <a:bodyPr wrap="square" rtlCol="0">
            <a:spAutoFit/>
          </a:bodyPr>
          <a:lstStyle/>
          <a:p>
            <a:pPr algn="just"/>
            <a:r>
              <a:rPr lang="pt-BR" sz="3200" dirty="0"/>
              <a:t>A Lei 13.467/2017 cria o empregado </a:t>
            </a:r>
            <a:r>
              <a:rPr lang="pt-BR" sz="3200" dirty="0" err="1"/>
              <a:t>hipersuficiente</a:t>
            </a:r>
            <a:r>
              <a:rPr lang="pt-BR" sz="3200" dirty="0"/>
              <a:t>, que é aquele que recebe salário igual ou superior a R$ 10.379,00.</a:t>
            </a:r>
          </a:p>
          <a:p>
            <a:pPr algn="just"/>
            <a:r>
              <a:rPr lang="pt-BR" sz="3200" dirty="0"/>
              <a:t>Poderá constar no contrato de trabalho do empregado </a:t>
            </a:r>
            <a:r>
              <a:rPr lang="pt-BR" sz="3200" dirty="0" err="1"/>
              <a:t>hipersuficiente</a:t>
            </a:r>
            <a:r>
              <a:rPr lang="pt-BR" sz="3200" dirty="0"/>
              <a:t>, cláusula compromissória de arbitragem.</a:t>
            </a:r>
          </a:p>
          <a:p>
            <a:endParaRPr lang="pt-BR" dirty="0"/>
          </a:p>
        </p:txBody>
      </p:sp>
    </p:spTree>
    <p:extLst>
      <p:ext uri="{BB962C8B-B14F-4D97-AF65-F5344CB8AC3E}">
        <p14:creationId xmlns:p14="http://schemas.microsoft.com/office/powerpoint/2010/main" xmlns="" val="692580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58801" y="1854200"/>
            <a:ext cx="7645400" cy="4495799"/>
          </a:xfrm>
        </p:spPr>
        <p:txBody>
          <a:bodyPr>
            <a:normAutofit lnSpcReduction="10000"/>
          </a:bodyPr>
          <a:lstStyle/>
          <a:p>
            <a:pPr algn="just">
              <a:buFont typeface="Wingdings" pitchFamily="2" charset="2"/>
              <a:buChar char="§"/>
            </a:pPr>
            <a:r>
              <a:rPr lang="pt-BR" b="1" dirty="0" smtClean="0"/>
              <a:t>Federação: </a:t>
            </a:r>
            <a:r>
              <a:rPr lang="pt-BR" dirty="0" smtClean="0"/>
              <a:t>r</a:t>
            </a:r>
            <a:r>
              <a:rPr lang="pt-BR" dirty="0" smtClean="0">
                <a:cs typeface="Arial" pitchFamily="34" charset="0"/>
              </a:rPr>
              <a:t>esultam da conjunção de, pelo menos, 5 (cinco) sindicatos da mesma categoria profissional, diferenciada ou econômica (Art. 534, CLT)</a:t>
            </a:r>
          </a:p>
          <a:p>
            <a:pPr algn="just">
              <a:buFont typeface="Wingdings" pitchFamily="2" charset="2"/>
              <a:buChar char="§"/>
            </a:pPr>
            <a:endParaRPr lang="pt-BR" sz="900" dirty="0">
              <a:cs typeface="Arial" pitchFamily="34" charset="0"/>
            </a:endParaRPr>
          </a:p>
          <a:p>
            <a:pPr algn="just">
              <a:buFont typeface="Wingdings" pitchFamily="2" charset="2"/>
              <a:buChar char="§"/>
            </a:pPr>
            <a:r>
              <a:rPr lang="pt-BR" b="1" dirty="0"/>
              <a:t>Confederação: r</a:t>
            </a:r>
            <a:r>
              <a:rPr lang="pt-BR" dirty="0">
                <a:cs typeface="Arial" pitchFamily="34" charset="0"/>
              </a:rPr>
              <a:t>esultam da conjunção de, pelo menos, 3 (três) federações, respeitadas as respectivas categorias (Art. </a:t>
            </a:r>
            <a:r>
              <a:rPr lang="pt-BR" dirty="0" smtClean="0">
                <a:cs typeface="Arial" pitchFamily="34" charset="0"/>
              </a:rPr>
              <a:t>535, CLT).</a:t>
            </a:r>
          </a:p>
          <a:p>
            <a:pPr algn="just">
              <a:buFont typeface="Wingdings" pitchFamily="2" charset="2"/>
              <a:buChar char="§"/>
            </a:pPr>
            <a:endParaRPr lang="pt-BR" sz="900" dirty="0" smtClean="0">
              <a:cs typeface="Arial" pitchFamily="34" charset="0"/>
            </a:endParaRPr>
          </a:p>
          <a:p>
            <a:pPr algn="just">
              <a:buFont typeface="Wingdings" pitchFamily="2" charset="2"/>
              <a:buChar char="§"/>
            </a:pPr>
            <a:r>
              <a:rPr lang="pt-BR" b="1" dirty="0" smtClean="0">
                <a:cs typeface="Arial" pitchFamily="34" charset="0"/>
              </a:rPr>
              <a:t>Central Sindical: </a:t>
            </a:r>
            <a:r>
              <a:rPr lang="pt-BR" dirty="0"/>
              <a:t>entidade associativa de direito privado composta por organizações sindicais de trabalhadores </a:t>
            </a:r>
            <a:r>
              <a:rPr lang="pt-BR" dirty="0" smtClean="0"/>
              <a:t>(Lei 11.648/2008)</a:t>
            </a:r>
            <a:endParaRPr lang="pt-BR" dirty="0"/>
          </a:p>
          <a:p>
            <a:pPr algn="just">
              <a:buFont typeface="Wingdings" pitchFamily="2" charset="2"/>
              <a:buChar char="§"/>
            </a:pPr>
            <a:endParaRPr lang="pt-BR" sz="2800" dirty="0"/>
          </a:p>
        </p:txBody>
      </p:sp>
    </p:spTree>
    <p:extLst>
      <p:ext uri="{BB962C8B-B14F-4D97-AF65-F5344CB8AC3E}">
        <p14:creationId xmlns:p14="http://schemas.microsoft.com/office/powerpoint/2010/main" xmlns="" val="1144330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51692" y="328245"/>
          <a:ext cx="8270277" cy="6292892"/>
        </p:xfrm>
        <a:graphic>
          <a:graphicData uri="http://schemas.openxmlformats.org/drawingml/2006/table">
            <a:tbl>
              <a:tblPr firstRow="1" bandRow="1">
                <a:tableStyleId>{073A0DAA-6AF3-43AB-8588-CEC1D06C72B9}</a:tableStyleId>
              </a:tblPr>
              <a:tblGrid>
                <a:gridCol w="8270277"/>
              </a:tblGrid>
              <a:tr h="817002">
                <a:tc>
                  <a:txBody>
                    <a:bodyPr/>
                    <a:lstStyle/>
                    <a:p>
                      <a:pPr algn="ctr"/>
                      <a:r>
                        <a:rPr lang="pt-BR" sz="2400" dirty="0" smtClean="0"/>
                        <a:t>Cláusula</a:t>
                      </a:r>
                      <a:r>
                        <a:rPr lang="pt-BR" sz="2400" baseline="0" dirty="0" smtClean="0"/>
                        <a:t> de </a:t>
                      </a:r>
                      <a:r>
                        <a:rPr lang="pt-BR" sz="2400" dirty="0" smtClean="0"/>
                        <a:t>Arbitragem</a:t>
                      </a:r>
                      <a:endParaRPr lang="pt-BR" sz="2400" dirty="0">
                        <a:solidFill>
                          <a:schemeClr val="bg1"/>
                        </a:solidFill>
                        <a:latin typeface="+mn-lt"/>
                      </a:endParaRPr>
                    </a:p>
                  </a:txBody>
                  <a:tcPr marL="72567" marR="72567"/>
                </a:tc>
              </a:tr>
              <a:tr h="590060">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72567" marR="72567"/>
                </a:tc>
              </a:tr>
              <a:tr h="4885830">
                <a:tc>
                  <a:txBody>
                    <a:bodyPr/>
                    <a:lstStyle/>
                    <a:p>
                      <a:pPr algn="just"/>
                      <a:r>
                        <a:rPr lang="pt-BR" sz="2400" u="none" dirty="0" smtClean="0"/>
                        <a:t>Art. 507-A. </a:t>
                      </a:r>
                      <a:r>
                        <a:rPr lang="pt-BR" sz="2400" dirty="0" smtClean="0"/>
                        <a:t>Nos contratos individuais de trabalho cuja remuneração seja superior a duas vezes o limite máximo estabelecido para os benefícios do Regime Geral de Previdência Social, poderá ser pactuada cláusula compromissória de arbitragem, desde que por iniciativa do empregado ou mediante a sua concordância expressa, nos termos previstos na Lei nº 9.307, de 23 de setembro de 1996.</a:t>
                      </a:r>
                      <a:endParaRPr lang="pt-BR" sz="2400" dirty="0">
                        <a:latin typeface="+mn-lt"/>
                      </a:endParaRPr>
                    </a:p>
                  </a:txBody>
                  <a:tcPr marL="72567" marR="72567"/>
                </a:tc>
              </a:tr>
            </a:tbl>
          </a:graphicData>
        </a:graphic>
      </p:graphicFrame>
    </p:spTree>
    <p:extLst>
      <p:ext uri="{BB962C8B-B14F-4D97-AF65-F5344CB8AC3E}">
        <p14:creationId xmlns:p14="http://schemas.microsoft.com/office/powerpoint/2010/main" xmlns="" val="37090122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54121" y="1398242"/>
            <a:ext cx="7889631" cy="1077218"/>
          </a:xfrm>
          <a:prstGeom prst="rect">
            <a:avLst/>
          </a:prstGeom>
          <a:noFill/>
        </p:spPr>
        <p:txBody>
          <a:bodyPr wrap="square" rtlCol="0">
            <a:spAutoFit/>
          </a:bodyPr>
          <a:lstStyle/>
          <a:p>
            <a:endParaRPr lang="pt-BR" sz="2400" dirty="0"/>
          </a:p>
          <a:p>
            <a:r>
              <a:rPr lang="pt-BR" sz="4000" b="1" dirty="0" smtClean="0">
                <a:solidFill>
                  <a:srgbClr val="C00000"/>
                </a:solidFill>
              </a:rPr>
              <a:t>       CONTRATO PARCIAL </a:t>
            </a:r>
            <a:endParaRPr lang="pt-BR" sz="4000" b="1" dirty="0">
              <a:solidFill>
                <a:srgbClr val="C00000"/>
              </a:solidFill>
            </a:endParaRPr>
          </a:p>
        </p:txBody>
      </p:sp>
      <p:pic>
        <p:nvPicPr>
          <p:cNvPr id="8" name="Imagem 4" descr="gdhfadha"/>
          <p:cNvPicPr>
            <a:picLocks noChangeAspect="1" noChangeArrowheads="1"/>
          </p:cNvPicPr>
          <p:nvPr/>
        </p:nvPicPr>
        <p:blipFill>
          <a:blip r:embed="rId3" cstate="print"/>
          <a:srcRect/>
          <a:stretch>
            <a:fillRect/>
          </a:stretch>
        </p:blipFill>
        <p:spPr bwMode="auto">
          <a:xfrm>
            <a:off x="1214854" y="2302673"/>
            <a:ext cx="5838093" cy="168802"/>
          </a:xfrm>
          <a:prstGeom prst="rect">
            <a:avLst/>
          </a:prstGeom>
          <a:noFill/>
        </p:spPr>
      </p:pic>
      <p:sp>
        <p:nvSpPr>
          <p:cNvPr id="4" name="Título 3"/>
          <p:cNvSpPr txBox="1">
            <a:spLocks/>
          </p:cNvSpPr>
          <p:nvPr/>
        </p:nvSpPr>
        <p:spPr>
          <a:xfrm>
            <a:off x="755287" y="2898093"/>
            <a:ext cx="8049718"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smtClean="0">
                <a:latin typeface="+mn-lt"/>
              </a:rPr>
              <a:t>AMPLIA a duração do </a:t>
            </a:r>
            <a:r>
              <a:rPr lang="pt-BR" sz="3200" b="1" dirty="0" smtClean="0">
                <a:solidFill>
                  <a:srgbClr val="C00000"/>
                </a:solidFill>
                <a:latin typeface="+mn-lt"/>
              </a:rPr>
              <a:t>Contrato de em regime de tempo parcial</a:t>
            </a:r>
            <a:endParaRPr lang="pt-BR" sz="3200" dirty="0">
              <a:solidFill>
                <a:srgbClr val="C00000"/>
              </a:solidFill>
              <a:latin typeface="+mn-lt"/>
            </a:endParaRPr>
          </a:p>
        </p:txBody>
      </p:sp>
      <p:sp>
        <p:nvSpPr>
          <p:cNvPr id="2" name="CaixaDeTexto 1"/>
          <p:cNvSpPr txBox="1"/>
          <p:nvPr/>
        </p:nvSpPr>
        <p:spPr>
          <a:xfrm>
            <a:off x="733173" y="3694847"/>
            <a:ext cx="7716764" cy="2339102"/>
          </a:xfrm>
          <a:prstGeom prst="rect">
            <a:avLst/>
          </a:prstGeom>
          <a:noFill/>
        </p:spPr>
        <p:txBody>
          <a:bodyPr wrap="square" rtlCol="0">
            <a:spAutoFit/>
          </a:bodyPr>
          <a:lstStyle/>
          <a:p>
            <a:pPr algn="just"/>
            <a:r>
              <a:rPr lang="pt-BR" sz="3200" dirty="0"/>
              <a:t>A duração da jornada de trabalho passa de 25 para 30 horas, vedada a prestação de horas extra; ou 26 horas, podendo haver a prestação de 6 horas extras.</a:t>
            </a:r>
          </a:p>
          <a:p>
            <a:endParaRPr lang="pt-BR" dirty="0"/>
          </a:p>
        </p:txBody>
      </p:sp>
    </p:spTree>
    <p:extLst>
      <p:ext uri="{BB962C8B-B14F-4D97-AF65-F5344CB8AC3E}">
        <p14:creationId xmlns:p14="http://schemas.microsoft.com/office/powerpoint/2010/main" xmlns="" val="15611892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17793" y="363416"/>
          <a:ext cx="8380023" cy="6290771"/>
        </p:xfrm>
        <a:graphic>
          <a:graphicData uri="http://schemas.openxmlformats.org/drawingml/2006/table">
            <a:tbl>
              <a:tblPr firstRow="1" bandRow="1">
                <a:tableStyleId>{073A0DAA-6AF3-43AB-8588-CEC1D06C72B9}</a:tableStyleId>
              </a:tblPr>
              <a:tblGrid>
                <a:gridCol w="4003512"/>
                <a:gridCol w="4376511"/>
              </a:tblGrid>
              <a:tr h="398526">
                <a:tc gridSpan="2">
                  <a:txBody>
                    <a:bodyPr/>
                    <a:lstStyle/>
                    <a:p>
                      <a:pPr algn="ctr">
                        <a:lnSpc>
                          <a:spcPct val="115000"/>
                        </a:lnSpc>
                        <a:spcAft>
                          <a:spcPts val="0"/>
                        </a:spcAft>
                      </a:pPr>
                      <a:r>
                        <a:rPr lang="pt-BR" sz="2000" dirty="0" smtClean="0"/>
                        <a:t>Contrato de Trabalho em regime</a:t>
                      </a:r>
                      <a:r>
                        <a:rPr lang="pt-BR" sz="2000" baseline="0" dirty="0" smtClean="0"/>
                        <a:t> de tempo parcial</a:t>
                      </a:r>
                      <a:endParaRPr lang="pt-BR" sz="2000" i="1" dirty="0">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98526">
                <a:tc>
                  <a:txBody>
                    <a:bodyPr/>
                    <a:lstStyle/>
                    <a:p>
                      <a:pPr algn="ctr">
                        <a:lnSpc>
                          <a:spcPct val="115000"/>
                        </a:lnSpc>
                        <a:spcAft>
                          <a:spcPts val="0"/>
                        </a:spcAft>
                      </a:pPr>
                      <a:r>
                        <a:rPr lang="pt-BR" sz="2000" dirty="0"/>
                        <a:t>CLT</a:t>
                      </a:r>
                      <a:endParaRPr lang="pt-BR" sz="2000" dirty="0">
                        <a:latin typeface="+mn-lt"/>
                        <a:ea typeface="Calibri"/>
                        <a:cs typeface="Times New Roman"/>
                      </a:endParaRPr>
                    </a:p>
                  </a:txBody>
                  <a:tcPr marL="54426" marR="54426" marT="0" marB="0"/>
                </a:tc>
                <a:tc>
                  <a:txBody>
                    <a:bodyPr/>
                    <a:lstStyle/>
                    <a:p>
                      <a:pPr algn="ctr">
                        <a:lnSpc>
                          <a:spcPct val="115000"/>
                        </a:lnSpc>
                        <a:spcAft>
                          <a:spcPts val="0"/>
                        </a:spcAft>
                      </a:pPr>
                      <a:r>
                        <a:rPr lang="pt-BR" sz="2000" dirty="0" smtClean="0"/>
                        <a:t>LEI 13.467/2017</a:t>
                      </a:r>
                      <a:endParaRPr lang="pt-BR" sz="2000" dirty="0">
                        <a:solidFill>
                          <a:schemeClr val="tx1"/>
                        </a:solidFill>
                        <a:latin typeface="+mn-lt"/>
                        <a:ea typeface="Calibri"/>
                        <a:cs typeface="Times New Roman"/>
                      </a:endParaRPr>
                    </a:p>
                  </a:txBody>
                  <a:tcPr marL="54426" marR="54426" marT="0" marB="0"/>
                </a:tc>
              </a:tr>
              <a:tr h="5493719">
                <a:tc>
                  <a:txBody>
                    <a:bodyPr/>
                    <a:lstStyle/>
                    <a:p>
                      <a:pPr algn="just"/>
                      <a:endParaRPr lang="pt-BR" sz="2000" b="0" i="0" kern="1200" dirty="0" smtClean="0">
                        <a:solidFill>
                          <a:schemeClr val="dk1"/>
                        </a:solidFill>
                        <a:latin typeface="+mn-lt"/>
                        <a:ea typeface="+mn-ea"/>
                        <a:cs typeface="+mn-cs"/>
                      </a:endParaRPr>
                    </a:p>
                    <a:p>
                      <a:pPr algn="just"/>
                      <a:r>
                        <a:rPr lang="pt-BR" sz="2000" b="0" i="0" kern="1200" dirty="0" smtClean="0">
                          <a:solidFill>
                            <a:schemeClr val="dk1"/>
                          </a:solidFill>
                          <a:latin typeface="+mn-lt"/>
                          <a:ea typeface="+mn-ea"/>
                          <a:cs typeface="+mn-cs"/>
                        </a:rPr>
                        <a:t>Art. 58-A.  Considera-se trabalho em regime de tempo parcial aquele cuja duração não exceda a </a:t>
                      </a:r>
                      <a:r>
                        <a:rPr lang="pt-BR" sz="2000" b="1" i="0" kern="1200" dirty="0" smtClean="0">
                          <a:solidFill>
                            <a:schemeClr val="dk1"/>
                          </a:solidFill>
                          <a:latin typeface="+mn-lt"/>
                          <a:ea typeface="+mn-ea"/>
                          <a:cs typeface="+mn-cs"/>
                        </a:rPr>
                        <a:t>vinte e cinco horas </a:t>
                      </a:r>
                      <a:r>
                        <a:rPr lang="pt-BR" sz="2000" b="0" i="0" kern="1200" dirty="0" smtClean="0">
                          <a:solidFill>
                            <a:schemeClr val="dk1"/>
                          </a:solidFill>
                          <a:latin typeface="+mn-lt"/>
                          <a:ea typeface="+mn-ea"/>
                          <a:cs typeface="+mn-cs"/>
                        </a:rPr>
                        <a:t>semanais.        </a:t>
                      </a:r>
                    </a:p>
                    <a:p>
                      <a:pPr algn="just"/>
                      <a:r>
                        <a:rPr lang="pt-BR" sz="2000" b="0" i="0" kern="1200" dirty="0" smtClean="0">
                          <a:solidFill>
                            <a:schemeClr val="dk1"/>
                          </a:solidFill>
                          <a:latin typeface="+mn-lt"/>
                          <a:ea typeface="+mn-ea"/>
                          <a:cs typeface="+mn-cs"/>
                        </a:rPr>
                        <a:t>[...]   </a:t>
                      </a:r>
                    </a:p>
                    <a:p>
                      <a:pPr algn="just"/>
                      <a:endParaRPr lang="pt-BR" sz="2000" dirty="0">
                        <a:latin typeface="+mn-lt"/>
                        <a:ea typeface="Times New Roman"/>
                      </a:endParaRPr>
                    </a:p>
                  </a:txBody>
                  <a:tcPr marL="54426" marR="54426" marT="0" marB="0"/>
                </a:tc>
                <a:tc>
                  <a:txBody>
                    <a:bodyPr/>
                    <a:lstStyle/>
                    <a:p>
                      <a:pPr algn="just">
                        <a:spcAft>
                          <a:spcPts val="0"/>
                        </a:spcAft>
                      </a:pPr>
                      <a:endParaRPr lang="pt-BR" sz="2000" dirty="0" smtClean="0"/>
                    </a:p>
                    <a:p>
                      <a:pPr algn="just">
                        <a:spcAft>
                          <a:spcPts val="0"/>
                        </a:spcAft>
                      </a:pPr>
                      <a:r>
                        <a:rPr lang="pt-BR" sz="2000" dirty="0" smtClean="0"/>
                        <a:t>Art. 58-A. Considera-se trabalho em regime de tempo parcial aquele cuja duração não exceda a </a:t>
                      </a:r>
                      <a:r>
                        <a:rPr lang="pt-BR" sz="2000" b="1" dirty="0" smtClean="0">
                          <a:solidFill>
                            <a:srgbClr val="C00000"/>
                          </a:solidFill>
                        </a:rPr>
                        <a:t>trinta horas </a:t>
                      </a:r>
                      <a:r>
                        <a:rPr lang="pt-BR" sz="2000" b="0" dirty="0" smtClean="0">
                          <a:solidFill>
                            <a:schemeClr val="tx1"/>
                          </a:solidFill>
                        </a:rPr>
                        <a:t>semanais</a:t>
                      </a:r>
                      <a:r>
                        <a:rPr lang="pt-BR" sz="2000" dirty="0" smtClean="0">
                          <a:solidFill>
                            <a:schemeClr val="tx1"/>
                          </a:solidFill>
                        </a:rPr>
                        <a:t>, </a:t>
                      </a:r>
                      <a:r>
                        <a:rPr lang="pt-BR" sz="2000" dirty="0" smtClean="0"/>
                        <a:t>sem a possibilidade de horas suplementares semanais, ou, ainda, aquele cuja duração não exceda a </a:t>
                      </a:r>
                      <a:r>
                        <a:rPr lang="pt-BR" sz="2000" b="1" dirty="0" smtClean="0">
                          <a:solidFill>
                            <a:srgbClr val="C00000"/>
                          </a:solidFill>
                        </a:rPr>
                        <a:t>vinte e seis horas </a:t>
                      </a:r>
                      <a:r>
                        <a:rPr lang="pt-BR" sz="2000" b="0" dirty="0" smtClean="0">
                          <a:solidFill>
                            <a:schemeClr val="tx1"/>
                          </a:solidFill>
                        </a:rPr>
                        <a:t>semanais, com a possibilidade de acréscimo de até </a:t>
                      </a:r>
                      <a:r>
                        <a:rPr lang="pt-BR" sz="2000" b="1" dirty="0" smtClean="0">
                          <a:solidFill>
                            <a:srgbClr val="C00000"/>
                          </a:solidFill>
                        </a:rPr>
                        <a:t>seis horas suplementares </a:t>
                      </a:r>
                      <a:r>
                        <a:rPr lang="pt-BR" sz="2000" b="0" dirty="0" smtClean="0">
                          <a:solidFill>
                            <a:schemeClr val="tx1"/>
                          </a:solidFill>
                        </a:rPr>
                        <a:t>semanais. </a:t>
                      </a:r>
                    </a:p>
                    <a:p>
                      <a:pPr algn="just">
                        <a:spcAft>
                          <a:spcPts val="0"/>
                        </a:spcAft>
                      </a:pPr>
                      <a:r>
                        <a:rPr lang="pt-BR" sz="2000" dirty="0" smtClean="0"/>
                        <a:t>[...]</a:t>
                      </a:r>
                    </a:p>
                    <a:p>
                      <a:pPr marL="0" marR="0" indent="0" algn="just" defTabSz="914400" rtl="0" eaLnBrk="1" fontAlgn="auto" latinLnBrk="0" hangingPunct="1">
                        <a:lnSpc>
                          <a:spcPct val="100000"/>
                        </a:lnSpc>
                        <a:spcBef>
                          <a:spcPts val="0"/>
                        </a:spcBef>
                        <a:spcAft>
                          <a:spcPts val="0"/>
                        </a:spcAft>
                        <a:buClrTx/>
                        <a:buSzTx/>
                        <a:buFontTx/>
                        <a:buNone/>
                        <a:tabLst/>
                        <a:defRPr/>
                      </a:pPr>
                      <a:r>
                        <a:rPr lang="pt-BR" sz="2000" dirty="0" smtClean="0"/>
                        <a:t>§ 3º As horas suplementares à duração do trabalho semanal normal serão pagas com o acréscimo de 50% (</a:t>
                      </a:r>
                      <a:r>
                        <a:rPr lang="pt-BR" sz="2000" dirty="0" err="1" smtClean="0"/>
                        <a:t>cinquenta</a:t>
                      </a:r>
                      <a:r>
                        <a:rPr lang="pt-BR" sz="2000" dirty="0" smtClean="0"/>
                        <a:t> por cento) sobre o salário-hora normal. </a:t>
                      </a:r>
                    </a:p>
                  </a:txBody>
                  <a:tcPr marL="54426" marR="54426" marT="0" marB="0"/>
                </a:tc>
              </a:tr>
            </a:tbl>
          </a:graphicData>
        </a:graphic>
      </p:graphicFrame>
    </p:spTree>
    <p:extLst>
      <p:ext uri="{BB962C8B-B14F-4D97-AF65-F5344CB8AC3E}">
        <p14:creationId xmlns:p14="http://schemas.microsoft.com/office/powerpoint/2010/main" xmlns="" val="1603038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95759" y="304801"/>
          <a:ext cx="8331719" cy="6316336"/>
        </p:xfrm>
        <a:graphic>
          <a:graphicData uri="http://schemas.openxmlformats.org/drawingml/2006/table">
            <a:tbl>
              <a:tblPr firstRow="1" bandRow="1">
                <a:tableStyleId>{073A0DAA-6AF3-43AB-8588-CEC1D06C72B9}</a:tableStyleId>
              </a:tblPr>
              <a:tblGrid>
                <a:gridCol w="8331719"/>
              </a:tblGrid>
              <a:tr h="441312">
                <a:tc>
                  <a:txBody>
                    <a:bodyPr/>
                    <a:lstStyle/>
                    <a:p>
                      <a:pPr algn="ctr">
                        <a:lnSpc>
                          <a:spcPct val="115000"/>
                        </a:lnSpc>
                        <a:spcAft>
                          <a:spcPts val="0"/>
                        </a:spcAft>
                      </a:pPr>
                      <a:r>
                        <a:rPr lang="pt-BR" sz="1800" dirty="0" smtClean="0"/>
                        <a:t>Contrato de Trabalho em regime</a:t>
                      </a:r>
                      <a:r>
                        <a:rPr lang="pt-BR" sz="1800" baseline="0" dirty="0" smtClean="0"/>
                        <a:t> de tempo parcial</a:t>
                      </a:r>
                      <a:endParaRPr lang="pt-BR" sz="1800" i="1" dirty="0">
                        <a:latin typeface="+mn-lt"/>
                        <a:ea typeface="Calibri"/>
                        <a:cs typeface="Times New Roman"/>
                      </a:endParaRPr>
                    </a:p>
                  </a:txBody>
                  <a:tcPr marL="54426" marR="54426" marT="0" marB="0"/>
                </a:tc>
              </a:tr>
              <a:tr h="357120">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517904">
                <a:tc>
                  <a:txBody>
                    <a:bodyPr/>
                    <a:lstStyle/>
                    <a:p>
                      <a:pPr algn="just">
                        <a:spcAft>
                          <a:spcPts val="0"/>
                        </a:spcAft>
                      </a:pPr>
                      <a:r>
                        <a:rPr lang="pt-BR" sz="1900" dirty="0" smtClean="0"/>
                        <a:t>§ 4º Na hipótese de o contrato de trabalho em regime de tempo parcial ser estabelecido em número inferior a vinte e seis horas semanais, as horas suplementares a este quantitativo serão consideradas horas extras para fins do pagamento estipulado no § 3º, estando também limitadas a seis horas suplementares semanais</a:t>
                      </a:r>
                      <a:endParaRPr lang="pt-BR" sz="1900" dirty="0" smtClean="0">
                        <a:latin typeface="+mn-lt"/>
                        <a:ea typeface="Calibri"/>
                        <a:cs typeface="Times New Roman"/>
                      </a:endParaRPr>
                    </a:p>
                    <a:p>
                      <a:pPr algn="just">
                        <a:spcAft>
                          <a:spcPts val="0"/>
                        </a:spcAft>
                      </a:pPr>
                      <a:endParaRPr lang="pt-BR" sz="1900" dirty="0" smtClean="0"/>
                    </a:p>
                    <a:p>
                      <a:pPr algn="just">
                        <a:spcAft>
                          <a:spcPts val="0"/>
                        </a:spcAft>
                      </a:pPr>
                      <a:r>
                        <a:rPr lang="pt-BR" sz="1900" dirty="0" smtClean="0"/>
                        <a:t>§ 5º As horas suplementares da jornada de trabalho normal poderão ser compensadas diretamente até a semana imediatamente posterior à da sua execução, devendo ser feita a sua quitação na folha de pagamento do mês </a:t>
                      </a:r>
                      <a:r>
                        <a:rPr lang="pt-BR" sz="1900" dirty="0" err="1" smtClean="0"/>
                        <a:t>subsequente</a:t>
                      </a:r>
                      <a:r>
                        <a:rPr lang="pt-BR" sz="1900" dirty="0" smtClean="0"/>
                        <a:t>, caso não sejam compensadas.</a:t>
                      </a:r>
                    </a:p>
                    <a:p>
                      <a:pPr algn="just">
                        <a:spcAft>
                          <a:spcPts val="0"/>
                        </a:spcAft>
                      </a:pPr>
                      <a:endParaRPr lang="pt-BR" sz="1900" dirty="0" smtClean="0"/>
                    </a:p>
                    <a:p>
                      <a:pPr algn="just">
                        <a:spcAft>
                          <a:spcPts val="0"/>
                        </a:spcAft>
                      </a:pPr>
                      <a:r>
                        <a:rPr lang="pt-BR" sz="1900" dirty="0" smtClean="0"/>
                        <a:t>§ 6º É facultado ao empregado contratado sob regime de tempo parcial converter um terço do período de férias a que tiver direito em abono pecuniário. </a:t>
                      </a:r>
                    </a:p>
                    <a:p>
                      <a:pPr algn="just">
                        <a:spcAft>
                          <a:spcPts val="0"/>
                        </a:spcAft>
                      </a:pPr>
                      <a:endParaRPr lang="pt-BR" sz="1900" dirty="0" smtClean="0"/>
                    </a:p>
                    <a:p>
                      <a:pPr algn="just">
                        <a:spcAft>
                          <a:spcPts val="0"/>
                        </a:spcAft>
                      </a:pPr>
                      <a:r>
                        <a:rPr lang="pt-BR" sz="1900" dirty="0" smtClean="0"/>
                        <a:t>§ 7º As férias do regime de tempo parcial são regidas pelo disposto no art. 130 desta Consolidação.</a:t>
                      </a:r>
                    </a:p>
                  </a:txBody>
                  <a:tcPr marL="54426" marR="54426" marT="0" marB="0"/>
                </a:tc>
              </a:tr>
            </a:tbl>
          </a:graphicData>
        </a:graphic>
      </p:graphicFrame>
    </p:spTree>
    <p:extLst>
      <p:ext uri="{BB962C8B-B14F-4D97-AF65-F5344CB8AC3E}">
        <p14:creationId xmlns:p14="http://schemas.microsoft.com/office/powerpoint/2010/main" xmlns="" val="12948733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40811" y="3201933"/>
            <a:ext cx="7889631" cy="923330"/>
          </a:xfrm>
          <a:prstGeom prst="rect">
            <a:avLst/>
          </a:prstGeom>
          <a:noFill/>
        </p:spPr>
        <p:txBody>
          <a:bodyPr wrap="square" rtlCol="0">
            <a:spAutoFit/>
          </a:bodyPr>
          <a:lstStyle/>
          <a:p>
            <a:pPr algn="ctr"/>
            <a:r>
              <a:rPr lang="pt-BR" sz="5400" dirty="0" smtClean="0">
                <a:latin typeface="Berlin Sans FB" panose="020E0602020502020306" pitchFamily="34" charset="0"/>
              </a:rPr>
              <a:t>OUTROS TEMAS</a:t>
            </a:r>
            <a:endParaRPr lang="pt-BR" sz="5400" dirty="0">
              <a:latin typeface="Berlin Sans FB" panose="020E0602020502020306" pitchFamily="34" charset="0"/>
            </a:endParaRPr>
          </a:p>
        </p:txBody>
      </p:sp>
      <p:pic>
        <p:nvPicPr>
          <p:cNvPr id="8" name="Imagem 4" descr="gdhfadha"/>
          <p:cNvPicPr>
            <a:picLocks noChangeAspect="1" noChangeArrowheads="1"/>
          </p:cNvPicPr>
          <p:nvPr/>
        </p:nvPicPr>
        <p:blipFill>
          <a:blip r:embed="rId3" cstate="print"/>
          <a:srcRect/>
          <a:stretch>
            <a:fillRect/>
          </a:stretch>
        </p:blipFill>
        <p:spPr bwMode="auto">
          <a:xfrm flipV="1">
            <a:off x="1499780" y="4148202"/>
            <a:ext cx="5932714" cy="171537"/>
          </a:xfrm>
          <a:prstGeom prst="rect">
            <a:avLst/>
          </a:prstGeom>
          <a:noFill/>
        </p:spPr>
      </p:pic>
    </p:spTree>
    <p:extLst>
      <p:ext uri="{BB962C8B-B14F-4D97-AF65-F5344CB8AC3E}">
        <p14:creationId xmlns:p14="http://schemas.microsoft.com/office/powerpoint/2010/main" xmlns="" val="101265163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973015" y="2297722"/>
            <a:ext cx="7889631" cy="2308324"/>
          </a:xfrm>
          <a:prstGeom prst="rect">
            <a:avLst/>
          </a:prstGeom>
          <a:noFill/>
        </p:spPr>
        <p:txBody>
          <a:bodyPr wrap="square" rtlCol="0">
            <a:spAutoFit/>
          </a:bodyPr>
          <a:lstStyle/>
          <a:p>
            <a:endParaRPr lang="pt-BR" sz="2400" dirty="0" smtClean="0"/>
          </a:p>
          <a:p>
            <a:pPr algn="ctr"/>
            <a:r>
              <a:rPr lang="pt-BR" sz="4000" b="1" dirty="0" smtClean="0">
                <a:solidFill>
                  <a:srgbClr val="C00000"/>
                </a:solidFill>
              </a:rPr>
              <a:t>Redução da responsabilidade do empregador quanto as obrigações trabalhistas</a:t>
            </a:r>
            <a:endParaRPr lang="pt-BR" sz="4000" b="1" dirty="0">
              <a:solidFill>
                <a:srgbClr val="C00000"/>
              </a:solidFill>
            </a:endParaRPr>
          </a:p>
        </p:txBody>
      </p:sp>
      <p:pic>
        <p:nvPicPr>
          <p:cNvPr id="4" name="Imagem 4" descr="gdhfadha"/>
          <p:cNvPicPr>
            <a:picLocks noChangeAspect="1" noChangeArrowheads="1"/>
          </p:cNvPicPr>
          <p:nvPr/>
        </p:nvPicPr>
        <p:blipFill>
          <a:blip r:embed="rId3" cstate="print"/>
          <a:srcRect/>
          <a:stretch>
            <a:fillRect/>
          </a:stretch>
        </p:blipFill>
        <p:spPr bwMode="auto">
          <a:xfrm flipV="1">
            <a:off x="1718173" y="3202082"/>
            <a:ext cx="6140313" cy="177540"/>
          </a:xfrm>
          <a:prstGeom prst="rect">
            <a:avLst/>
          </a:prstGeom>
          <a:noFill/>
        </p:spPr>
      </p:pic>
    </p:spTree>
    <p:extLst>
      <p:ext uri="{BB962C8B-B14F-4D97-AF65-F5344CB8AC3E}">
        <p14:creationId xmlns:p14="http://schemas.microsoft.com/office/powerpoint/2010/main" xmlns="" val="250201575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29442" y="1578735"/>
            <a:ext cx="7889631" cy="1692771"/>
          </a:xfrm>
          <a:prstGeom prst="rect">
            <a:avLst/>
          </a:prstGeom>
          <a:noFill/>
        </p:spPr>
        <p:txBody>
          <a:bodyPr wrap="square" rtlCol="0">
            <a:spAutoFit/>
          </a:bodyPr>
          <a:lstStyle/>
          <a:p>
            <a:endParaRPr lang="pt-BR" sz="2400" dirty="0" smtClean="0"/>
          </a:p>
          <a:p>
            <a:r>
              <a:rPr lang="pt-BR" sz="4000" b="1" dirty="0" smtClean="0">
                <a:solidFill>
                  <a:srgbClr val="C00000"/>
                </a:solidFill>
              </a:rPr>
              <a:t>Tempo à disposição do empregador</a:t>
            </a:r>
          </a:p>
          <a:p>
            <a:r>
              <a:rPr lang="pt-BR" sz="4000" b="1" dirty="0" smtClean="0">
                <a:solidFill>
                  <a:srgbClr val="C00000"/>
                </a:solidFill>
              </a:rPr>
              <a:t>Horas </a:t>
            </a:r>
            <a:r>
              <a:rPr lang="pt-BR" sz="4000" b="1" i="1" dirty="0" smtClean="0">
                <a:solidFill>
                  <a:srgbClr val="C00000"/>
                </a:solidFill>
              </a:rPr>
              <a:t>in </a:t>
            </a:r>
            <a:r>
              <a:rPr lang="pt-BR" sz="4000" b="1" i="1" dirty="0" err="1" smtClean="0">
                <a:solidFill>
                  <a:srgbClr val="C00000"/>
                </a:solidFill>
              </a:rPr>
              <a:t>itinere</a:t>
            </a:r>
            <a:r>
              <a:rPr lang="pt-BR" sz="4000" b="1" i="1" dirty="0" smtClean="0">
                <a:solidFill>
                  <a:srgbClr val="C00000"/>
                </a:solidFill>
              </a:rPr>
              <a:t> </a:t>
            </a:r>
            <a:r>
              <a:rPr lang="pt-BR" sz="4000" b="1" dirty="0" smtClean="0">
                <a:solidFill>
                  <a:srgbClr val="C00000"/>
                </a:solidFill>
              </a:rPr>
              <a:t>(horas de percurso)</a:t>
            </a:r>
            <a:endParaRPr lang="pt-BR" sz="4000" b="1" i="1" dirty="0">
              <a:solidFill>
                <a:srgbClr val="C00000"/>
              </a:solidFill>
            </a:endParaRPr>
          </a:p>
        </p:txBody>
      </p:sp>
      <p:pic>
        <p:nvPicPr>
          <p:cNvPr id="8" name="Imagem 4" descr="gdhfadha"/>
          <p:cNvPicPr>
            <a:picLocks noChangeAspect="1" noChangeArrowheads="1"/>
          </p:cNvPicPr>
          <p:nvPr/>
        </p:nvPicPr>
        <p:blipFill>
          <a:blip r:embed="rId3" cstate="print"/>
          <a:srcRect/>
          <a:stretch>
            <a:fillRect/>
          </a:stretch>
        </p:blipFill>
        <p:spPr bwMode="auto">
          <a:xfrm>
            <a:off x="1042076" y="3221852"/>
            <a:ext cx="7244861" cy="209477"/>
          </a:xfrm>
          <a:prstGeom prst="rect">
            <a:avLst/>
          </a:prstGeom>
          <a:noFill/>
        </p:spPr>
      </p:pic>
      <p:sp>
        <p:nvSpPr>
          <p:cNvPr id="2" name="CaixaDeTexto 1"/>
          <p:cNvSpPr txBox="1"/>
          <p:nvPr/>
        </p:nvSpPr>
        <p:spPr>
          <a:xfrm>
            <a:off x="652324" y="3864934"/>
            <a:ext cx="7889631" cy="2339102"/>
          </a:xfrm>
          <a:prstGeom prst="rect">
            <a:avLst/>
          </a:prstGeom>
          <a:noFill/>
        </p:spPr>
        <p:txBody>
          <a:bodyPr wrap="square" rtlCol="0">
            <a:spAutoFit/>
          </a:bodyPr>
          <a:lstStyle/>
          <a:p>
            <a:pPr algn="just"/>
            <a:r>
              <a:rPr lang="pt-BR" sz="3200" dirty="0"/>
              <a:t>Exclui-se as horas </a:t>
            </a:r>
            <a:r>
              <a:rPr lang="pt-BR" sz="3200" b="1" i="1" dirty="0">
                <a:solidFill>
                  <a:srgbClr val="C00000"/>
                </a:solidFill>
              </a:rPr>
              <a:t>in </a:t>
            </a:r>
            <a:r>
              <a:rPr lang="pt-BR" sz="3200" b="1" i="1" dirty="0" err="1">
                <a:solidFill>
                  <a:srgbClr val="C00000"/>
                </a:solidFill>
              </a:rPr>
              <a:t>itinere</a:t>
            </a:r>
            <a:r>
              <a:rPr lang="pt-BR" sz="3200" b="1" i="1" dirty="0">
                <a:solidFill>
                  <a:srgbClr val="C00000"/>
                </a:solidFill>
              </a:rPr>
              <a:t> </a:t>
            </a:r>
            <a:r>
              <a:rPr lang="pt-BR" sz="3200" dirty="0"/>
              <a:t>do computo da jornada de trabalho do empregado, não se configurando tempo à disposição do empregador.</a:t>
            </a:r>
            <a:endParaRPr lang="pt-BR" sz="3200" i="1" dirty="0">
              <a:solidFill>
                <a:srgbClr val="C00000"/>
              </a:solidFill>
            </a:endParaRPr>
          </a:p>
          <a:p>
            <a:endParaRPr lang="pt-BR" dirty="0"/>
          </a:p>
        </p:txBody>
      </p:sp>
    </p:spTree>
    <p:extLst>
      <p:ext uri="{BB962C8B-B14F-4D97-AF65-F5344CB8AC3E}">
        <p14:creationId xmlns:p14="http://schemas.microsoft.com/office/powerpoint/2010/main" xmlns="" val="404232365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07625" y="199292"/>
          <a:ext cx="8560530" cy="6537772"/>
        </p:xfrm>
        <a:graphic>
          <a:graphicData uri="http://schemas.openxmlformats.org/drawingml/2006/table">
            <a:tbl>
              <a:tblPr firstRow="1" bandRow="1">
                <a:tableStyleId>{073A0DAA-6AF3-43AB-8588-CEC1D06C72B9}</a:tableStyleId>
              </a:tblPr>
              <a:tblGrid>
                <a:gridCol w="4614551"/>
                <a:gridCol w="3945979"/>
              </a:tblGrid>
              <a:tr h="388526">
                <a:tc gridSpan="2">
                  <a:txBody>
                    <a:bodyPr/>
                    <a:lstStyle/>
                    <a:p>
                      <a:pPr algn="ctr">
                        <a:lnSpc>
                          <a:spcPct val="115000"/>
                        </a:lnSpc>
                        <a:spcAft>
                          <a:spcPts val="0"/>
                        </a:spcAft>
                      </a:pPr>
                      <a:r>
                        <a:rPr lang="pt-BR" sz="1600" dirty="0" smtClean="0"/>
                        <a:t>HORAS IN ITINERE</a:t>
                      </a:r>
                      <a:endParaRPr lang="pt-BR" sz="1600" i="1" dirty="0">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88526">
                <a:tc>
                  <a:txBody>
                    <a:bodyPr/>
                    <a:lstStyle/>
                    <a:p>
                      <a:pPr algn="ctr">
                        <a:lnSpc>
                          <a:spcPct val="115000"/>
                        </a:lnSpc>
                        <a:spcAft>
                          <a:spcPts val="0"/>
                        </a:spcAft>
                      </a:pPr>
                      <a:r>
                        <a:rPr lang="pt-BR" sz="1600" dirty="0"/>
                        <a:t>CLT</a:t>
                      </a:r>
                      <a:endParaRPr lang="pt-BR" sz="1600" dirty="0">
                        <a:latin typeface="+mn-lt"/>
                        <a:ea typeface="Calibri"/>
                        <a:cs typeface="Times New Roman"/>
                      </a:endParaRPr>
                    </a:p>
                  </a:txBody>
                  <a:tcPr marL="54426" marR="54426" marT="0" marB="0"/>
                </a:tc>
                <a:tc>
                  <a:txBody>
                    <a:bodyPr/>
                    <a:lstStyle/>
                    <a:p>
                      <a:pPr algn="ctr">
                        <a:lnSpc>
                          <a:spcPct val="115000"/>
                        </a:lnSpc>
                        <a:spcAft>
                          <a:spcPts val="0"/>
                        </a:spcAft>
                      </a:pPr>
                      <a:r>
                        <a:rPr lang="pt-BR" sz="1600" dirty="0" smtClean="0"/>
                        <a:t>LEI 13.467/2017</a:t>
                      </a:r>
                      <a:endParaRPr lang="pt-BR" sz="1600" dirty="0">
                        <a:solidFill>
                          <a:schemeClr val="tx1"/>
                        </a:solidFill>
                        <a:latin typeface="+mn-lt"/>
                        <a:ea typeface="Calibri"/>
                        <a:cs typeface="Times New Roman"/>
                      </a:endParaRPr>
                    </a:p>
                  </a:txBody>
                  <a:tcPr marL="54426" marR="54426" marT="0" marB="0"/>
                </a:tc>
              </a:tr>
              <a:tr h="5655811">
                <a:tc>
                  <a:txBody>
                    <a:bodyPr/>
                    <a:lstStyle/>
                    <a:p>
                      <a:pPr algn="just"/>
                      <a:r>
                        <a:rPr lang="pt-BR" sz="1600" b="1" dirty="0"/>
                        <a:t>Art. 58 </a:t>
                      </a:r>
                      <a:r>
                        <a:rPr lang="pt-BR" sz="1800" dirty="0"/>
                        <a:t>- A duração normal do trabalho, para os empregados em qualquer atividade privada, não excederá de 8 (oito) horas diárias, desde que não seja fixado expressamente outro limite</a:t>
                      </a:r>
                      <a:r>
                        <a:rPr lang="pt-BR" sz="1800" dirty="0" smtClean="0"/>
                        <a:t>.</a:t>
                      </a:r>
                    </a:p>
                    <a:p>
                      <a:pPr algn="just"/>
                      <a:endParaRPr lang="pt-BR" sz="1800" dirty="0"/>
                    </a:p>
                    <a:p>
                      <a:pPr algn="just"/>
                      <a:r>
                        <a:rPr lang="pt-BR" sz="1800" dirty="0"/>
                        <a:t>§ 2</a:t>
                      </a:r>
                      <a:r>
                        <a:rPr lang="pt-BR" sz="1800" u="sng" baseline="30000" dirty="0"/>
                        <a:t>o</a:t>
                      </a:r>
                      <a:r>
                        <a:rPr lang="pt-BR" sz="1800" dirty="0"/>
                        <a:t> O tempo despendido pelo empregado até o local de trabalho e para o seu retorno, por qualquer meio de transporte, não será computado na jornada de trabalho, salvo quando, tratando-se de local de difícil acesso ou não servido por transporte público, o empregador fornecer a condução.   </a:t>
                      </a:r>
                      <a:endParaRPr lang="pt-BR" sz="1800" dirty="0" smtClean="0"/>
                    </a:p>
                    <a:p>
                      <a:pPr algn="just"/>
                      <a:r>
                        <a:rPr lang="pt-BR" sz="1800" dirty="0"/>
                        <a:t>   </a:t>
                      </a:r>
                    </a:p>
                    <a:p>
                      <a:pPr algn="just"/>
                      <a:r>
                        <a:rPr lang="pt-BR" sz="1800" b="1" u="sng" strike="noStrike" dirty="0"/>
                        <a:t>§ 3</a:t>
                      </a:r>
                      <a:r>
                        <a:rPr lang="pt-BR" sz="1800" b="1" u="sng" strike="noStrike" baseline="30000" dirty="0"/>
                        <a:t>o</a:t>
                      </a:r>
                      <a:r>
                        <a:rPr lang="pt-BR" sz="1800" b="1" u="sng" strike="noStrike" dirty="0"/>
                        <a:t> Poderão ser fixados, para as microempresas e empresas de pequeno porte, por meio de acordo ou convenção coletiva, em caso de transporte fornecido pelo empregador, em local de difícil acesso ou não servido por transporte público, o tempo médio despendido pelo empregado, bem como a forma e a natureza da remuneração. </a:t>
                      </a:r>
                      <a:r>
                        <a:rPr lang="pt-BR" sz="1800" strike="sngStrike" dirty="0"/>
                        <a:t> </a:t>
                      </a:r>
                      <a:endParaRPr lang="pt-BR" sz="1800" dirty="0">
                        <a:latin typeface="+mn-lt"/>
                        <a:ea typeface="Times New Roman"/>
                      </a:endParaRPr>
                    </a:p>
                  </a:txBody>
                  <a:tcPr marL="54426" marR="54426" marT="0" marB="0"/>
                </a:tc>
                <a:tc>
                  <a:txBody>
                    <a:bodyPr/>
                    <a:lstStyle/>
                    <a:p>
                      <a:pPr algn="just">
                        <a:spcAft>
                          <a:spcPts val="0"/>
                        </a:spcAft>
                      </a:pPr>
                      <a:r>
                        <a:rPr lang="pt-BR" sz="1800" dirty="0"/>
                        <a:t>Art. 58. </a:t>
                      </a:r>
                      <a:r>
                        <a:rPr lang="pt-BR" sz="1800" dirty="0" smtClean="0"/>
                        <a:t>[...]</a:t>
                      </a:r>
                    </a:p>
                    <a:p>
                      <a:pPr algn="just">
                        <a:spcAft>
                          <a:spcPts val="0"/>
                        </a:spcAft>
                      </a:pPr>
                      <a:endParaRPr lang="pt-BR" sz="1800" dirty="0" smtClean="0"/>
                    </a:p>
                    <a:p>
                      <a:pPr algn="just">
                        <a:spcAft>
                          <a:spcPts val="0"/>
                        </a:spcAft>
                      </a:pPr>
                      <a:r>
                        <a:rPr lang="pt-BR" sz="1800" dirty="0" smtClean="0"/>
                        <a:t>§ 2º O tempo despendido pelo empregado desde a sua residência até a efetiva ocupação do posto de trabalho e para o seu retorno, caminhando ou por qualquer meio de transporte, inclusive o fornecido pelo empregador, não será computado na jornada de trabalho, por não ser tempo à disposição do empregador. </a:t>
                      </a:r>
                    </a:p>
                    <a:p>
                      <a:pPr algn="just">
                        <a:spcAft>
                          <a:spcPts val="0"/>
                        </a:spcAft>
                      </a:pPr>
                      <a:endParaRPr lang="pt-BR" sz="1800" dirty="0" smtClean="0"/>
                    </a:p>
                    <a:p>
                      <a:pPr algn="just">
                        <a:spcAft>
                          <a:spcPts val="0"/>
                        </a:spcAft>
                      </a:pPr>
                      <a:r>
                        <a:rPr lang="pt-BR" sz="1800" dirty="0" smtClean="0">
                          <a:solidFill>
                            <a:srgbClr val="FF0000"/>
                          </a:solidFill>
                        </a:rPr>
                        <a:t>§ </a:t>
                      </a:r>
                      <a:r>
                        <a:rPr lang="pt-BR" sz="1800" dirty="0">
                          <a:solidFill>
                            <a:srgbClr val="FF0000"/>
                          </a:solidFill>
                        </a:rPr>
                        <a:t>3º (Revogado</a:t>
                      </a:r>
                      <a:r>
                        <a:rPr lang="pt-BR" sz="1800" dirty="0" smtClean="0">
                          <a:solidFill>
                            <a:srgbClr val="FF0000"/>
                          </a:solidFill>
                        </a:rPr>
                        <a:t>)</a:t>
                      </a:r>
                      <a:endParaRPr lang="pt-BR" sz="1800" dirty="0">
                        <a:solidFill>
                          <a:srgbClr val="FF0000"/>
                        </a:solidFill>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1606659669"/>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949569" y="2250832"/>
            <a:ext cx="7737229" cy="3645876"/>
          </a:xfrm>
        </p:spPr>
        <p:txBody>
          <a:bodyPr>
            <a:normAutofit/>
          </a:bodyPr>
          <a:lstStyle/>
          <a:p>
            <a:pPr algn="just">
              <a:buFont typeface="Wingdings" pitchFamily="2" charset="2"/>
              <a:buChar char="§"/>
            </a:pPr>
            <a:r>
              <a:rPr lang="pt-BR" dirty="0" smtClean="0"/>
              <a:t>As férias poderão ser parceladas em até 3 (três) períodos, em qualquer caso, independentemente da idade do trabalhador.</a:t>
            </a:r>
          </a:p>
          <a:p>
            <a:pPr algn="just">
              <a:buFont typeface="Wingdings" pitchFamily="2" charset="2"/>
              <a:buChar char="§"/>
            </a:pPr>
            <a:endParaRPr lang="pt-BR" sz="800" dirty="0" smtClean="0"/>
          </a:p>
          <a:p>
            <a:pPr algn="just">
              <a:buFont typeface="Wingdings" pitchFamily="2" charset="2"/>
              <a:buChar char="§"/>
            </a:pPr>
            <a:r>
              <a:rPr lang="pt-BR" b="1" dirty="0" smtClean="0">
                <a:solidFill>
                  <a:srgbClr val="C00000"/>
                </a:solidFill>
              </a:rPr>
              <a:t>EMPREGADOR CONTINUA ESCOLHENDO O PERÍODO DE GOZO </a:t>
            </a:r>
            <a:r>
              <a:rPr lang="pt-BR" dirty="0" smtClean="0"/>
              <a:t>alteração ocasiona dano a saúde do trabalhador que não terá tempo suficiente para repor sua energia física e mental após longo período de prestação de serviços.</a:t>
            </a:r>
          </a:p>
          <a:p>
            <a:endParaRPr lang="pt-BR" dirty="0"/>
          </a:p>
        </p:txBody>
      </p:sp>
      <p:pic>
        <p:nvPicPr>
          <p:cNvPr id="7" name="Imagem 6" descr="gdhfadha"/>
          <p:cNvPicPr>
            <a:picLocks noChangeAspect="1" noChangeArrowheads="1"/>
          </p:cNvPicPr>
          <p:nvPr/>
        </p:nvPicPr>
        <p:blipFill>
          <a:blip r:embed="rId3" cstate="print"/>
          <a:srcRect/>
          <a:stretch>
            <a:fillRect/>
          </a:stretch>
        </p:blipFill>
        <p:spPr bwMode="auto">
          <a:xfrm flipV="1">
            <a:off x="1113692" y="1869866"/>
            <a:ext cx="3445041" cy="99610"/>
          </a:xfrm>
          <a:prstGeom prst="rect">
            <a:avLst/>
          </a:prstGeom>
          <a:noFill/>
        </p:spPr>
      </p:pic>
      <p:sp>
        <p:nvSpPr>
          <p:cNvPr id="5" name="CaixaDeTexto 4"/>
          <p:cNvSpPr txBox="1"/>
          <p:nvPr/>
        </p:nvSpPr>
        <p:spPr>
          <a:xfrm>
            <a:off x="949569" y="892258"/>
            <a:ext cx="7889631" cy="1077218"/>
          </a:xfrm>
          <a:prstGeom prst="rect">
            <a:avLst/>
          </a:prstGeom>
          <a:noFill/>
        </p:spPr>
        <p:txBody>
          <a:bodyPr wrap="square" rtlCol="0">
            <a:spAutoFit/>
          </a:bodyPr>
          <a:lstStyle/>
          <a:p>
            <a:endParaRPr lang="pt-BR" sz="2400" dirty="0" smtClean="0"/>
          </a:p>
          <a:p>
            <a:r>
              <a:rPr lang="pt-BR" sz="4000" b="1" dirty="0" smtClean="0">
                <a:solidFill>
                  <a:srgbClr val="C00000"/>
                </a:solidFill>
              </a:rPr>
              <a:t>        Férias</a:t>
            </a:r>
            <a:endParaRPr lang="pt-BR" sz="4000" b="1" dirty="0">
              <a:solidFill>
                <a:srgbClr val="C00000"/>
              </a:solidFill>
            </a:endParaRPr>
          </a:p>
        </p:txBody>
      </p:sp>
    </p:spTree>
    <p:extLst>
      <p:ext uri="{BB962C8B-B14F-4D97-AF65-F5344CB8AC3E}">
        <p14:creationId xmlns:p14="http://schemas.microsoft.com/office/powerpoint/2010/main" xmlns="" val="201199752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51692" y="328246"/>
          <a:ext cx="8399231" cy="6292892"/>
        </p:xfrm>
        <a:graphic>
          <a:graphicData uri="http://schemas.openxmlformats.org/drawingml/2006/table">
            <a:tbl>
              <a:tblPr firstRow="1" bandRow="1">
                <a:tableStyleId>{073A0DAA-6AF3-43AB-8588-CEC1D06C72B9}</a:tableStyleId>
              </a:tblPr>
              <a:tblGrid>
                <a:gridCol w="4233604"/>
                <a:gridCol w="4165627"/>
              </a:tblGrid>
              <a:tr h="417724">
                <a:tc gridSpan="2">
                  <a:txBody>
                    <a:bodyPr/>
                    <a:lstStyle/>
                    <a:p>
                      <a:pPr algn="ctr">
                        <a:lnSpc>
                          <a:spcPct val="115000"/>
                        </a:lnSpc>
                        <a:spcAft>
                          <a:spcPts val="0"/>
                        </a:spcAft>
                      </a:pPr>
                      <a:r>
                        <a:rPr lang="pt-BR" sz="1800" dirty="0" smtClean="0"/>
                        <a:t>Parcelamento das férias</a:t>
                      </a:r>
                      <a:endParaRPr lang="pt-BR" sz="1800" b="1" i="0" dirty="0">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26589">
                <a:tc>
                  <a:txBody>
                    <a:bodyPr/>
                    <a:lstStyle/>
                    <a:p>
                      <a:pPr algn="ctr">
                        <a:lnSpc>
                          <a:spcPct val="115000"/>
                        </a:lnSpc>
                        <a:spcAft>
                          <a:spcPts val="0"/>
                        </a:spcAft>
                      </a:pPr>
                      <a:r>
                        <a:rPr lang="pt-BR" sz="1800" dirty="0"/>
                        <a:t>CLT</a:t>
                      </a:r>
                      <a:endParaRPr lang="pt-BR" sz="1800" dirty="0">
                        <a:latin typeface="+mn-lt"/>
                        <a:ea typeface="Calibri"/>
                        <a:cs typeface="Times New Roman"/>
                      </a:endParaRPr>
                    </a:p>
                  </a:txBody>
                  <a:tcPr marL="54426" marR="54426" marT="0" marB="0"/>
                </a:tc>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448579">
                <a:tc>
                  <a:txBody>
                    <a:bodyPr/>
                    <a:lstStyle/>
                    <a:p>
                      <a:pPr algn="just"/>
                      <a:endParaRPr kumimoji="0" lang="pt-BR" sz="1800" kern="1200" dirty="0" smtClean="0"/>
                    </a:p>
                    <a:p>
                      <a:pPr algn="just"/>
                      <a:r>
                        <a:rPr kumimoji="0" lang="pt-BR" sz="1800" kern="1200" dirty="0" smtClean="0"/>
                        <a:t>Art. 134 - As férias serão </a:t>
                      </a:r>
                      <a:r>
                        <a:rPr kumimoji="0" lang="pt-BR" sz="1800" b="1" kern="1200" dirty="0" smtClean="0">
                          <a:solidFill>
                            <a:srgbClr val="C00000"/>
                          </a:solidFill>
                        </a:rPr>
                        <a:t>concedidas por ato do empregador,</a:t>
                      </a:r>
                      <a:r>
                        <a:rPr kumimoji="0" lang="pt-BR" sz="1800" kern="1200" dirty="0" smtClean="0"/>
                        <a:t> em um só período, nos 12 (doze) meses subseqüentes à data em que o empregado tiver adquirido o direito. </a:t>
                      </a:r>
                    </a:p>
                    <a:p>
                      <a:pPr algn="just"/>
                      <a:endParaRPr kumimoji="0" lang="pt-BR" sz="1800" kern="1200" dirty="0" smtClean="0"/>
                    </a:p>
                    <a:p>
                      <a:pPr algn="just"/>
                      <a:r>
                        <a:rPr kumimoji="0" lang="pt-BR" sz="1800" kern="1200" dirty="0" smtClean="0"/>
                        <a:t>§ 1º - Somente em casos excepcionais serão as férias concedidas em 2 (dois) períodos, um dos quais não poderá ser inferior a 10 (dez) dias corridos. </a:t>
                      </a:r>
                    </a:p>
                    <a:p>
                      <a:pPr algn="just"/>
                      <a:endParaRPr kumimoji="0" lang="pt-BR" sz="1800" kern="1200" dirty="0" smtClean="0"/>
                    </a:p>
                    <a:p>
                      <a:pPr algn="just"/>
                      <a:r>
                        <a:rPr kumimoji="0" lang="pt-BR" sz="1800" kern="1200" dirty="0" smtClean="0"/>
                        <a:t>§ 2º - Aos menores de 18 (dezoito) anos e aos maiores de 50 (cinqüenta) anos de idade, as férias serão sempre concedidas de uma só vez.  </a:t>
                      </a:r>
                      <a:endParaRPr kumimoji="0" lang="pt-BR" sz="1800" b="0" i="0" strike="sngStrike" kern="1200" dirty="0" smtClean="0">
                        <a:solidFill>
                          <a:schemeClr val="dk1"/>
                        </a:solidFill>
                        <a:latin typeface="+mn-lt"/>
                        <a:ea typeface="+mn-ea"/>
                        <a:cs typeface="+mn-cs"/>
                      </a:endParaRPr>
                    </a:p>
                  </a:txBody>
                  <a:tcPr marL="54426" marR="54426" marT="0" marB="0"/>
                </a:tc>
                <a:tc>
                  <a:txBody>
                    <a:bodyPr/>
                    <a:lstStyle/>
                    <a:p>
                      <a:pPr algn="just">
                        <a:spcAft>
                          <a:spcPts val="0"/>
                        </a:spcAft>
                      </a:pPr>
                      <a:endParaRPr lang="pt-BR" sz="1800" dirty="0" smtClean="0"/>
                    </a:p>
                    <a:p>
                      <a:pPr algn="just">
                        <a:spcAft>
                          <a:spcPts val="0"/>
                        </a:spcAft>
                      </a:pPr>
                      <a:r>
                        <a:rPr lang="pt-BR" sz="1800" dirty="0" smtClean="0"/>
                        <a:t>Art. 134. [...] </a:t>
                      </a:r>
                    </a:p>
                    <a:p>
                      <a:pPr algn="just">
                        <a:spcAft>
                          <a:spcPts val="0"/>
                        </a:spcAft>
                      </a:pPr>
                      <a:endParaRPr lang="pt-BR" sz="1800" dirty="0" smtClean="0"/>
                    </a:p>
                    <a:p>
                      <a:pPr algn="just">
                        <a:spcAft>
                          <a:spcPts val="0"/>
                        </a:spcAft>
                      </a:pPr>
                      <a:r>
                        <a:rPr lang="pt-BR" sz="1800" dirty="0" smtClean="0"/>
                        <a:t>§ 1º Desde que haja concordância do empregado, </a:t>
                      </a:r>
                      <a:r>
                        <a:rPr lang="pt-BR" sz="1800" b="1" dirty="0" smtClean="0">
                          <a:solidFill>
                            <a:srgbClr val="C00000"/>
                          </a:solidFill>
                        </a:rPr>
                        <a:t>as férias poderão ser usufruídas em até três períodos</a:t>
                      </a:r>
                      <a:r>
                        <a:rPr lang="pt-BR" sz="1800" dirty="0" smtClean="0"/>
                        <a:t>, sendo que um deles não poderá ser inferior a quatorze dias corridos e os demais não poderão ser inferiores a cinco dias corridos, cada um. </a:t>
                      </a:r>
                    </a:p>
                    <a:p>
                      <a:pPr algn="just">
                        <a:spcAft>
                          <a:spcPts val="0"/>
                        </a:spcAft>
                      </a:pPr>
                      <a:endParaRPr lang="pt-BR" sz="1800" dirty="0" smtClean="0"/>
                    </a:p>
                    <a:p>
                      <a:pPr algn="just">
                        <a:spcAft>
                          <a:spcPts val="0"/>
                        </a:spcAft>
                      </a:pPr>
                      <a:r>
                        <a:rPr lang="pt-BR" sz="1800" dirty="0" smtClean="0"/>
                        <a:t>§ 2º (Revogado). </a:t>
                      </a:r>
                    </a:p>
                    <a:p>
                      <a:pPr algn="just">
                        <a:spcAft>
                          <a:spcPts val="0"/>
                        </a:spcAft>
                      </a:pPr>
                      <a:endParaRPr lang="pt-BR" sz="1800" dirty="0" smtClean="0"/>
                    </a:p>
                    <a:p>
                      <a:pPr algn="just">
                        <a:spcAft>
                          <a:spcPts val="0"/>
                        </a:spcAft>
                      </a:pPr>
                      <a:r>
                        <a:rPr lang="pt-BR" sz="1800" dirty="0" smtClean="0"/>
                        <a:t>§ 3º É vedado o início das férias no período de dois dias que antecede feriado ou dia de repouso semanal remunerado.</a:t>
                      </a:r>
                      <a:endParaRPr lang="pt-BR" sz="1800" dirty="0" smtClean="0">
                        <a:latin typeface="+mn-lt"/>
                      </a:endParaRPr>
                    </a:p>
                  </a:txBody>
                  <a:tcPr marL="54426" marR="54426" marT="0" marB="0"/>
                </a:tc>
              </a:tr>
            </a:tbl>
          </a:graphicData>
        </a:graphic>
      </p:graphicFrame>
    </p:spTree>
    <p:extLst>
      <p:ext uri="{BB962C8B-B14F-4D97-AF65-F5344CB8AC3E}">
        <p14:creationId xmlns:p14="http://schemas.microsoft.com/office/powerpoint/2010/main" xmlns="" val="732616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áfico 5"/>
          <p:cNvGraphicFramePr/>
          <p:nvPr>
            <p:extLst>
              <p:ext uri="{D42A27DB-BD31-4B8C-83A1-F6EECF244321}">
                <p14:modId xmlns:p14="http://schemas.microsoft.com/office/powerpoint/2010/main" xmlns="" val="4122935944"/>
              </p:ext>
            </p:extLst>
          </p:nvPr>
        </p:nvGraphicFramePr>
        <p:xfrm>
          <a:off x="903111" y="1503100"/>
          <a:ext cx="7399474" cy="4953965"/>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5243332" y="2736807"/>
            <a:ext cx="1342663" cy="584775"/>
          </a:xfrm>
          <a:prstGeom prst="rect">
            <a:avLst/>
          </a:prstGeom>
          <a:noFill/>
        </p:spPr>
        <p:txBody>
          <a:bodyPr wrap="square" rtlCol="0">
            <a:spAutoFit/>
          </a:bodyPr>
          <a:lstStyle/>
          <a:p>
            <a:pPr algn="ctr"/>
            <a:r>
              <a:rPr lang="pt-BR" sz="3200" dirty="0" smtClean="0"/>
              <a:t>49.986</a:t>
            </a:r>
            <a:endParaRPr lang="pt-BR" sz="3200" dirty="0"/>
          </a:p>
        </p:txBody>
      </p:sp>
      <p:sp>
        <p:nvSpPr>
          <p:cNvPr id="8" name="CaixaDeTexto 7"/>
          <p:cNvSpPr txBox="1"/>
          <p:nvPr/>
        </p:nvSpPr>
        <p:spPr>
          <a:xfrm>
            <a:off x="4006769" y="3856299"/>
            <a:ext cx="1342663" cy="584775"/>
          </a:xfrm>
          <a:prstGeom prst="rect">
            <a:avLst/>
          </a:prstGeom>
          <a:noFill/>
        </p:spPr>
        <p:txBody>
          <a:bodyPr wrap="square" rtlCol="0">
            <a:spAutoFit/>
          </a:bodyPr>
          <a:lstStyle/>
          <a:p>
            <a:pPr algn="ctr"/>
            <a:r>
              <a:rPr lang="pt-BR" sz="3200" dirty="0" smtClean="0"/>
              <a:t>46.569</a:t>
            </a:r>
            <a:endParaRPr lang="pt-BR" sz="3200" dirty="0"/>
          </a:p>
        </p:txBody>
      </p:sp>
      <p:sp>
        <p:nvSpPr>
          <p:cNvPr id="9" name="CaixaDeTexto 8"/>
          <p:cNvSpPr txBox="1"/>
          <p:nvPr/>
        </p:nvSpPr>
        <p:spPr>
          <a:xfrm>
            <a:off x="2966977" y="2736807"/>
            <a:ext cx="1342663" cy="584775"/>
          </a:xfrm>
          <a:prstGeom prst="rect">
            <a:avLst/>
          </a:prstGeom>
          <a:noFill/>
        </p:spPr>
        <p:txBody>
          <a:bodyPr wrap="square" rtlCol="0">
            <a:spAutoFit/>
          </a:bodyPr>
          <a:lstStyle/>
          <a:p>
            <a:pPr algn="ctr"/>
            <a:r>
              <a:rPr lang="pt-BR" sz="3200" dirty="0" smtClean="0"/>
              <a:t>48.565</a:t>
            </a:r>
            <a:endParaRPr lang="pt-BR" sz="3200" dirty="0"/>
          </a:p>
        </p:txBody>
      </p:sp>
    </p:spTree>
    <p:extLst>
      <p:ext uri="{BB962C8B-B14F-4D97-AF65-F5344CB8AC3E}">
        <p14:creationId xmlns:p14="http://schemas.microsoft.com/office/powerpoint/2010/main" xmlns="" val="25783309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61861" y="2438400"/>
            <a:ext cx="7877060" cy="3388216"/>
          </a:xfrm>
        </p:spPr>
        <p:txBody>
          <a:bodyPr>
            <a:noAutofit/>
          </a:bodyPr>
          <a:lstStyle/>
          <a:p>
            <a:pPr algn="just">
              <a:buFont typeface="Wingdings" pitchFamily="2" charset="2"/>
              <a:buChar char="§"/>
            </a:pPr>
            <a:r>
              <a:rPr lang="pt-BR" sz="3200" dirty="0" smtClean="0"/>
              <a:t>A Lei 13.467/2017 cria dificuldades para a configuração da equiparação salarial, uma vez que além da diferença de tempo na mesma função (não superior a 2 anos), </a:t>
            </a:r>
            <a:r>
              <a:rPr lang="pt-BR" sz="3200" dirty="0" smtClean="0">
                <a:solidFill>
                  <a:srgbClr val="FF0000"/>
                </a:solidFill>
              </a:rPr>
              <a:t>deverá haver a diferença de 4 anos de tempo de serviço no mesmo estabelecimento empresarial.</a:t>
            </a:r>
          </a:p>
          <a:p>
            <a:pPr algn="just"/>
            <a:endParaRPr lang="pt-BR" sz="800" dirty="0" smtClean="0"/>
          </a:p>
        </p:txBody>
      </p:sp>
      <p:sp>
        <p:nvSpPr>
          <p:cNvPr id="5" name="CaixaDeTexto 4"/>
          <p:cNvSpPr txBox="1"/>
          <p:nvPr/>
        </p:nvSpPr>
        <p:spPr>
          <a:xfrm>
            <a:off x="825558" y="1587700"/>
            <a:ext cx="5423173" cy="707886"/>
          </a:xfrm>
          <a:prstGeom prst="rect">
            <a:avLst/>
          </a:prstGeom>
          <a:noFill/>
        </p:spPr>
        <p:txBody>
          <a:bodyPr wrap="square" rtlCol="0">
            <a:spAutoFit/>
          </a:bodyPr>
          <a:lstStyle/>
          <a:p>
            <a:r>
              <a:rPr lang="pt-BR" sz="4000" b="1" dirty="0" smtClean="0">
                <a:solidFill>
                  <a:srgbClr val="C00000"/>
                </a:solidFill>
              </a:rPr>
              <a:t>Equiparação </a:t>
            </a:r>
            <a:r>
              <a:rPr lang="pt-BR" sz="4000" b="1" dirty="0">
                <a:solidFill>
                  <a:srgbClr val="C00000"/>
                </a:solidFill>
              </a:rPr>
              <a:t>salarial</a:t>
            </a:r>
          </a:p>
        </p:txBody>
      </p:sp>
      <p:pic>
        <p:nvPicPr>
          <p:cNvPr id="6" name="Imagem 5" descr="gdhfadha"/>
          <p:cNvPicPr>
            <a:picLocks noChangeAspect="1" noChangeArrowheads="1"/>
          </p:cNvPicPr>
          <p:nvPr/>
        </p:nvPicPr>
        <p:blipFill>
          <a:blip r:embed="rId3" cstate="print"/>
          <a:srcRect/>
          <a:stretch>
            <a:fillRect/>
          </a:stretch>
        </p:blipFill>
        <p:spPr bwMode="auto">
          <a:xfrm flipV="1">
            <a:off x="1047591" y="2167321"/>
            <a:ext cx="3445041" cy="99610"/>
          </a:xfrm>
          <a:prstGeom prst="rect">
            <a:avLst/>
          </a:prstGeom>
          <a:noFill/>
        </p:spPr>
      </p:pic>
    </p:spTree>
    <p:extLst>
      <p:ext uri="{BB962C8B-B14F-4D97-AF65-F5344CB8AC3E}">
        <p14:creationId xmlns:p14="http://schemas.microsoft.com/office/powerpoint/2010/main" xmlns="" val="45804026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73724" y="269631"/>
          <a:ext cx="8295704" cy="6406591"/>
        </p:xfrm>
        <a:graphic>
          <a:graphicData uri="http://schemas.openxmlformats.org/drawingml/2006/table">
            <a:tbl>
              <a:tblPr firstRow="1" bandRow="1">
                <a:tableStyleId>{073A0DAA-6AF3-43AB-8588-CEC1D06C72B9}</a:tableStyleId>
              </a:tblPr>
              <a:tblGrid>
                <a:gridCol w="4147852"/>
                <a:gridCol w="4147852"/>
              </a:tblGrid>
              <a:tr h="707585">
                <a:tc gridSpan="2">
                  <a:txBody>
                    <a:bodyPr/>
                    <a:lstStyle/>
                    <a:p>
                      <a:pPr algn="ctr">
                        <a:lnSpc>
                          <a:spcPct val="115000"/>
                        </a:lnSpc>
                        <a:spcAft>
                          <a:spcPts val="0"/>
                        </a:spcAft>
                      </a:pPr>
                      <a:r>
                        <a:rPr lang="pt-BR" sz="1800" dirty="0" smtClean="0"/>
                        <a:t>EQUIPARAÇÃO</a:t>
                      </a:r>
                      <a:r>
                        <a:rPr lang="pt-BR" sz="1800" baseline="0" dirty="0" smtClean="0"/>
                        <a:t> SALARIAL</a:t>
                      </a:r>
                      <a:endParaRPr lang="pt-BR" sz="18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03758">
                <a:tc>
                  <a:txBody>
                    <a:bodyPr/>
                    <a:lstStyle/>
                    <a:p>
                      <a:pPr algn="ctr">
                        <a:lnSpc>
                          <a:spcPct val="115000"/>
                        </a:lnSpc>
                        <a:spcAft>
                          <a:spcPts val="0"/>
                        </a:spcAft>
                      </a:pPr>
                      <a:r>
                        <a:rPr lang="pt-BR" sz="1800" dirty="0" smtClean="0"/>
                        <a:t>CLT</a:t>
                      </a:r>
                      <a:endParaRPr lang="pt-BR" sz="1800" dirty="0">
                        <a:latin typeface="+mn-lt"/>
                        <a:ea typeface="Calibri"/>
                        <a:cs typeface="Times New Roman"/>
                      </a:endParaRPr>
                    </a:p>
                  </a:txBody>
                  <a:tcPr marL="54426" marR="54426" marT="0" marB="0"/>
                </a:tc>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295248">
                <a:tc>
                  <a:txBody>
                    <a:bodyPr/>
                    <a:lstStyle/>
                    <a:p>
                      <a:pPr algn="just"/>
                      <a:r>
                        <a:rPr kumimoji="0" lang="pt-BR" sz="2000" kern="1200" dirty="0" smtClean="0"/>
                        <a:t>Art. 461 - Sendo idêntica a função, a todo trabalho de igual valor, prestado ao mesmo empregador, na mesma localidade, corresponderá igual salário, sem distinção de sexo, nacionalidade ou idade.    </a:t>
                      </a:r>
                    </a:p>
                    <a:p>
                      <a:pPr algn="just"/>
                      <a:endParaRPr kumimoji="0" lang="pt-BR" sz="2000" kern="1200" dirty="0" smtClean="0"/>
                    </a:p>
                    <a:p>
                      <a:pPr algn="just"/>
                      <a:r>
                        <a:rPr kumimoji="0" lang="pt-BR" sz="2000" kern="1200" dirty="0" smtClean="0"/>
                        <a:t>§ 1º - Trabalho de igual valor, para os fins deste Capítulo, será o que for feito com igual produtividade e com a mesma perfeição técnica, entre pessoas cuja diferença de tempo de serviço não for superior a 2 (dois) anos.</a:t>
                      </a:r>
                      <a:endParaRPr kumimoji="0" lang="pt-BR" sz="2000" b="0" i="0" kern="1200" dirty="0">
                        <a:solidFill>
                          <a:schemeClr val="tx1"/>
                        </a:solidFill>
                        <a:latin typeface="+mn-lt"/>
                        <a:ea typeface="+mn-ea"/>
                        <a:cs typeface="+mn-cs"/>
                      </a:endParaRPr>
                    </a:p>
                  </a:txBody>
                  <a:tcPr marL="54426" marR="54426" marT="0" marB="0"/>
                </a:tc>
                <a:tc>
                  <a:txBody>
                    <a:bodyPr/>
                    <a:lstStyle/>
                    <a:p>
                      <a:pPr algn="just"/>
                      <a:r>
                        <a:rPr lang="pt-BR" sz="2000" dirty="0" smtClean="0"/>
                        <a:t>Art. 461. Sendo idêntica a função, a todo trabalho de igual valor, prestado ao mesmo empregador, no mesmo estabelecimento empresarial, corresponderá igual salário, sem distinção de sexo, etnia, nacionalidade ou idade. </a:t>
                      </a:r>
                    </a:p>
                    <a:p>
                      <a:pPr algn="just"/>
                      <a:endParaRPr kumimoji="0" lang="pt-BR" sz="2000" kern="1200" dirty="0" smtClean="0"/>
                    </a:p>
                    <a:p>
                      <a:pPr algn="just"/>
                      <a:r>
                        <a:rPr lang="pt-BR" sz="2000" dirty="0" smtClean="0"/>
                        <a:t>§ 1º Trabalho de igual valor, para os fins deste Capítulo, será o que for feito com igual produtividade e com a mesma perfeição técnica, entre pessoas cuja </a:t>
                      </a:r>
                      <a:r>
                        <a:rPr lang="pt-BR" sz="2000" b="1" dirty="0" smtClean="0">
                          <a:solidFill>
                            <a:srgbClr val="C00000"/>
                          </a:solidFill>
                        </a:rPr>
                        <a:t>diferença de tempo de serviço para o mesmo empregador não seja superior a quatro anos</a:t>
                      </a:r>
                      <a:r>
                        <a:rPr lang="pt-BR" sz="2000" dirty="0" smtClean="0"/>
                        <a:t> e a diferença de tempo na função não seja superior a dois anos. </a:t>
                      </a:r>
                      <a:endParaRPr kumimoji="0" lang="pt-BR" sz="2000" b="1" i="0" kern="1200" dirty="0">
                        <a:solidFill>
                          <a:schemeClr val="tx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23341711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17792" y="257907"/>
          <a:ext cx="8374954" cy="6385263"/>
        </p:xfrm>
        <a:graphic>
          <a:graphicData uri="http://schemas.openxmlformats.org/drawingml/2006/table">
            <a:tbl>
              <a:tblPr firstRow="1" bandRow="1">
                <a:tableStyleId>{073A0DAA-6AF3-43AB-8588-CEC1D06C72B9}</a:tableStyleId>
              </a:tblPr>
              <a:tblGrid>
                <a:gridCol w="4187477"/>
                <a:gridCol w="4187477"/>
              </a:tblGrid>
              <a:tr h="715998">
                <a:tc gridSpan="2">
                  <a:txBody>
                    <a:bodyPr/>
                    <a:lstStyle/>
                    <a:p>
                      <a:pPr algn="ctr">
                        <a:lnSpc>
                          <a:spcPct val="115000"/>
                        </a:lnSpc>
                        <a:spcAft>
                          <a:spcPts val="0"/>
                        </a:spcAft>
                      </a:pPr>
                      <a:r>
                        <a:rPr lang="pt-BR" sz="1800" dirty="0" smtClean="0"/>
                        <a:t>EQUIPARAÇÃO</a:t>
                      </a:r>
                      <a:r>
                        <a:rPr lang="pt-BR" sz="1800" baseline="0" dirty="0" smtClean="0"/>
                        <a:t> SALARIAL</a:t>
                      </a:r>
                      <a:endParaRPr lang="pt-BR" sz="18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18733">
                <a:tc>
                  <a:txBody>
                    <a:bodyPr/>
                    <a:lstStyle/>
                    <a:p>
                      <a:pPr algn="ctr">
                        <a:lnSpc>
                          <a:spcPct val="115000"/>
                        </a:lnSpc>
                        <a:spcAft>
                          <a:spcPts val="0"/>
                        </a:spcAft>
                      </a:pPr>
                      <a:r>
                        <a:rPr lang="pt-BR" sz="1800" dirty="0" smtClean="0"/>
                        <a:t>CLT</a:t>
                      </a:r>
                      <a:endParaRPr lang="pt-BR" sz="1800" dirty="0">
                        <a:latin typeface="+mn-lt"/>
                        <a:ea typeface="Calibri"/>
                        <a:cs typeface="Times New Roman"/>
                      </a:endParaRPr>
                    </a:p>
                  </a:txBody>
                  <a:tcPr marL="54426" marR="54426" marT="0" marB="0"/>
                </a:tc>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250532">
                <a:tc>
                  <a:txBody>
                    <a:bodyPr/>
                    <a:lstStyle/>
                    <a:p>
                      <a:pPr algn="just"/>
                      <a:r>
                        <a:rPr kumimoji="0" lang="pt-BR" sz="2000" kern="1200" dirty="0" smtClean="0"/>
                        <a:t>§ 2º - Os dispositivos deste artigo não prevalecerão quando o empregador tiver pessoal organizado em quadro de carreira, hipótese em que as promoções deverão obedecer aos critérios de antigüidade e merecimento. </a:t>
                      </a:r>
                    </a:p>
                    <a:p>
                      <a:pPr algn="just"/>
                      <a:endParaRPr kumimoji="0" lang="pt-BR" sz="2000" kern="1200" dirty="0" smtClean="0"/>
                    </a:p>
                    <a:p>
                      <a:pPr algn="just"/>
                      <a:r>
                        <a:rPr kumimoji="0" lang="pt-BR" sz="2000" kern="1200" dirty="0" smtClean="0"/>
                        <a:t>§ 3º - No caso do parágrafo anterior, as promoções deverão ser feitas alternadamente por merecimento e por </a:t>
                      </a:r>
                      <a:r>
                        <a:rPr kumimoji="0" lang="pt-BR" sz="2000" kern="1200" dirty="0" err="1" smtClean="0"/>
                        <a:t>antingüidade</a:t>
                      </a:r>
                      <a:r>
                        <a:rPr kumimoji="0" lang="pt-BR" sz="2000" kern="1200" dirty="0" smtClean="0"/>
                        <a:t>, dentro de cada categoria profissional.</a:t>
                      </a:r>
                      <a:endParaRPr kumimoji="0" lang="pt-BR" sz="2000" b="0" i="0" kern="1200" dirty="0">
                        <a:solidFill>
                          <a:schemeClr val="dk1"/>
                        </a:solidFill>
                        <a:latin typeface="+mn-lt"/>
                        <a:ea typeface="+mn-ea"/>
                        <a:cs typeface="+mn-cs"/>
                      </a:endParaRPr>
                    </a:p>
                  </a:txBody>
                  <a:tcPr marL="54426" marR="54426" marT="0" marB="0"/>
                </a:tc>
                <a:tc>
                  <a:txBody>
                    <a:bodyPr/>
                    <a:lstStyle/>
                    <a:p>
                      <a:pPr algn="just"/>
                      <a:r>
                        <a:rPr lang="pt-BR" sz="2000" dirty="0" smtClean="0"/>
                        <a:t>§ 2º Os dispositivos deste artigo não prevalecerão quando o empregador tiver pessoal organizado em quadro de carreira ou adotar, por meio de norma interna da empresa ou de negociação coletiva, plano de cargos e salários, dispensada qualquer forma de homologação ou registro em órgão público. </a:t>
                      </a:r>
                    </a:p>
                    <a:p>
                      <a:pPr algn="just"/>
                      <a:endParaRPr lang="pt-BR" sz="2000" dirty="0" smtClean="0"/>
                    </a:p>
                    <a:p>
                      <a:pPr algn="just"/>
                      <a:r>
                        <a:rPr lang="pt-BR" sz="2000" dirty="0" smtClean="0"/>
                        <a:t>§ 3º No caso do § 2º deste artigo, as promoções poderão ser feitas por merecimento e por antiguidade, ou por apenas um destes critérios, dentro de cada categoria profissional. </a:t>
                      </a:r>
                      <a:endParaRPr kumimoji="0" lang="pt-BR" sz="2000" b="1" i="0" kern="1200" dirty="0">
                        <a:solidFill>
                          <a:schemeClr val="tx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2455651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396606" y="351692"/>
          <a:ext cx="8328754" cy="6258427"/>
        </p:xfrm>
        <a:graphic>
          <a:graphicData uri="http://schemas.openxmlformats.org/drawingml/2006/table">
            <a:tbl>
              <a:tblPr firstRow="1" bandRow="1">
                <a:tableStyleId>{073A0DAA-6AF3-43AB-8588-CEC1D06C72B9}</a:tableStyleId>
              </a:tblPr>
              <a:tblGrid>
                <a:gridCol w="4164377"/>
                <a:gridCol w="4164377"/>
              </a:tblGrid>
              <a:tr h="654750">
                <a:tc gridSpan="2">
                  <a:txBody>
                    <a:bodyPr/>
                    <a:lstStyle/>
                    <a:p>
                      <a:pPr algn="ctr">
                        <a:lnSpc>
                          <a:spcPct val="115000"/>
                        </a:lnSpc>
                        <a:spcAft>
                          <a:spcPts val="0"/>
                        </a:spcAft>
                      </a:pPr>
                      <a:r>
                        <a:rPr lang="pt-BR" sz="1800" dirty="0" smtClean="0"/>
                        <a:t>EQUIPARAÇÃO</a:t>
                      </a:r>
                      <a:r>
                        <a:rPr lang="pt-BR" sz="1800" baseline="0" dirty="0" smtClean="0"/>
                        <a:t> SALARIAL</a:t>
                      </a:r>
                      <a:endParaRPr lang="pt-BR" sz="18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03057">
                <a:tc>
                  <a:txBody>
                    <a:bodyPr/>
                    <a:lstStyle/>
                    <a:p>
                      <a:pPr algn="ctr">
                        <a:lnSpc>
                          <a:spcPct val="115000"/>
                        </a:lnSpc>
                        <a:spcAft>
                          <a:spcPts val="0"/>
                        </a:spcAft>
                      </a:pPr>
                      <a:r>
                        <a:rPr lang="pt-BR" sz="1800" dirty="0" smtClean="0"/>
                        <a:t>CLT</a:t>
                      </a:r>
                      <a:endParaRPr lang="pt-BR" sz="1800" dirty="0">
                        <a:latin typeface="+mn-lt"/>
                        <a:ea typeface="Calibri"/>
                        <a:cs typeface="Times New Roman"/>
                      </a:endParaRPr>
                    </a:p>
                  </a:txBody>
                  <a:tcPr marL="54426" marR="54426" marT="0" marB="0"/>
                </a:tc>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200620">
                <a:tc>
                  <a:txBody>
                    <a:bodyPr/>
                    <a:lstStyle/>
                    <a:p>
                      <a:pPr algn="just"/>
                      <a:endParaRPr kumimoji="0" lang="pt-BR" sz="1800" b="0" i="0" kern="1200" dirty="0">
                        <a:solidFill>
                          <a:schemeClr val="dk1"/>
                        </a:solidFill>
                        <a:latin typeface="+mn-lt"/>
                        <a:ea typeface="+mn-ea"/>
                        <a:cs typeface="+mn-cs"/>
                      </a:endParaRPr>
                    </a:p>
                  </a:txBody>
                  <a:tcPr marL="54426" marR="54426" marT="0" marB="0"/>
                </a:tc>
                <a:tc>
                  <a:txBody>
                    <a:bodyPr/>
                    <a:lstStyle/>
                    <a:p>
                      <a:pPr algn="just"/>
                      <a:r>
                        <a:rPr lang="pt-BR" sz="1800" dirty="0" smtClean="0"/>
                        <a:t>§ 5º A equiparação salarial só será possível entre empregados contemporâneos no cargo ou na função, ficando vedada a indicação de paradigmas remotos, ainda que o paradigma contemporâneo tenha obtido a vantagem em ação judicial própria.</a:t>
                      </a:r>
                    </a:p>
                    <a:p>
                      <a:pPr algn="just"/>
                      <a:endParaRPr kumimoji="0" lang="pt-BR" sz="1800" kern="1200" dirty="0" smtClean="0"/>
                    </a:p>
                    <a:p>
                      <a:pPr algn="just"/>
                      <a:r>
                        <a:rPr lang="pt-BR" sz="1800" dirty="0" smtClean="0"/>
                        <a:t>§ 6º No caso de comprovada discriminação por motivo de sexo ou etnia, o juízo determinará, além do pagamento das diferenças salariais devidas, multa, em favor do empregado discriminado, no valor de 50% (</a:t>
                      </a:r>
                      <a:r>
                        <a:rPr lang="pt-BR" sz="1800" dirty="0" err="1" smtClean="0"/>
                        <a:t>cinquenta</a:t>
                      </a:r>
                      <a:r>
                        <a:rPr lang="pt-BR" sz="1800" dirty="0" smtClean="0"/>
                        <a:t> por cento) do limite máximo dos benefícios do Regime Geral de Previdência Social.</a:t>
                      </a:r>
                      <a:endParaRPr kumimoji="0" lang="pt-BR" sz="1800" b="1" i="0" kern="1200" dirty="0">
                        <a:solidFill>
                          <a:schemeClr val="tx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39536481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890953" y="1285255"/>
            <a:ext cx="7889631" cy="1077218"/>
          </a:xfrm>
          <a:prstGeom prst="rect">
            <a:avLst/>
          </a:prstGeom>
          <a:noFill/>
        </p:spPr>
        <p:txBody>
          <a:bodyPr wrap="square" rtlCol="0">
            <a:spAutoFit/>
          </a:bodyPr>
          <a:lstStyle/>
          <a:p>
            <a:endParaRPr lang="pt-BR" sz="2400" dirty="0" smtClean="0"/>
          </a:p>
          <a:p>
            <a:r>
              <a:rPr lang="pt-BR" sz="4000" b="1" dirty="0" smtClean="0">
                <a:solidFill>
                  <a:srgbClr val="C00000"/>
                </a:solidFill>
              </a:rPr>
              <a:t>Gratificação por tempo de função</a:t>
            </a:r>
            <a:endParaRPr lang="pt-BR" sz="4000" b="1" dirty="0">
              <a:solidFill>
                <a:srgbClr val="C00000"/>
              </a:solidFill>
            </a:endParaRPr>
          </a:p>
        </p:txBody>
      </p:sp>
      <p:pic>
        <p:nvPicPr>
          <p:cNvPr id="8" name="Imagem 4" descr="gdhfadha"/>
          <p:cNvPicPr>
            <a:picLocks noChangeAspect="1" noChangeArrowheads="1"/>
          </p:cNvPicPr>
          <p:nvPr/>
        </p:nvPicPr>
        <p:blipFill>
          <a:blip r:embed="rId3" cstate="print"/>
          <a:srcRect/>
          <a:stretch>
            <a:fillRect/>
          </a:stretch>
        </p:blipFill>
        <p:spPr bwMode="auto">
          <a:xfrm flipV="1">
            <a:off x="890953" y="2299115"/>
            <a:ext cx="7221416" cy="208799"/>
          </a:xfrm>
          <a:prstGeom prst="rect">
            <a:avLst/>
          </a:prstGeom>
          <a:noFill/>
        </p:spPr>
      </p:pic>
      <p:sp>
        <p:nvSpPr>
          <p:cNvPr id="2" name="CaixaDeTexto 1"/>
          <p:cNvSpPr txBox="1"/>
          <p:nvPr/>
        </p:nvSpPr>
        <p:spPr>
          <a:xfrm>
            <a:off x="649995" y="2721166"/>
            <a:ext cx="7711807" cy="2462213"/>
          </a:xfrm>
          <a:prstGeom prst="rect">
            <a:avLst/>
          </a:prstGeom>
          <a:noFill/>
        </p:spPr>
        <p:txBody>
          <a:bodyPr wrap="square" rtlCol="0">
            <a:spAutoFit/>
          </a:bodyPr>
          <a:lstStyle/>
          <a:p>
            <a:pPr algn="just"/>
            <a:r>
              <a:rPr lang="pt-BR" sz="3400" dirty="0"/>
              <a:t>A  gratificação de função não será mais incorporada ao salário, independentemente do tempo de exercício da respectiva função.</a:t>
            </a:r>
          </a:p>
          <a:p>
            <a:endParaRPr lang="pt-BR" dirty="0"/>
          </a:p>
        </p:txBody>
      </p:sp>
    </p:spTree>
    <p:extLst>
      <p:ext uri="{BB962C8B-B14F-4D97-AF65-F5344CB8AC3E}">
        <p14:creationId xmlns:p14="http://schemas.microsoft.com/office/powerpoint/2010/main" xmlns="" val="234056383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914399" y="361869"/>
          <a:ext cx="7924802" cy="5523116"/>
        </p:xfrm>
        <a:graphic>
          <a:graphicData uri="http://schemas.openxmlformats.org/drawingml/2006/table">
            <a:tbl>
              <a:tblPr firstRow="1" bandRow="1">
                <a:tableStyleId>{073A0DAA-6AF3-43AB-8588-CEC1D06C72B9}</a:tableStyleId>
              </a:tblPr>
              <a:tblGrid>
                <a:gridCol w="3962401"/>
                <a:gridCol w="3962401"/>
              </a:tblGrid>
              <a:tr h="385456">
                <a:tc gridSpan="2">
                  <a:txBody>
                    <a:bodyPr/>
                    <a:lstStyle/>
                    <a:p>
                      <a:pPr algn="ctr">
                        <a:lnSpc>
                          <a:spcPct val="115000"/>
                        </a:lnSpc>
                        <a:spcAft>
                          <a:spcPts val="0"/>
                        </a:spcAft>
                      </a:pPr>
                      <a:r>
                        <a:rPr lang="pt-BR" sz="1800" dirty="0" smtClean="0"/>
                        <a:t>GRATIFICAÇÃO</a:t>
                      </a:r>
                      <a:r>
                        <a:rPr lang="pt-BR" sz="1800" baseline="0" dirty="0" smtClean="0"/>
                        <a:t> DE FUNÇÃO </a:t>
                      </a:r>
                      <a:endParaRPr lang="pt-BR" sz="1800" i="0" dirty="0">
                        <a:solidFill>
                          <a:schemeClr val="bg1"/>
                        </a:solidFill>
                        <a:latin typeface="+mn-lt"/>
                        <a:ea typeface="Calibri"/>
                        <a:cs typeface="Times New Roman"/>
                      </a:endParaRPr>
                    </a:p>
                  </a:txBody>
                  <a:tcPr marL="54426" marR="54426" marT="0" marB="0"/>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62735">
                <a:tc>
                  <a:txBody>
                    <a:bodyPr/>
                    <a:lstStyle/>
                    <a:p>
                      <a:pPr algn="ctr">
                        <a:lnSpc>
                          <a:spcPct val="115000"/>
                        </a:lnSpc>
                        <a:spcAft>
                          <a:spcPts val="0"/>
                        </a:spcAft>
                      </a:pPr>
                      <a:r>
                        <a:rPr lang="pt-BR" sz="1800" b="1" dirty="0" smtClean="0"/>
                        <a:t>CLT</a:t>
                      </a:r>
                      <a:endParaRPr lang="pt-BR" sz="1800" b="1" dirty="0">
                        <a:latin typeface="+mn-lt"/>
                        <a:ea typeface="Calibri"/>
                        <a:cs typeface="Times New Roman"/>
                      </a:endParaRPr>
                    </a:p>
                  </a:txBody>
                  <a:tcPr marL="54426" marR="54426" marT="0" marB="0"/>
                </a:tc>
                <a:tc>
                  <a:txBody>
                    <a:bodyPr/>
                    <a:lstStyle/>
                    <a:p>
                      <a:pPr algn="ctr">
                        <a:lnSpc>
                          <a:spcPct val="115000"/>
                        </a:lnSpc>
                        <a:spcAft>
                          <a:spcPts val="0"/>
                        </a:spcAft>
                      </a:pPr>
                      <a:r>
                        <a:rPr lang="pt-BR" sz="1800" b="1" dirty="0" smtClean="0"/>
                        <a:t>LEI 13.467/2017</a:t>
                      </a:r>
                      <a:endParaRPr lang="pt-BR" sz="1800" b="1" dirty="0">
                        <a:solidFill>
                          <a:schemeClr val="tx1"/>
                        </a:solidFill>
                        <a:latin typeface="+mn-lt"/>
                        <a:ea typeface="Calibri"/>
                        <a:cs typeface="Times New Roman"/>
                      </a:endParaRPr>
                    </a:p>
                  </a:txBody>
                  <a:tcPr marL="54426" marR="54426" marT="0" marB="0"/>
                </a:tc>
              </a:tr>
              <a:tr h="4774925">
                <a:tc>
                  <a:txBody>
                    <a:bodyPr/>
                    <a:lstStyle/>
                    <a:p>
                      <a:pPr algn="just"/>
                      <a:r>
                        <a:rPr kumimoji="0" lang="pt-BR" sz="1800" b="1" kern="1200" dirty="0" smtClean="0"/>
                        <a:t>Art. 468 </a:t>
                      </a:r>
                      <a:r>
                        <a:rPr kumimoji="0" lang="pt-BR" sz="1800" kern="1200" dirty="0" smtClean="0"/>
                        <a:t>- Nos contratos individuais de trabalho só é lícita a alteração das respectivas condições por mútuo consentimento, e ainda assim desde que não resultem, direta ou indiretamente, prejuízos ao empregado, sob pena de nulidade da cláusula infringente desta garantia.</a:t>
                      </a:r>
                    </a:p>
                    <a:p>
                      <a:pPr algn="just"/>
                      <a:endParaRPr kumimoji="0" lang="pt-BR" sz="1800" kern="1200" dirty="0" smtClean="0"/>
                    </a:p>
                    <a:p>
                      <a:pPr algn="just"/>
                      <a:r>
                        <a:rPr kumimoji="0" lang="pt-BR" sz="1800" b="1" kern="1200" dirty="0" smtClean="0"/>
                        <a:t>Parágrafo único </a:t>
                      </a:r>
                      <a:r>
                        <a:rPr kumimoji="0" lang="pt-BR" sz="1800" kern="1200" dirty="0" smtClean="0"/>
                        <a:t>- Não se considera alteração unilateral a determinação do empregador para que o respectivo empregado reverta ao cargo efetivo, anteriormente ocupado, deixando o exercício de função de confiança.</a:t>
                      </a:r>
                    </a:p>
                    <a:p>
                      <a:pPr algn="just"/>
                      <a:endParaRPr kumimoji="0" lang="pt-BR" sz="1800" b="0" i="0" kern="1200" dirty="0">
                        <a:solidFill>
                          <a:schemeClr val="dk1"/>
                        </a:solidFill>
                        <a:latin typeface="+mn-lt"/>
                        <a:ea typeface="+mn-ea"/>
                        <a:cs typeface="+mn-cs"/>
                      </a:endParaRPr>
                    </a:p>
                  </a:txBody>
                  <a:tcPr marL="54426" marR="54426" marT="0" marB="0"/>
                </a:tc>
                <a:tc>
                  <a:txBody>
                    <a:bodyPr/>
                    <a:lstStyle/>
                    <a:p>
                      <a:pPr algn="just"/>
                      <a:r>
                        <a:rPr kumimoji="0" lang="pt-BR" sz="1800" b="1" i="0" kern="1200" dirty="0" smtClean="0"/>
                        <a:t>Art.</a:t>
                      </a:r>
                      <a:r>
                        <a:rPr kumimoji="0" lang="pt-BR" sz="1800" b="1" i="0" kern="1200" baseline="0" dirty="0" smtClean="0"/>
                        <a:t> 468. [...]</a:t>
                      </a:r>
                    </a:p>
                    <a:p>
                      <a:pPr algn="just"/>
                      <a:endParaRPr kumimoji="0" lang="pt-BR" sz="1800" kern="1200" baseline="0" dirty="0" smtClean="0"/>
                    </a:p>
                    <a:p>
                      <a:pPr algn="just"/>
                      <a:r>
                        <a:rPr kumimoji="0" lang="pt-BR" sz="1800" b="1" kern="1200" dirty="0" smtClean="0"/>
                        <a:t>§1º </a:t>
                      </a:r>
                      <a:r>
                        <a:rPr kumimoji="0" lang="pt-BR" sz="1800" kern="1200" dirty="0" smtClean="0"/>
                        <a:t>Não se considera alteração unilateral a determinação do empregador para que o respectivo empregado reverta ao cargo efetivo, anteriormente ocupado, deixando o exercício de função de confiança.</a:t>
                      </a:r>
                    </a:p>
                    <a:p>
                      <a:pPr algn="just"/>
                      <a:endParaRPr kumimoji="0" lang="pt-BR" sz="1800" kern="1200" dirty="0" smtClean="0"/>
                    </a:p>
                    <a:p>
                      <a:pPr algn="just"/>
                      <a:r>
                        <a:rPr lang="pt-BR" sz="1800" b="1" dirty="0" smtClean="0"/>
                        <a:t>§ 2º </a:t>
                      </a:r>
                      <a:r>
                        <a:rPr lang="pt-BR" sz="1800" dirty="0" smtClean="0"/>
                        <a:t>A alteração de que trata o § 1º deste artigo, com ou sem justo motivo, não assegura ao empregado o direito à manutenção do pagamento da gratificação correspondente, que não será incorporada, independentemente do tempo de exercício da respectiva função</a:t>
                      </a:r>
                      <a:endParaRPr kumimoji="0" lang="pt-BR" sz="1800" b="1" i="0" kern="1200" dirty="0">
                        <a:solidFill>
                          <a:schemeClr val="tx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50838368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19626" y="2867068"/>
            <a:ext cx="7856322" cy="3587261"/>
          </a:xfrm>
        </p:spPr>
        <p:txBody>
          <a:bodyPr>
            <a:normAutofit/>
          </a:bodyPr>
          <a:lstStyle/>
          <a:p>
            <a:pPr algn="just">
              <a:buFont typeface="Wingdings" pitchFamily="2" charset="2"/>
              <a:buChar char="§"/>
            </a:pPr>
            <a:r>
              <a:rPr lang="pt-BR" sz="2800" dirty="0" smtClean="0"/>
              <a:t>O intervalo </a:t>
            </a:r>
            <a:r>
              <a:rPr lang="pt-BR" sz="2800" dirty="0" err="1" smtClean="0"/>
              <a:t>intrajornada</a:t>
            </a:r>
            <a:r>
              <a:rPr lang="pt-BR" sz="2800" dirty="0" smtClean="0"/>
              <a:t> poderá ser reduzido para 30 minutos</a:t>
            </a:r>
            <a:r>
              <a:rPr lang="pt-BR" dirty="0" smtClean="0"/>
              <a:t>;</a:t>
            </a:r>
          </a:p>
          <a:p>
            <a:pPr algn="just">
              <a:buFont typeface="Wingdings" pitchFamily="2" charset="2"/>
              <a:buChar char="§"/>
            </a:pPr>
            <a:endParaRPr lang="pt-BR" sz="800" dirty="0" smtClean="0"/>
          </a:p>
          <a:p>
            <a:pPr algn="just">
              <a:buFont typeface="Wingdings" pitchFamily="2" charset="2"/>
              <a:buChar char="§"/>
            </a:pPr>
            <a:r>
              <a:rPr lang="pt-BR" sz="2800" dirty="0" smtClean="0"/>
              <a:t>A não-concessão ou a concessão parcial desse intervalo, implica o pagamento APENAS do período suprimido.</a:t>
            </a:r>
          </a:p>
          <a:p>
            <a:pPr algn="just"/>
            <a:endParaRPr lang="pt-BR" sz="900" dirty="0" smtClean="0"/>
          </a:p>
        </p:txBody>
      </p:sp>
      <p:sp>
        <p:nvSpPr>
          <p:cNvPr id="6" name="CaixaDeTexto 5"/>
          <p:cNvSpPr txBox="1"/>
          <p:nvPr/>
        </p:nvSpPr>
        <p:spPr>
          <a:xfrm>
            <a:off x="594911" y="1576684"/>
            <a:ext cx="7370284" cy="1323439"/>
          </a:xfrm>
          <a:prstGeom prst="rect">
            <a:avLst/>
          </a:prstGeom>
          <a:noFill/>
        </p:spPr>
        <p:txBody>
          <a:bodyPr wrap="square" rtlCol="0">
            <a:spAutoFit/>
          </a:bodyPr>
          <a:lstStyle/>
          <a:p>
            <a:pPr marL="342900" indent="-342900">
              <a:buFont typeface="Wingdings" pitchFamily="2" charset="2"/>
              <a:buChar char="q"/>
            </a:pPr>
            <a:r>
              <a:rPr lang="pt-BR" sz="4000" b="1" dirty="0">
                <a:solidFill>
                  <a:srgbClr val="C00000"/>
                </a:solidFill>
              </a:rPr>
              <a:t>Intervalo Intrajornada</a:t>
            </a:r>
          </a:p>
          <a:p>
            <a:pPr marL="342900" indent="-342900">
              <a:buFont typeface="Wingdings" pitchFamily="2" charset="2"/>
              <a:buChar char="q"/>
            </a:pPr>
            <a:endParaRPr lang="pt-BR" sz="4000" b="1" dirty="0">
              <a:solidFill>
                <a:srgbClr val="C00000"/>
              </a:solidFill>
            </a:endParaRPr>
          </a:p>
        </p:txBody>
      </p:sp>
      <p:pic>
        <p:nvPicPr>
          <p:cNvPr id="7" name="Imagem 6" descr="gdhfadha"/>
          <p:cNvPicPr>
            <a:picLocks noChangeAspect="1" noChangeArrowheads="1"/>
          </p:cNvPicPr>
          <p:nvPr/>
        </p:nvPicPr>
        <p:blipFill>
          <a:blip r:embed="rId3" cstate="print"/>
          <a:srcRect/>
          <a:stretch>
            <a:fillRect/>
          </a:stretch>
        </p:blipFill>
        <p:spPr bwMode="auto">
          <a:xfrm flipV="1">
            <a:off x="1113692" y="2145287"/>
            <a:ext cx="5299808" cy="153239"/>
          </a:xfrm>
          <a:prstGeom prst="rect">
            <a:avLst/>
          </a:prstGeom>
          <a:noFill/>
        </p:spPr>
      </p:pic>
    </p:spTree>
    <p:extLst>
      <p:ext uri="{BB962C8B-B14F-4D97-AF65-F5344CB8AC3E}">
        <p14:creationId xmlns:p14="http://schemas.microsoft.com/office/powerpoint/2010/main" xmlns="" val="103603192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
          <p:cNvGrpSpPr/>
          <p:nvPr/>
        </p:nvGrpSpPr>
        <p:grpSpPr>
          <a:xfrm>
            <a:off x="648864" y="1582331"/>
            <a:ext cx="7526215" cy="1195755"/>
            <a:chOff x="349933" y="35132"/>
            <a:chExt cx="4899074" cy="1003680"/>
          </a:xfrm>
          <a:solidFill>
            <a:schemeClr val="accent2">
              <a:lumMod val="75000"/>
            </a:schemeClr>
          </a:solidFill>
        </p:grpSpPr>
        <p:sp>
          <p:nvSpPr>
            <p:cNvPr id="6" name="Retângulo de cantos arredondados 5"/>
            <p:cNvSpPr/>
            <p:nvPr/>
          </p:nvSpPr>
          <p:spPr>
            <a:xfrm>
              <a:off x="349933" y="35132"/>
              <a:ext cx="4899074" cy="1003680"/>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etângulo 6"/>
            <p:cNvSpPr/>
            <p:nvPr/>
          </p:nvSpPr>
          <p:spPr>
            <a:xfrm>
              <a:off x="398929" y="84128"/>
              <a:ext cx="4801082" cy="90568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5173" tIns="0" rIns="185173" bIns="0" numCol="1" spcCol="1270" anchor="ctr" anchorCtr="0">
              <a:noAutofit/>
            </a:bodyPr>
            <a:lstStyle/>
            <a:p>
              <a:pPr lvl="0" algn="ctr" defTabSz="2133600">
                <a:lnSpc>
                  <a:spcPct val="90000"/>
                </a:lnSpc>
                <a:spcBef>
                  <a:spcPct val="0"/>
                </a:spcBef>
                <a:spcAft>
                  <a:spcPct val="35000"/>
                </a:spcAft>
              </a:pPr>
              <a:r>
                <a:rPr lang="pt-BR" sz="7200" kern="1200" dirty="0" smtClean="0"/>
                <a:t>Atuação Sindical </a:t>
              </a:r>
              <a:endParaRPr lang="pt-BR" sz="7200" kern="1200" dirty="0"/>
            </a:p>
          </p:txBody>
        </p:sp>
      </p:grpSp>
      <p:sp>
        <p:nvSpPr>
          <p:cNvPr id="8" name="Retângulo 7"/>
          <p:cNvSpPr/>
          <p:nvPr/>
        </p:nvSpPr>
        <p:spPr>
          <a:xfrm>
            <a:off x="1066800" y="2674259"/>
            <a:ext cx="7537937" cy="769441"/>
          </a:xfrm>
          <a:prstGeom prst="rect">
            <a:avLst/>
          </a:prstGeom>
        </p:spPr>
        <p:txBody>
          <a:bodyPr wrap="square">
            <a:spAutoFit/>
          </a:bodyPr>
          <a:lstStyle/>
          <a:p>
            <a:pPr algn="ctr"/>
            <a:r>
              <a:rPr lang="pt-BR" sz="4400" b="1" dirty="0" smtClean="0">
                <a:ea typeface="Arial Unicode MS" pitchFamily="34" charset="-128"/>
                <a:cs typeface="Arial Unicode MS" pitchFamily="34" charset="-128"/>
              </a:rPr>
              <a:t>Desafios e Perspectivas</a:t>
            </a:r>
            <a:endParaRPr lang="pt-BR" sz="4400" dirty="0"/>
          </a:p>
        </p:txBody>
      </p:sp>
      <p:pic>
        <p:nvPicPr>
          <p:cNvPr id="9" name="Picture 2" descr="Imagem relacionada"/>
          <p:cNvPicPr>
            <a:picLocks noChangeAspect="1" noChangeArrowheads="1"/>
          </p:cNvPicPr>
          <p:nvPr/>
        </p:nvPicPr>
        <p:blipFill>
          <a:blip r:embed="rId3" cstate="print"/>
          <a:srcRect/>
          <a:stretch>
            <a:fillRect/>
          </a:stretch>
        </p:blipFill>
        <p:spPr bwMode="auto">
          <a:xfrm>
            <a:off x="3024554" y="3397359"/>
            <a:ext cx="3446584" cy="2500570"/>
          </a:xfrm>
          <a:prstGeom prst="rect">
            <a:avLst/>
          </a:prstGeom>
          <a:noFill/>
        </p:spPr>
      </p:pic>
    </p:spTree>
    <p:extLst>
      <p:ext uri="{BB962C8B-B14F-4D97-AF65-F5344CB8AC3E}">
        <p14:creationId xmlns:p14="http://schemas.microsoft.com/office/powerpoint/2010/main" xmlns="" val="112909672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96711" y="1805267"/>
            <a:ext cx="8187232" cy="4770047"/>
          </a:xfrm>
        </p:spPr>
        <p:txBody>
          <a:bodyPr>
            <a:noAutofit/>
          </a:bodyPr>
          <a:lstStyle/>
          <a:p>
            <a:pPr marL="0" indent="0" algn="ctr">
              <a:buNone/>
            </a:pPr>
            <a:r>
              <a:rPr lang="pt-BR" sz="4000" b="1" dirty="0" smtClean="0"/>
              <a:t>A Lei nº 13.467/2017 </a:t>
            </a:r>
          </a:p>
          <a:p>
            <a:pPr marL="0" indent="0" algn="just">
              <a:buNone/>
            </a:pPr>
            <a:endParaRPr lang="pt-BR" sz="4000" b="1" dirty="0" smtClean="0"/>
          </a:p>
          <a:p>
            <a:pPr marL="0" indent="0" algn="ctr">
              <a:buNone/>
            </a:pPr>
            <a:r>
              <a:rPr lang="pt-BR" sz="4000" b="1" dirty="0" smtClean="0"/>
              <a:t>As convenções coletivas e acordo coletivos de trabalho </a:t>
            </a:r>
          </a:p>
          <a:p>
            <a:pPr marL="0" indent="0" algn="just">
              <a:buNone/>
            </a:pPr>
            <a:endParaRPr lang="pt-BR" sz="4000" b="1" dirty="0" smtClean="0"/>
          </a:p>
          <a:p>
            <a:pPr marL="0" indent="0" algn="ctr">
              <a:buNone/>
            </a:pPr>
            <a:r>
              <a:rPr lang="pt-BR" sz="4000" b="1" dirty="0" smtClean="0"/>
              <a:t>outros pontos que devem integrar a pauta de negociação.</a:t>
            </a:r>
          </a:p>
        </p:txBody>
      </p:sp>
      <p:sp>
        <p:nvSpPr>
          <p:cNvPr id="5" name="Seta para baixo 4"/>
          <p:cNvSpPr/>
          <p:nvPr/>
        </p:nvSpPr>
        <p:spPr>
          <a:xfrm>
            <a:off x="4004734" y="2475089"/>
            <a:ext cx="762000" cy="787400"/>
          </a:xfrm>
          <a:prstGeom prst="downArrow">
            <a:avLst/>
          </a:prstGeom>
          <a:solidFill>
            <a:srgbClr val="F77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a:off x="4128911" y="4401255"/>
            <a:ext cx="762000" cy="787400"/>
          </a:xfrm>
          <a:prstGeom prst="downArrow">
            <a:avLst/>
          </a:prstGeom>
          <a:solidFill>
            <a:srgbClr val="F77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719349814"/>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1" y="2178756"/>
            <a:ext cx="7857066" cy="3488266"/>
          </a:xfrm>
        </p:spPr>
        <p:txBody>
          <a:bodyPr>
            <a:normAutofit/>
          </a:bodyPr>
          <a:lstStyle/>
          <a:p>
            <a:pPr algn="ctr"/>
            <a:r>
              <a:rPr lang="pt-BR" b="1" dirty="0" smtClean="0"/>
              <a:t>MANUTENÇÃO DOS DIREITOS ADQUIRIDOS NA CONVENÇÃO COLETIVA DE TRABALHO DA CATEGORIA</a:t>
            </a:r>
            <a:endParaRPr lang="pt-BR" b="1" dirty="0"/>
          </a:p>
        </p:txBody>
      </p:sp>
      <p:sp>
        <p:nvSpPr>
          <p:cNvPr id="3" name="Seta para baixo 2"/>
          <p:cNvSpPr/>
          <p:nvPr/>
        </p:nvSpPr>
        <p:spPr>
          <a:xfrm>
            <a:off x="3931355" y="1474612"/>
            <a:ext cx="762000" cy="787400"/>
          </a:xfrm>
          <a:prstGeom prst="downArrow">
            <a:avLst/>
          </a:prstGeom>
          <a:solidFill>
            <a:srgbClr val="F779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21611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7813" y="2468538"/>
            <a:ext cx="7153154" cy="1853418"/>
          </a:xfrm>
          <a:solidFill>
            <a:schemeClr val="accent6">
              <a:lumMod val="40000"/>
              <a:lumOff val="60000"/>
            </a:schemeClr>
          </a:solidFill>
        </p:spPr>
        <p:style>
          <a:lnRef idx="1">
            <a:schemeClr val="dk1"/>
          </a:lnRef>
          <a:fillRef idx="2">
            <a:schemeClr val="dk1"/>
          </a:fillRef>
          <a:effectRef idx="1">
            <a:schemeClr val="dk1"/>
          </a:effectRef>
          <a:fontRef idx="minor">
            <a:schemeClr val="dk1"/>
          </a:fontRef>
        </p:style>
        <p:txBody>
          <a:bodyPr>
            <a:noAutofit/>
          </a:bodyPr>
          <a:lstStyle/>
          <a:p>
            <a:pPr algn="ctr"/>
            <a:r>
              <a:rPr lang="pt-BR" b="1" dirty="0" smtClean="0">
                <a:solidFill>
                  <a:srgbClr val="C00000"/>
                </a:solidFill>
                <a:latin typeface="+mn-lt"/>
              </a:rPr>
              <a:t> </a:t>
            </a:r>
            <a:r>
              <a:rPr lang="pt-BR" b="1" dirty="0" smtClean="0">
                <a:latin typeface="+mn-lt"/>
              </a:rPr>
              <a:t>PAPEL DAS CENTRAIS SINDICAIS</a:t>
            </a:r>
            <a:endParaRPr lang="pt-BR" sz="4000" b="1" dirty="0">
              <a:latin typeface="+mn-lt"/>
            </a:endParaRPr>
          </a:p>
        </p:txBody>
      </p:sp>
    </p:spTree>
    <p:extLst>
      <p:ext uri="{BB962C8B-B14F-4D97-AF65-F5344CB8AC3E}">
        <p14:creationId xmlns:p14="http://schemas.microsoft.com/office/powerpoint/2010/main" xmlns="" val="137317973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502366" y="2143979"/>
            <a:ext cx="8178926" cy="3755414"/>
          </a:xfrm>
          <a:prstGeom prst="rect">
            <a:avLst/>
          </a:prstGeom>
          <a:noFill/>
          <a:ln w="9525">
            <a:noFill/>
            <a:miter lim="800000"/>
            <a:headEnd/>
            <a:tailEnd/>
          </a:ln>
          <a:effectLst/>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524003" y="1887416"/>
            <a:ext cx="1453660" cy="769441"/>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4400" b="1" dirty="0" smtClean="0"/>
              <a:t>ADI</a:t>
            </a:r>
            <a:endParaRPr lang="pt-BR" sz="4400" b="1" dirty="0"/>
          </a:p>
        </p:txBody>
      </p:sp>
      <p:sp>
        <p:nvSpPr>
          <p:cNvPr id="6" name="Chave esquerda 5"/>
          <p:cNvSpPr/>
          <p:nvPr/>
        </p:nvSpPr>
        <p:spPr>
          <a:xfrm>
            <a:off x="3341076" y="1559170"/>
            <a:ext cx="504092" cy="1524001"/>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Retângulo 6"/>
          <p:cNvSpPr/>
          <p:nvPr/>
        </p:nvSpPr>
        <p:spPr>
          <a:xfrm>
            <a:off x="3716215" y="1718009"/>
            <a:ext cx="5427785" cy="1354217"/>
          </a:xfrm>
          <a:prstGeom prst="rect">
            <a:avLst/>
          </a:prstGeom>
        </p:spPr>
        <p:txBody>
          <a:bodyPr wrap="square">
            <a:spAutoFit/>
          </a:bodyPr>
          <a:lstStyle/>
          <a:p>
            <a:pPr marL="93663" lvl="1">
              <a:buFont typeface="Wingdings" pitchFamily="2" charset="2"/>
              <a:buChar char="§"/>
            </a:pPr>
            <a:r>
              <a:rPr lang="pt-BR" sz="3200" dirty="0" smtClean="0"/>
              <a:t> Tramitação;</a:t>
            </a:r>
          </a:p>
          <a:p>
            <a:pPr marL="93663" lvl="1"/>
            <a:endParaRPr lang="pt-BR" dirty="0" smtClean="0"/>
          </a:p>
          <a:p>
            <a:pPr marL="93663" lvl="1">
              <a:buFont typeface="Wingdings" pitchFamily="2" charset="2"/>
              <a:buChar char="§"/>
            </a:pPr>
            <a:r>
              <a:rPr lang="pt-BR" sz="3200" dirty="0" smtClean="0"/>
              <a:t> Conteúdo; (avaliar)</a:t>
            </a:r>
            <a:endParaRPr lang="pt-BR" sz="3200" dirty="0"/>
          </a:p>
        </p:txBody>
      </p:sp>
      <p:sp>
        <p:nvSpPr>
          <p:cNvPr id="9" name="CaixaDeTexto 8"/>
          <p:cNvSpPr txBox="1"/>
          <p:nvPr/>
        </p:nvSpPr>
        <p:spPr>
          <a:xfrm>
            <a:off x="1043356" y="3598984"/>
            <a:ext cx="4396152" cy="1815882"/>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800" b="1" dirty="0" smtClean="0"/>
              <a:t>Criar entendimento sobre a aplicação da reforma trabalhista no âmbito estadual</a:t>
            </a:r>
            <a:endParaRPr lang="pt-BR" sz="2800" b="1" dirty="0"/>
          </a:p>
        </p:txBody>
      </p:sp>
      <p:sp>
        <p:nvSpPr>
          <p:cNvPr id="10" name="Retângulo 9"/>
          <p:cNvSpPr/>
          <p:nvPr/>
        </p:nvSpPr>
        <p:spPr>
          <a:xfrm>
            <a:off x="6283571" y="3839886"/>
            <a:ext cx="1770184" cy="1354217"/>
          </a:xfrm>
          <a:prstGeom prst="rect">
            <a:avLst/>
          </a:prstGeom>
        </p:spPr>
        <p:txBody>
          <a:bodyPr wrap="square">
            <a:spAutoFit/>
          </a:bodyPr>
          <a:lstStyle/>
          <a:p>
            <a:pPr marL="93663" lvl="1">
              <a:buFont typeface="Wingdings" pitchFamily="2" charset="2"/>
              <a:buChar char="§"/>
            </a:pPr>
            <a:r>
              <a:rPr lang="pt-BR" sz="3200" dirty="0" smtClean="0"/>
              <a:t> </a:t>
            </a:r>
            <a:r>
              <a:rPr lang="pt-BR" sz="3200" dirty="0" err="1" smtClean="0"/>
              <a:t>TRTs</a:t>
            </a:r>
            <a:r>
              <a:rPr lang="pt-BR" sz="3200" dirty="0" smtClean="0"/>
              <a:t>;</a:t>
            </a:r>
          </a:p>
          <a:p>
            <a:pPr marL="93663" lvl="1"/>
            <a:endParaRPr lang="pt-BR" dirty="0" smtClean="0"/>
          </a:p>
          <a:p>
            <a:pPr marL="93663" lvl="1">
              <a:buFont typeface="Wingdings" pitchFamily="2" charset="2"/>
              <a:buChar char="§"/>
            </a:pPr>
            <a:r>
              <a:rPr lang="pt-BR" sz="3200" dirty="0" smtClean="0"/>
              <a:t> MPT</a:t>
            </a:r>
            <a:endParaRPr lang="pt-BR" sz="3200" dirty="0"/>
          </a:p>
        </p:txBody>
      </p:sp>
      <p:sp>
        <p:nvSpPr>
          <p:cNvPr id="11" name="Chave esquerda 10"/>
          <p:cNvSpPr/>
          <p:nvPr/>
        </p:nvSpPr>
        <p:spPr>
          <a:xfrm>
            <a:off x="5744307" y="3763108"/>
            <a:ext cx="410308" cy="1524001"/>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xmlns="" val="301235679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82889" y="1494476"/>
            <a:ext cx="6447692" cy="646331"/>
          </a:xfrm>
          <a:prstGeom prst="rect">
            <a:avLst/>
          </a:prstGeom>
          <a:solidFill>
            <a:schemeClr val="accent4">
              <a:lumMod val="60000"/>
              <a:lumOff val="4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3600" b="1" dirty="0" smtClean="0"/>
              <a:t>Controle Jurisdicional </a:t>
            </a:r>
            <a:endParaRPr lang="pt-BR" sz="3600" b="1" dirty="0"/>
          </a:p>
        </p:txBody>
      </p:sp>
      <p:sp>
        <p:nvSpPr>
          <p:cNvPr id="6" name="Chave esquerda 5"/>
          <p:cNvSpPr/>
          <p:nvPr/>
        </p:nvSpPr>
        <p:spPr>
          <a:xfrm>
            <a:off x="1535722" y="3352798"/>
            <a:ext cx="832338" cy="2497017"/>
          </a:xfrm>
          <a:prstGeom prst="lef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Retângulo 6"/>
          <p:cNvSpPr/>
          <p:nvPr/>
        </p:nvSpPr>
        <p:spPr>
          <a:xfrm>
            <a:off x="2133601" y="3434862"/>
            <a:ext cx="2836984" cy="2154436"/>
          </a:xfrm>
          <a:prstGeom prst="rect">
            <a:avLst/>
          </a:prstGeom>
        </p:spPr>
        <p:txBody>
          <a:bodyPr wrap="square">
            <a:spAutoFit/>
          </a:bodyPr>
          <a:lstStyle/>
          <a:p>
            <a:pPr marL="93663" lvl="1">
              <a:buFont typeface="Wingdings" pitchFamily="2" charset="2"/>
              <a:buChar char="§"/>
            </a:pPr>
            <a:r>
              <a:rPr lang="pt-BR" sz="3200" dirty="0" smtClean="0"/>
              <a:t> Difuso </a:t>
            </a:r>
          </a:p>
          <a:p>
            <a:pPr marL="93663" lvl="1"/>
            <a:r>
              <a:rPr lang="pt-BR" sz="2000" dirty="0" smtClean="0"/>
              <a:t>    (primeira instância)</a:t>
            </a:r>
          </a:p>
          <a:p>
            <a:pPr marL="93663" lvl="1"/>
            <a:endParaRPr lang="pt-BR" dirty="0" smtClean="0"/>
          </a:p>
          <a:p>
            <a:pPr marL="93663" lvl="1">
              <a:buFont typeface="Wingdings" pitchFamily="2" charset="2"/>
              <a:buChar char="§"/>
            </a:pPr>
            <a:r>
              <a:rPr lang="pt-BR" sz="3200" dirty="0" smtClean="0"/>
              <a:t> Concentrado</a:t>
            </a:r>
          </a:p>
          <a:p>
            <a:pPr marL="93663" lvl="1"/>
            <a:r>
              <a:rPr lang="pt-BR" sz="3200" dirty="0" smtClean="0"/>
              <a:t>        </a:t>
            </a:r>
            <a:r>
              <a:rPr lang="pt-BR" sz="2000" dirty="0" smtClean="0"/>
              <a:t>(STF)</a:t>
            </a:r>
            <a:endParaRPr lang="pt-BR" sz="2000" dirty="0"/>
          </a:p>
        </p:txBody>
      </p:sp>
      <p:sp>
        <p:nvSpPr>
          <p:cNvPr id="10" name="Seta para a direita 9"/>
          <p:cNvSpPr/>
          <p:nvPr/>
        </p:nvSpPr>
        <p:spPr>
          <a:xfrm>
            <a:off x="4818185" y="4665785"/>
            <a:ext cx="539261" cy="293076"/>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have esquerda 10"/>
          <p:cNvSpPr/>
          <p:nvPr/>
        </p:nvSpPr>
        <p:spPr>
          <a:xfrm>
            <a:off x="5591907" y="3821722"/>
            <a:ext cx="515816" cy="2028092"/>
          </a:xfrm>
          <a:prstGeom prst="leftBrace">
            <a:avLst>
              <a:gd name="adj1" fmla="val 74242"/>
              <a:gd name="adj2" fmla="val 50000"/>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2" name="Retângulo 11"/>
          <p:cNvSpPr/>
          <p:nvPr/>
        </p:nvSpPr>
        <p:spPr>
          <a:xfrm>
            <a:off x="6037387" y="4004008"/>
            <a:ext cx="1606060" cy="1569660"/>
          </a:xfrm>
          <a:prstGeom prst="rect">
            <a:avLst/>
          </a:prstGeom>
        </p:spPr>
        <p:txBody>
          <a:bodyPr wrap="square">
            <a:spAutoFit/>
          </a:bodyPr>
          <a:lstStyle/>
          <a:p>
            <a:pPr marL="93663" lvl="1">
              <a:buFont typeface="Wingdings" pitchFamily="2" charset="2"/>
              <a:buChar char="§"/>
            </a:pPr>
            <a:r>
              <a:rPr lang="pt-BR" sz="3200" dirty="0" smtClean="0"/>
              <a:t> ADI</a:t>
            </a:r>
          </a:p>
          <a:p>
            <a:pPr marL="93663" lvl="1">
              <a:buFont typeface="Wingdings" pitchFamily="2" charset="2"/>
              <a:buChar char="§"/>
            </a:pPr>
            <a:r>
              <a:rPr lang="pt-BR" sz="3200" dirty="0" smtClean="0"/>
              <a:t> ADC</a:t>
            </a:r>
          </a:p>
          <a:p>
            <a:pPr marL="93663" lvl="1">
              <a:buFont typeface="Wingdings" pitchFamily="2" charset="2"/>
              <a:buChar char="§"/>
            </a:pPr>
            <a:r>
              <a:rPr lang="pt-BR" sz="3200" dirty="0" smtClean="0"/>
              <a:t> ADPF</a:t>
            </a:r>
            <a:endParaRPr lang="pt-BR" sz="3200" dirty="0"/>
          </a:p>
        </p:txBody>
      </p:sp>
      <p:sp>
        <p:nvSpPr>
          <p:cNvPr id="21" name="CaixaDeTexto 20"/>
          <p:cNvSpPr txBox="1"/>
          <p:nvPr/>
        </p:nvSpPr>
        <p:spPr>
          <a:xfrm>
            <a:off x="4945400" y="2418862"/>
            <a:ext cx="3458308" cy="523220"/>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dirty="0" smtClean="0"/>
              <a:t>Constitucionalidade</a:t>
            </a:r>
            <a:endParaRPr lang="pt-BR" sz="2800" dirty="0"/>
          </a:p>
        </p:txBody>
      </p:sp>
      <p:sp>
        <p:nvSpPr>
          <p:cNvPr id="23" name="CaixaDeTexto 22"/>
          <p:cNvSpPr txBox="1"/>
          <p:nvPr/>
        </p:nvSpPr>
        <p:spPr>
          <a:xfrm>
            <a:off x="906151" y="2487462"/>
            <a:ext cx="3458308" cy="523220"/>
          </a:xfrm>
          <a:prstGeom prst="rect">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800" dirty="0" err="1" smtClean="0"/>
              <a:t>Convencionalidade</a:t>
            </a:r>
            <a:endParaRPr lang="pt-BR" sz="2800" dirty="0"/>
          </a:p>
        </p:txBody>
      </p:sp>
      <p:sp>
        <p:nvSpPr>
          <p:cNvPr id="29" name="CaixaDeTexto 28"/>
          <p:cNvSpPr txBox="1"/>
          <p:nvPr/>
        </p:nvSpPr>
        <p:spPr>
          <a:xfrm>
            <a:off x="4209020" y="3351063"/>
            <a:ext cx="2332892"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000" dirty="0" smtClean="0"/>
              <a:t>Processo Legislativo</a:t>
            </a:r>
            <a:endParaRPr lang="pt-BR" sz="2000" dirty="0"/>
          </a:p>
        </p:txBody>
      </p:sp>
      <p:sp>
        <p:nvSpPr>
          <p:cNvPr id="30" name="CaixaDeTexto 29"/>
          <p:cNvSpPr txBox="1"/>
          <p:nvPr/>
        </p:nvSpPr>
        <p:spPr>
          <a:xfrm>
            <a:off x="6858000" y="3317196"/>
            <a:ext cx="1652953"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pt-BR" sz="2000" dirty="0" smtClean="0"/>
              <a:t>Mérito da Lei</a:t>
            </a:r>
            <a:endParaRPr lang="pt-BR" sz="2000" dirty="0"/>
          </a:p>
        </p:txBody>
      </p:sp>
      <p:cxnSp>
        <p:nvCxnSpPr>
          <p:cNvPr id="32" name="Conector de seta reta 31"/>
          <p:cNvCxnSpPr>
            <a:stCxn id="21" idx="2"/>
          </p:cNvCxnSpPr>
          <p:nvPr/>
        </p:nvCxnSpPr>
        <p:spPr>
          <a:xfrm rot="5400000">
            <a:off x="6417419" y="2935449"/>
            <a:ext cx="250503" cy="263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Conector de seta reta 33"/>
          <p:cNvCxnSpPr>
            <a:stCxn id="21" idx="2"/>
          </p:cNvCxnSpPr>
          <p:nvPr/>
        </p:nvCxnSpPr>
        <p:spPr>
          <a:xfrm rot="16200000" flipH="1">
            <a:off x="6710495" y="2906140"/>
            <a:ext cx="238780" cy="310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6471138" y="4021015"/>
            <a:ext cx="621324" cy="45720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V="1">
            <a:off x="6447692" y="3985846"/>
            <a:ext cx="550985" cy="48064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88797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7"/>
          <p:cNvSpPr>
            <a:spLocks noGrp="1"/>
          </p:cNvSpPr>
          <p:nvPr>
            <p:ph sz="quarter" idx="1"/>
          </p:nvPr>
        </p:nvSpPr>
        <p:spPr>
          <a:xfrm>
            <a:off x="699912" y="2777066"/>
            <a:ext cx="8022058" cy="918633"/>
          </a:xfrm>
        </p:spPr>
        <p:txBody>
          <a:bodyPr>
            <a:noAutofit/>
          </a:bodyPr>
          <a:lstStyle/>
          <a:p>
            <a:pPr algn="just">
              <a:buFont typeface="Wingdings" pitchFamily="2" charset="2"/>
              <a:buChar char="§"/>
            </a:pPr>
            <a:r>
              <a:rPr lang="pt-BR" b="1" dirty="0" smtClean="0"/>
              <a:t>Jurisprudência defensiva no STF - desfavorável à preservação do caráter </a:t>
            </a:r>
            <a:r>
              <a:rPr lang="pt-BR" b="1" dirty="0" err="1" smtClean="0"/>
              <a:t>protetivo</a:t>
            </a:r>
            <a:r>
              <a:rPr lang="pt-BR" b="1" dirty="0" smtClean="0"/>
              <a:t> do direito do trabalho:</a:t>
            </a:r>
          </a:p>
        </p:txBody>
      </p:sp>
      <p:sp>
        <p:nvSpPr>
          <p:cNvPr id="5" name="Título 4"/>
          <p:cNvSpPr>
            <a:spLocks noGrp="1"/>
          </p:cNvSpPr>
          <p:nvPr>
            <p:ph type="title"/>
          </p:nvPr>
        </p:nvSpPr>
        <p:spPr>
          <a:xfrm>
            <a:off x="485422" y="1535289"/>
            <a:ext cx="8440236" cy="1061154"/>
          </a:xfrm>
        </p:spPr>
        <p:txBody>
          <a:bodyPr>
            <a:normAutofit fontScale="90000"/>
          </a:bodyPr>
          <a:lstStyle/>
          <a:p>
            <a:pPr algn="ctr"/>
            <a:r>
              <a:rPr lang="pt-BR" b="1" u="sng" dirty="0" smtClean="0">
                <a:latin typeface="+mn-lt"/>
              </a:rPr>
              <a:t> </a:t>
            </a:r>
            <a:r>
              <a:rPr lang="pt-BR" b="1" u="sng" dirty="0" smtClean="0">
                <a:solidFill>
                  <a:srgbClr val="C00000"/>
                </a:solidFill>
                <a:effectLst>
                  <a:outerShdw blurRad="38100" dist="38100" dir="2700000" algn="tl">
                    <a:srgbClr val="000000">
                      <a:alpha val="43137"/>
                    </a:srgbClr>
                  </a:outerShdw>
                </a:effectLst>
                <a:latin typeface="+mn-lt"/>
              </a:rPr>
              <a:t>AJUIZAR ADI???</a:t>
            </a:r>
            <a:br>
              <a:rPr lang="pt-BR" b="1" u="sng" dirty="0" smtClean="0">
                <a:solidFill>
                  <a:srgbClr val="C00000"/>
                </a:solidFill>
                <a:effectLst>
                  <a:outerShdw blurRad="38100" dist="38100" dir="2700000" algn="tl">
                    <a:srgbClr val="000000">
                      <a:alpha val="43137"/>
                    </a:srgbClr>
                  </a:outerShdw>
                </a:effectLst>
                <a:latin typeface="+mn-lt"/>
              </a:rPr>
            </a:br>
            <a:r>
              <a:rPr lang="pt-BR" b="1" u="sng" dirty="0" smtClean="0">
                <a:solidFill>
                  <a:srgbClr val="C00000"/>
                </a:solidFill>
                <a:effectLst>
                  <a:outerShdw blurRad="38100" dist="38100" dir="2700000" algn="tl">
                    <a:srgbClr val="000000">
                      <a:alpha val="43137"/>
                    </a:srgbClr>
                  </a:outerShdw>
                </a:effectLst>
                <a:latin typeface="+mn-lt"/>
              </a:rPr>
              <a:t>ADI PGR 5766 – </a:t>
            </a:r>
            <a:r>
              <a:rPr lang="pt-BR" b="1" u="sng" dirty="0" err="1" smtClean="0">
                <a:solidFill>
                  <a:srgbClr val="C00000"/>
                </a:solidFill>
                <a:effectLst>
                  <a:outerShdw blurRad="38100" dist="38100" dir="2700000" algn="tl">
                    <a:srgbClr val="000000">
                      <a:alpha val="43137"/>
                    </a:srgbClr>
                  </a:outerShdw>
                </a:effectLst>
                <a:latin typeface="+mn-lt"/>
              </a:rPr>
              <a:t>Art</a:t>
            </a:r>
            <a:r>
              <a:rPr lang="pt-BR" b="1" u="sng" dirty="0" smtClean="0">
                <a:solidFill>
                  <a:srgbClr val="C00000"/>
                </a:solidFill>
                <a:effectLst>
                  <a:outerShdw blurRad="38100" dist="38100" dir="2700000" algn="tl">
                    <a:srgbClr val="000000">
                      <a:alpha val="43137"/>
                    </a:srgbClr>
                  </a:outerShdw>
                </a:effectLst>
                <a:latin typeface="+mn-lt"/>
              </a:rPr>
              <a:t> 790,791,844</a:t>
            </a:r>
            <a:endParaRPr lang="pt-BR" u="sng" dirty="0">
              <a:solidFill>
                <a:srgbClr val="C00000"/>
              </a:solidFill>
              <a:effectLst>
                <a:outerShdw blurRad="38100" dist="38100" dir="2700000" algn="tl">
                  <a:srgbClr val="000000">
                    <a:alpha val="43137"/>
                  </a:srgbClr>
                </a:outerShdw>
              </a:effectLst>
              <a:latin typeface="+mn-lt"/>
            </a:endParaRPr>
          </a:p>
        </p:txBody>
      </p:sp>
      <p:sp>
        <p:nvSpPr>
          <p:cNvPr id="6" name="CaixaDeTexto 5"/>
          <p:cNvSpPr txBox="1"/>
          <p:nvPr/>
        </p:nvSpPr>
        <p:spPr>
          <a:xfrm>
            <a:off x="1600200" y="3936999"/>
            <a:ext cx="6875584" cy="2369880"/>
          </a:xfrm>
          <a:prstGeom prst="rect">
            <a:avLst/>
          </a:prstGeom>
          <a:noFill/>
        </p:spPr>
        <p:txBody>
          <a:bodyPr wrap="square" rtlCol="0">
            <a:spAutoFit/>
          </a:bodyPr>
          <a:lstStyle/>
          <a:p>
            <a:pPr algn="just">
              <a:buFont typeface="Wingdings" pitchFamily="2" charset="2"/>
              <a:buChar char="ü"/>
            </a:pPr>
            <a:r>
              <a:rPr lang="pt-BR" sz="2600" dirty="0" smtClean="0"/>
              <a:t> </a:t>
            </a:r>
            <a:r>
              <a:rPr lang="pt-BR" sz="2600" dirty="0" err="1" smtClean="0"/>
              <a:t>Ultratividade</a:t>
            </a:r>
            <a:r>
              <a:rPr lang="pt-BR" sz="2600" dirty="0" smtClean="0"/>
              <a:t> da norma coletiva; Contribuição Assistencial e Lei da Terceirização.</a:t>
            </a:r>
          </a:p>
          <a:p>
            <a:pPr algn="just">
              <a:buFont typeface="Wingdings" pitchFamily="2" charset="2"/>
              <a:buChar char="ü"/>
            </a:pPr>
            <a:r>
              <a:rPr lang="pt-BR" sz="2600" dirty="0" smtClean="0"/>
              <a:t> Horas in </a:t>
            </a:r>
            <a:r>
              <a:rPr lang="pt-BR" sz="2600" dirty="0" err="1" smtClean="0"/>
              <a:t>itinere</a:t>
            </a:r>
            <a:r>
              <a:rPr lang="pt-BR" sz="2600" dirty="0" smtClean="0"/>
              <a:t>;</a:t>
            </a:r>
          </a:p>
          <a:p>
            <a:pPr algn="just">
              <a:buFont typeface="Wingdings" pitchFamily="2" charset="2"/>
              <a:buChar char="ü"/>
            </a:pPr>
            <a:r>
              <a:rPr lang="pt-BR" sz="2600" dirty="0" smtClean="0"/>
              <a:t> Greve;</a:t>
            </a:r>
          </a:p>
          <a:p>
            <a:pPr algn="just">
              <a:buFont typeface="Wingdings" pitchFamily="2" charset="2"/>
              <a:buChar char="ü"/>
            </a:pPr>
            <a:r>
              <a:rPr lang="pt-BR" sz="2600" dirty="0" smtClean="0"/>
              <a:t> Responsabilidade subsidiária da União;</a:t>
            </a:r>
          </a:p>
          <a:p>
            <a:endParaRPr lang="pt-BR" dirty="0"/>
          </a:p>
        </p:txBody>
      </p:sp>
    </p:spTree>
    <p:extLst>
      <p:ext uri="{BB962C8B-B14F-4D97-AF65-F5344CB8AC3E}">
        <p14:creationId xmlns:p14="http://schemas.microsoft.com/office/powerpoint/2010/main" xmlns="" val="297041270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51556" y="1896534"/>
            <a:ext cx="8150577" cy="4255910"/>
          </a:xfrm>
        </p:spPr>
        <p:txBody>
          <a:bodyPr>
            <a:noAutofit/>
          </a:bodyPr>
          <a:lstStyle/>
          <a:p>
            <a:pPr algn="just"/>
            <a:r>
              <a:rPr lang="pt-BR" sz="2200" b="1" dirty="0" err="1" smtClean="0"/>
              <a:t>Ultratividade</a:t>
            </a:r>
            <a:r>
              <a:rPr lang="pt-BR" sz="2200" b="1" dirty="0" smtClean="0"/>
              <a:t> das Normas Coletivas de Trabalho (ADPF 323): </a:t>
            </a:r>
            <a:r>
              <a:rPr lang="pt-BR" sz="2200" dirty="0" smtClean="0"/>
              <a:t>suspendeu todos os processos e efeitos de decisões no âmbito da justiça do trabalho que discutam a aplicação da </a:t>
            </a:r>
            <a:r>
              <a:rPr lang="pt-BR" sz="2200" dirty="0" err="1" smtClean="0"/>
              <a:t>ultratividade</a:t>
            </a:r>
            <a:r>
              <a:rPr lang="pt-BR" sz="2200" dirty="0" smtClean="0"/>
              <a:t>.</a:t>
            </a:r>
          </a:p>
          <a:p>
            <a:pPr algn="just"/>
            <a:r>
              <a:rPr lang="pt-BR" sz="2200" b="1" dirty="0" smtClean="0"/>
              <a:t>Terceirização (ADI 5735): </a:t>
            </a:r>
            <a:r>
              <a:rPr lang="pt-BR" sz="2200" dirty="0" smtClean="0"/>
              <a:t>ajuizada ação pelo procurador-geral da República, Rodrigo </a:t>
            </a:r>
            <a:r>
              <a:rPr lang="pt-BR" sz="2200" dirty="0" err="1" smtClean="0"/>
              <a:t>Janot</a:t>
            </a:r>
            <a:r>
              <a:rPr lang="pt-BR" sz="2200" dirty="0" smtClean="0"/>
              <a:t>, contra a Lei 13.429/2017 (Lei das Terceirizações), apontando vícios na tramitação do projeto legislativo e violação de diversos dispositivos constitucionais.</a:t>
            </a:r>
          </a:p>
          <a:p>
            <a:pPr algn="just"/>
            <a:r>
              <a:rPr lang="pt-BR" sz="2200" b="1" dirty="0" smtClean="0"/>
              <a:t>Contribuição Assistencial (ARE 1018459): </a:t>
            </a:r>
            <a:r>
              <a:rPr lang="pt-BR" sz="2200" dirty="0" smtClean="0"/>
              <a:t>reconhecida a existência de repercussão geral de que é inconstitucional a instituição, por acordo, convenção coletiva ou sentença normativa, de contribuições exigidas de empregados não sindicalizados (TEMA 935).</a:t>
            </a:r>
          </a:p>
          <a:p>
            <a:pPr algn="just"/>
            <a:endParaRPr lang="pt-BR" sz="2000" dirty="0" smtClean="0"/>
          </a:p>
          <a:p>
            <a:pPr algn="just"/>
            <a:endParaRPr lang="pt-BR" sz="2000" b="1" dirty="0" smtClean="0"/>
          </a:p>
          <a:p>
            <a:pPr algn="just">
              <a:buNone/>
            </a:pPr>
            <a:endParaRPr lang="pt-BR" sz="2000" dirty="0"/>
          </a:p>
        </p:txBody>
      </p:sp>
      <p:sp>
        <p:nvSpPr>
          <p:cNvPr id="4" name="Título 3"/>
          <p:cNvSpPr>
            <a:spLocks noGrp="1"/>
          </p:cNvSpPr>
          <p:nvPr>
            <p:ph type="title"/>
          </p:nvPr>
        </p:nvSpPr>
        <p:spPr>
          <a:xfrm>
            <a:off x="968620" y="1478844"/>
            <a:ext cx="7886700" cy="1004712"/>
          </a:xfrm>
        </p:spPr>
        <p:txBody>
          <a:bodyPr>
            <a:normAutofit/>
          </a:bodyPr>
          <a:lstStyle/>
          <a:p>
            <a:pPr algn="ctr"/>
            <a:r>
              <a:rPr lang="pt-BR" sz="3200" b="1" dirty="0" smtClean="0">
                <a:solidFill>
                  <a:srgbClr val="C00000"/>
                </a:solidFill>
                <a:latin typeface="+mn-lt"/>
              </a:rPr>
              <a:t> </a:t>
            </a:r>
          </a:p>
        </p:txBody>
      </p:sp>
    </p:spTree>
    <p:extLst>
      <p:ext uri="{BB962C8B-B14F-4D97-AF65-F5344CB8AC3E}">
        <p14:creationId xmlns:p14="http://schemas.microsoft.com/office/powerpoint/2010/main" xmlns="" val="133458403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74856" y="1796315"/>
            <a:ext cx="7877906" cy="4736122"/>
          </a:xfrm>
        </p:spPr>
        <p:txBody>
          <a:bodyPr>
            <a:noAutofit/>
          </a:bodyPr>
          <a:lstStyle/>
          <a:p>
            <a:pPr algn="just"/>
            <a:r>
              <a:rPr lang="pt-BR" sz="2000" b="1" dirty="0" smtClean="0">
                <a:solidFill>
                  <a:srgbClr val="C00000"/>
                </a:solidFill>
              </a:rPr>
              <a:t>HORAS </a:t>
            </a:r>
            <a:r>
              <a:rPr lang="pt-BR" sz="2000" b="1" i="1" dirty="0" smtClean="0">
                <a:solidFill>
                  <a:srgbClr val="C00000"/>
                </a:solidFill>
              </a:rPr>
              <a:t>IN ITINERE - </a:t>
            </a:r>
            <a:r>
              <a:rPr lang="pt-BR" sz="2000" b="1" dirty="0" smtClean="0">
                <a:solidFill>
                  <a:srgbClr val="C00000"/>
                </a:solidFill>
              </a:rPr>
              <a:t>Relator Ministro </a:t>
            </a:r>
            <a:r>
              <a:rPr lang="pt-BR" sz="2000" b="1" dirty="0" err="1" smtClean="0">
                <a:solidFill>
                  <a:srgbClr val="C00000"/>
                </a:solidFill>
              </a:rPr>
              <a:t>Teori</a:t>
            </a:r>
            <a:r>
              <a:rPr lang="pt-BR" sz="2000" b="1" dirty="0" smtClean="0">
                <a:solidFill>
                  <a:srgbClr val="C00000"/>
                </a:solidFill>
              </a:rPr>
              <a:t> Zavascki </a:t>
            </a:r>
            <a:r>
              <a:rPr lang="pt-BR" sz="2000" dirty="0" smtClean="0"/>
              <a:t>(R</a:t>
            </a:r>
            <a:r>
              <a:rPr lang="pt-BR" sz="2000" dirty="0" smtClean="0">
                <a:solidFill>
                  <a:schemeClr val="dk1"/>
                </a:solidFill>
              </a:rPr>
              <a:t>E 895.759): </a:t>
            </a:r>
            <a:r>
              <a:rPr lang="pt-BR" sz="2000" dirty="0">
                <a:solidFill>
                  <a:schemeClr val="dk1"/>
                </a:solidFill>
              </a:rPr>
              <a:t>reformou decisão do TST, </a:t>
            </a:r>
            <a:r>
              <a:rPr lang="pt-BR" sz="2000" dirty="0"/>
              <a:t>afastando a condenação de uma empresa ao pagamento de </a:t>
            </a:r>
            <a:r>
              <a:rPr lang="pt-BR" sz="2000" b="1" dirty="0"/>
              <a:t>HORAS EXTRAS </a:t>
            </a:r>
            <a:r>
              <a:rPr lang="pt-BR" sz="2000" dirty="0"/>
              <a:t>referente á das horas </a:t>
            </a:r>
            <a:r>
              <a:rPr lang="pt-BR" sz="2000" b="1" i="1" dirty="0"/>
              <a:t>IN ITINERE</a:t>
            </a:r>
            <a:r>
              <a:rPr lang="pt-BR" sz="2000" dirty="0"/>
              <a:t> sob o fundamento de que o acordo coletivo concedeu outras vantagens aos empregados</a:t>
            </a:r>
            <a:r>
              <a:rPr lang="pt-BR" sz="2000" dirty="0" smtClean="0"/>
              <a:t>.</a:t>
            </a:r>
          </a:p>
          <a:p>
            <a:pPr algn="just"/>
            <a:r>
              <a:rPr lang="pt-BR" sz="2000" b="1" dirty="0" smtClean="0">
                <a:solidFill>
                  <a:srgbClr val="C00000"/>
                </a:solidFill>
              </a:rPr>
              <a:t>GREVE - Relator Ministros Dias </a:t>
            </a:r>
            <a:r>
              <a:rPr lang="pt-BR" sz="2000" b="1" dirty="0" err="1" smtClean="0">
                <a:solidFill>
                  <a:srgbClr val="C00000"/>
                </a:solidFill>
              </a:rPr>
              <a:t>Toffoli</a:t>
            </a:r>
            <a:r>
              <a:rPr lang="pt-BR" sz="2000" b="1" dirty="0" smtClean="0">
                <a:solidFill>
                  <a:srgbClr val="C00000"/>
                </a:solidFill>
              </a:rPr>
              <a:t> </a:t>
            </a:r>
            <a:r>
              <a:rPr lang="pt-BR" sz="2000" dirty="0" smtClean="0"/>
              <a:t>(RE 693456): reconheceu a existência de</a:t>
            </a:r>
            <a:r>
              <a:rPr lang="pt-BR" sz="2000" b="1" dirty="0" smtClean="0"/>
              <a:t> repercussão geral, </a:t>
            </a:r>
            <a:r>
              <a:rPr lang="pt-BR" sz="2000" dirty="0" smtClean="0"/>
              <a:t>decidindo que a </a:t>
            </a:r>
            <a:r>
              <a:rPr lang="pt-BR" sz="2000" b="1" dirty="0" smtClean="0"/>
              <a:t>administração pública </a:t>
            </a:r>
            <a:r>
              <a:rPr lang="pt-BR" sz="2000" b="1" u="sng" dirty="0" smtClean="0"/>
              <a:t>deve</a:t>
            </a:r>
            <a:r>
              <a:rPr lang="pt-BR" sz="2000" b="1" dirty="0" smtClean="0"/>
              <a:t> fazer o desconto dos dias parados </a:t>
            </a:r>
            <a:r>
              <a:rPr lang="pt-BR" sz="2000" dirty="0" smtClean="0"/>
              <a:t>em razão de greve de servidor, mas admitiu a possibilidade de compensação dos dias parados mediante acordo.</a:t>
            </a:r>
          </a:p>
          <a:p>
            <a:pPr algn="just"/>
            <a:r>
              <a:rPr lang="pt-BR" sz="2000" b="1" dirty="0" smtClean="0">
                <a:solidFill>
                  <a:srgbClr val="C00000"/>
                </a:solidFill>
              </a:rPr>
              <a:t>RESPONSABILIDADE SUBSIDIÁRIA DA UNIÃO- TERCEIRIZAÇÃO - Relatora Ministra Rosa Weber (</a:t>
            </a:r>
            <a:r>
              <a:rPr lang="pt-BR" sz="2000" dirty="0" smtClean="0"/>
              <a:t>RE 760.931): por seis votos a cinco, decidiu que </a:t>
            </a:r>
            <a:r>
              <a:rPr lang="pt-BR" sz="2000" b="1" dirty="0" smtClean="0"/>
              <a:t>a administração pública não deve ser responsável pelos referidos débitos trabalhistas gerados pelo inadimplemento de empresa terceirizada.</a:t>
            </a:r>
            <a:endParaRPr lang="pt-BR" sz="2000" dirty="0"/>
          </a:p>
          <a:p>
            <a:pPr algn="just"/>
            <a:endParaRPr lang="pt-BR" sz="2400" dirty="0"/>
          </a:p>
          <a:p>
            <a:pPr algn="just">
              <a:buNone/>
            </a:pPr>
            <a:endParaRPr lang="pt-BR" sz="2400" dirty="0"/>
          </a:p>
        </p:txBody>
      </p:sp>
    </p:spTree>
    <p:extLst>
      <p:ext uri="{BB962C8B-B14F-4D97-AF65-F5344CB8AC3E}">
        <p14:creationId xmlns:p14="http://schemas.microsoft.com/office/powerpoint/2010/main" xmlns="" val="168968402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62844" y="2765778"/>
            <a:ext cx="8003823" cy="2810933"/>
          </a:xfrm>
        </p:spPr>
        <p:txBody>
          <a:bodyPr>
            <a:noAutofit/>
          </a:bodyPr>
          <a:lstStyle/>
          <a:p>
            <a:r>
              <a:rPr lang="pt-BR" dirty="0" smtClean="0"/>
              <a:t>Proteção do trabalhador;</a:t>
            </a:r>
          </a:p>
          <a:p>
            <a:r>
              <a:rPr lang="pt-BR" dirty="0" smtClean="0"/>
              <a:t>Continuidade da relação de emprego;</a:t>
            </a:r>
          </a:p>
          <a:p>
            <a:r>
              <a:rPr lang="pt-BR" dirty="0" err="1" smtClean="0"/>
              <a:t>Irrenunciabilidade</a:t>
            </a:r>
            <a:r>
              <a:rPr lang="pt-BR" dirty="0" smtClean="0"/>
              <a:t> dos direitos;</a:t>
            </a:r>
          </a:p>
          <a:p>
            <a:r>
              <a:rPr lang="pt-BR" dirty="0" smtClean="0"/>
              <a:t>Aplicação da norma mais favorável;</a:t>
            </a:r>
          </a:p>
          <a:p>
            <a:r>
              <a:rPr lang="pt-BR" dirty="0" smtClean="0"/>
              <a:t>Vedação ao retrocesso social, proteção do salário;</a:t>
            </a:r>
          </a:p>
          <a:p>
            <a:r>
              <a:rPr lang="pt-BR" dirty="0" smtClean="0"/>
              <a:t>Redução dos riscos inerente ao trabalho;</a:t>
            </a:r>
          </a:p>
          <a:p>
            <a:r>
              <a:rPr lang="pt-BR" dirty="0" smtClean="0"/>
              <a:t>Garantia do salário mínimo;</a:t>
            </a:r>
          </a:p>
          <a:p>
            <a:r>
              <a:rPr lang="pt-BR" dirty="0" smtClean="0"/>
              <a:t>Proteção do mercado de trabalho da mulher</a:t>
            </a:r>
          </a:p>
        </p:txBody>
      </p:sp>
      <p:sp>
        <p:nvSpPr>
          <p:cNvPr id="4" name="Retângulo 3"/>
          <p:cNvSpPr/>
          <p:nvPr/>
        </p:nvSpPr>
        <p:spPr>
          <a:xfrm>
            <a:off x="417690" y="1557866"/>
            <a:ext cx="8480126" cy="1077218"/>
          </a:xfrm>
          <a:prstGeom prst="rect">
            <a:avLst/>
          </a:prstGeom>
        </p:spPr>
        <p:txBody>
          <a:bodyPr wrap="square">
            <a:spAutoFit/>
          </a:bodyPr>
          <a:lstStyle/>
          <a:p>
            <a:pPr algn="ctr"/>
            <a:r>
              <a:rPr lang="pt-BR" sz="3200" b="1" dirty="0" smtClean="0">
                <a:solidFill>
                  <a:srgbClr val="C00000"/>
                </a:solidFill>
              </a:rPr>
              <a:t>Inconstitucionalidade de mérito - Fontes do Direito do Trabalho violados </a:t>
            </a:r>
            <a:endParaRPr lang="pt-BR" sz="3200" dirty="0">
              <a:solidFill>
                <a:srgbClr val="C00000"/>
              </a:solidFill>
            </a:endParaRPr>
          </a:p>
        </p:txBody>
      </p:sp>
    </p:spTree>
    <p:extLst>
      <p:ext uri="{BB962C8B-B14F-4D97-AF65-F5344CB8AC3E}">
        <p14:creationId xmlns:p14="http://schemas.microsoft.com/office/powerpoint/2010/main" xmlns="" val="338033016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475137" y="2033601"/>
            <a:ext cx="7971692" cy="4370427"/>
          </a:xfrm>
          <a:prstGeom prst="rect">
            <a:avLst/>
          </a:prstGeom>
          <a:noFill/>
        </p:spPr>
        <p:txBody>
          <a:bodyPr wrap="square" rtlCol="0">
            <a:spAutoFit/>
          </a:bodyPr>
          <a:lstStyle/>
          <a:p>
            <a:pPr algn="just"/>
            <a:r>
              <a:rPr lang="pt-BR" sz="2000" b="1" dirty="0" smtClean="0"/>
              <a:t>Art. 7º São direitos dos trabalhadores urbanos e rurais, além de outros que visem à melhoria de sua condição social:</a:t>
            </a:r>
          </a:p>
          <a:p>
            <a:pPr algn="just"/>
            <a:r>
              <a:rPr lang="pt-BR" sz="2000" dirty="0" smtClean="0"/>
              <a:t>I - relação de emprego protegida contra despedida arbitrária ou sem justa causa, nos termos de lei complementar, que preverá indenização compensatória, dentre outros direitos;</a:t>
            </a:r>
          </a:p>
          <a:p>
            <a:pPr algn="just"/>
            <a:r>
              <a:rPr lang="pt-BR" sz="2000" dirty="0" smtClean="0"/>
              <a:t>II - seguro-desemprego, em caso de desemprego involuntário;</a:t>
            </a:r>
          </a:p>
          <a:p>
            <a:pPr algn="just"/>
            <a:r>
              <a:rPr lang="pt-BR" sz="2000" dirty="0" smtClean="0"/>
              <a:t>III - fundo de garantia do tempo de serviço;</a:t>
            </a:r>
          </a:p>
          <a:p>
            <a:pPr algn="just"/>
            <a:r>
              <a:rPr lang="pt-BR" sz="2000" dirty="0" smtClean="0"/>
              <a:t>IV - salário mínimo , fixado em lei, nacionalmente unificado, capaz de atender a suas necessidades vitais básicas e às de sua família com moradia, alimentação, educação, saúde, lazer, vestuário, higiene, transporte e previdência social, com reajustes periódicos que lhe preservem o poder aquisitivo, sendo vedada sua vinculação para qualquer fim;</a:t>
            </a:r>
          </a:p>
          <a:p>
            <a:pPr algn="just"/>
            <a:r>
              <a:rPr lang="pt-BR" sz="2000" dirty="0" smtClean="0"/>
              <a:t>V - piso salarial proporcional à extensão e à complexidade do trabalho;</a:t>
            </a:r>
          </a:p>
          <a:p>
            <a:endParaRPr lang="pt-BR" dirty="0"/>
          </a:p>
        </p:txBody>
      </p:sp>
    </p:spTree>
    <p:extLst>
      <p:ext uri="{BB962C8B-B14F-4D97-AF65-F5344CB8AC3E}">
        <p14:creationId xmlns:p14="http://schemas.microsoft.com/office/powerpoint/2010/main" xmlns="" val="112112741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937846" y="1570892"/>
            <a:ext cx="7971692" cy="4401205"/>
          </a:xfrm>
          <a:prstGeom prst="rect">
            <a:avLst/>
          </a:prstGeom>
          <a:noFill/>
        </p:spPr>
        <p:txBody>
          <a:bodyPr wrap="square" rtlCol="0">
            <a:spAutoFit/>
          </a:bodyPr>
          <a:lstStyle/>
          <a:p>
            <a:pPr algn="just"/>
            <a:r>
              <a:rPr lang="pt-BR" sz="2000" dirty="0" smtClean="0"/>
              <a:t>VI - irredutibilidade do salário, salvo o disposto em convenção ou acordo coletivo;</a:t>
            </a:r>
          </a:p>
          <a:p>
            <a:pPr algn="just"/>
            <a:r>
              <a:rPr lang="pt-BR" sz="2000" dirty="0" smtClean="0"/>
              <a:t>VII - garantia de salário, nunca inferior ao mínimo, para os que percebem remuneração variável;</a:t>
            </a:r>
          </a:p>
          <a:p>
            <a:pPr algn="just"/>
            <a:r>
              <a:rPr lang="pt-BR" sz="2000" dirty="0" smtClean="0"/>
              <a:t>VIII - décimo terceiro salário com base na remuneração integral ou no valor da aposentadoria;</a:t>
            </a:r>
          </a:p>
          <a:p>
            <a:pPr algn="just"/>
            <a:r>
              <a:rPr lang="pt-BR" sz="2000" dirty="0" smtClean="0"/>
              <a:t>IX – remuneração do trabalho noturno superior à do diurno;</a:t>
            </a:r>
          </a:p>
          <a:p>
            <a:pPr algn="just"/>
            <a:r>
              <a:rPr lang="pt-BR" sz="2000" dirty="0" smtClean="0"/>
              <a:t>X - proteção do salário na forma da lei, constituindo crime sua retenção dolosa;</a:t>
            </a:r>
          </a:p>
          <a:p>
            <a:pPr algn="just"/>
            <a:r>
              <a:rPr lang="pt-BR" sz="2000" dirty="0" smtClean="0"/>
              <a:t>XI – participação nos lucros, ou resultados, desvinculada da remuneração, e, excepcionalmente, participação na gestão da empresa, conforme definido em lei;</a:t>
            </a:r>
          </a:p>
          <a:p>
            <a:pPr algn="just"/>
            <a:r>
              <a:rPr lang="pt-BR" sz="2000" dirty="0" smtClean="0"/>
              <a:t>XII - salário-família pago em razão do dependente do trabalhador de baixa renda nos termos da lei;</a:t>
            </a:r>
          </a:p>
        </p:txBody>
      </p:sp>
    </p:spTree>
    <p:extLst>
      <p:ext uri="{BB962C8B-B14F-4D97-AF65-F5344CB8AC3E}">
        <p14:creationId xmlns:p14="http://schemas.microsoft.com/office/powerpoint/2010/main" xmlns="" val="3895020554"/>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937846" y="1570892"/>
            <a:ext cx="7971692" cy="4093428"/>
          </a:xfrm>
          <a:prstGeom prst="rect">
            <a:avLst/>
          </a:prstGeom>
          <a:noFill/>
        </p:spPr>
        <p:txBody>
          <a:bodyPr wrap="square" rtlCol="0">
            <a:spAutoFit/>
          </a:bodyPr>
          <a:lstStyle/>
          <a:p>
            <a:pPr algn="just"/>
            <a:r>
              <a:rPr lang="pt-BR" sz="2000" dirty="0" smtClean="0"/>
              <a:t>XIII - duração do trabalho normal não superior a oito horas diárias e quarenta e quatro semanais, facultada a compensação de horários e a redução da jornada, mediante acordo ou convenção coletiva de trabalho; </a:t>
            </a:r>
          </a:p>
          <a:p>
            <a:pPr algn="just"/>
            <a:r>
              <a:rPr lang="pt-BR" sz="2000" dirty="0" smtClean="0"/>
              <a:t>XIV - jornada de seis horas para o trabalho realizado em turnos ininterruptos de revezamento, salvo negociação coletiva;</a:t>
            </a:r>
          </a:p>
          <a:p>
            <a:pPr algn="just"/>
            <a:r>
              <a:rPr lang="pt-BR" sz="2000" dirty="0" smtClean="0"/>
              <a:t>XV - repouso semanal remunerado, preferencialmente aos domingos;</a:t>
            </a:r>
          </a:p>
          <a:p>
            <a:pPr algn="just"/>
            <a:r>
              <a:rPr lang="pt-BR" sz="2000" dirty="0" smtClean="0"/>
              <a:t>XVI - remuneração do serviço extraordinário superior, no mínimo, em cinqüenta por cento à do normal; </a:t>
            </a:r>
          </a:p>
          <a:p>
            <a:pPr algn="just"/>
            <a:r>
              <a:rPr lang="pt-BR" sz="2000" dirty="0" smtClean="0"/>
              <a:t>XVII - gozo de férias anuais remuneradas com, pelo menos, um terço a mais do que o salário normal;</a:t>
            </a:r>
          </a:p>
          <a:p>
            <a:pPr algn="just"/>
            <a:r>
              <a:rPr lang="pt-BR" sz="2000" dirty="0" smtClean="0"/>
              <a:t>XVIII - licença à gestante, sem prejuízo do emprego e do salário, com a duração de cento e vinte dias;</a:t>
            </a:r>
          </a:p>
          <a:p>
            <a:pPr algn="just"/>
            <a:r>
              <a:rPr lang="pt-BR" sz="2000" dirty="0" smtClean="0"/>
              <a:t>XIX - licença-paternidade, nos termos fixados em lei;</a:t>
            </a:r>
            <a:endParaRPr lang="pt-BR" sz="2000" dirty="0"/>
          </a:p>
        </p:txBody>
      </p:sp>
    </p:spTree>
    <p:extLst>
      <p:ext uri="{BB962C8B-B14F-4D97-AF65-F5344CB8AC3E}">
        <p14:creationId xmlns:p14="http://schemas.microsoft.com/office/powerpoint/2010/main" xmlns="" val="338928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8167" y="1436708"/>
            <a:ext cx="7072533" cy="874692"/>
          </a:xfrm>
          <a:solidFill>
            <a:schemeClr val="accent6">
              <a:lumMod val="20000"/>
              <a:lumOff val="80000"/>
            </a:schemeClr>
          </a:solidFill>
        </p:spPr>
        <p:txBody>
          <a:bodyPr>
            <a:normAutofit/>
          </a:bodyPr>
          <a:lstStyle/>
          <a:p>
            <a:pPr algn="ctr"/>
            <a:r>
              <a:rPr lang="pt-BR" sz="4000" dirty="0" smtClean="0">
                <a:solidFill>
                  <a:schemeClr val="accent6">
                    <a:lumMod val="75000"/>
                  </a:schemeClr>
                </a:solidFill>
                <a:effectLst>
                  <a:outerShdw blurRad="38100" dist="38100" dir="2700000" algn="tl">
                    <a:srgbClr val="000000">
                      <a:alpha val="43137"/>
                    </a:srgbClr>
                  </a:outerShdw>
                </a:effectLst>
                <a:latin typeface="+mn-lt"/>
              </a:rPr>
              <a:t>CENTRAIS SINDICAIS</a:t>
            </a:r>
            <a:endParaRPr lang="pt-BR" sz="3600" b="1" dirty="0">
              <a:solidFill>
                <a:srgbClr val="C00000"/>
              </a:solidFill>
              <a:latin typeface="Calibri" panose="020F0502020204030204" pitchFamily="34" charset="0"/>
            </a:endParaRPr>
          </a:p>
        </p:txBody>
      </p:sp>
      <p:sp>
        <p:nvSpPr>
          <p:cNvPr id="3" name="Espaço Reservado para Conteúdo 2"/>
          <p:cNvSpPr>
            <a:spLocks noGrp="1"/>
          </p:cNvSpPr>
          <p:nvPr>
            <p:ph idx="1"/>
          </p:nvPr>
        </p:nvSpPr>
        <p:spPr>
          <a:xfrm>
            <a:off x="457201" y="2400300"/>
            <a:ext cx="8204200" cy="4152900"/>
          </a:xfrm>
        </p:spPr>
        <p:txBody>
          <a:bodyPr>
            <a:normAutofit fontScale="92500" lnSpcReduction="10000"/>
          </a:bodyPr>
          <a:lstStyle/>
          <a:p>
            <a:pPr algn="just"/>
            <a:r>
              <a:rPr lang="pt-BR" dirty="0" smtClean="0"/>
              <a:t>As centrais sindicais figuram como a</a:t>
            </a:r>
            <a:r>
              <a:rPr lang="pt-BR" dirty="0" smtClean="0">
                <a:effectLst>
                  <a:outerShdw blurRad="38100" dist="38100" dir="2700000" algn="tl">
                    <a:srgbClr val="000000">
                      <a:alpha val="43137"/>
                    </a:srgbClr>
                  </a:outerShdw>
                </a:effectLst>
              </a:rPr>
              <a:t> </a:t>
            </a:r>
            <a:r>
              <a:rPr lang="pt-BR" b="1" dirty="0" smtClean="0">
                <a:solidFill>
                  <a:schemeClr val="accent6">
                    <a:lumMod val="75000"/>
                  </a:schemeClr>
                </a:solidFill>
                <a:effectLst>
                  <a:outerShdw blurRad="38100" dist="38100" dir="2700000" algn="tl">
                    <a:srgbClr val="000000">
                      <a:alpha val="43137"/>
                    </a:srgbClr>
                  </a:outerShdw>
                </a:effectLst>
              </a:rPr>
              <a:t>UNIDADE REPRESENTATIVA DE TRABALHADORES NA ORGANIZAÇÃO SINDICAL. </a:t>
            </a:r>
          </a:p>
          <a:p>
            <a:pPr algn="just"/>
            <a:endParaRPr lang="pt-BR" sz="800" dirty="0" smtClean="0"/>
          </a:p>
          <a:p>
            <a:pPr algn="just"/>
            <a:r>
              <a:rPr lang="pt-BR" dirty="0" smtClean="0">
                <a:cs typeface="Times New Roman" pitchFamily="18" charset="0"/>
              </a:rPr>
              <a:t>Coordenar a representação dos trabalhadores por meio das </a:t>
            </a:r>
            <a:r>
              <a:rPr lang="pt-BR" b="1" dirty="0" smtClean="0">
                <a:cs typeface="Times New Roman" pitchFamily="18" charset="0"/>
              </a:rPr>
              <a:t>organizações sindicais a ela filiadas; </a:t>
            </a:r>
          </a:p>
          <a:p>
            <a:pPr algn="just"/>
            <a:endParaRPr lang="pt-BR" sz="800" dirty="0" smtClean="0">
              <a:cs typeface="Times New Roman" pitchFamily="18" charset="0"/>
            </a:endParaRPr>
          </a:p>
          <a:p>
            <a:pPr algn="just"/>
            <a:r>
              <a:rPr lang="pt-BR" b="1" dirty="0" smtClean="0">
                <a:cs typeface="Times New Roman" pitchFamily="18" charset="0"/>
              </a:rPr>
              <a:t>Participar</a:t>
            </a:r>
            <a:r>
              <a:rPr lang="pt-BR" dirty="0" smtClean="0">
                <a:cs typeface="Times New Roman" pitchFamily="18" charset="0"/>
              </a:rPr>
              <a:t> de negociações em fóruns, colegiados de órgãos públicos e </a:t>
            </a:r>
            <a:r>
              <a:rPr lang="pt-BR" b="1" dirty="0" smtClean="0">
                <a:cs typeface="Times New Roman" pitchFamily="18" charset="0"/>
              </a:rPr>
              <a:t>demais espaços de diálogo social </a:t>
            </a:r>
            <a:r>
              <a:rPr lang="pt-BR" dirty="0" smtClean="0">
                <a:cs typeface="Times New Roman" pitchFamily="18" charset="0"/>
              </a:rPr>
              <a:t>que possuam composição tripartite, nos quais estejam em discussão assuntos de interesse geral dos trabalhadores. </a:t>
            </a:r>
            <a:endParaRPr lang="pt-BR" dirty="0" smtClean="0"/>
          </a:p>
          <a:p>
            <a:pPr algn="just"/>
            <a:r>
              <a:rPr lang="pt-BR" b="1" dirty="0" err="1" smtClean="0"/>
              <a:t>Intercategoriais</a:t>
            </a:r>
            <a:endParaRPr lang="pt-BR" b="1" dirty="0"/>
          </a:p>
        </p:txBody>
      </p:sp>
    </p:spTree>
    <p:extLst>
      <p:ext uri="{BB962C8B-B14F-4D97-AF65-F5344CB8AC3E}">
        <p14:creationId xmlns:p14="http://schemas.microsoft.com/office/powerpoint/2010/main" xmlns="" val="294250995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937846" y="1570892"/>
            <a:ext cx="7971692" cy="4093428"/>
          </a:xfrm>
          <a:prstGeom prst="rect">
            <a:avLst/>
          </a:prstGeom>
          <a:noFill/>
        </p:spPr>
        <p:txBody>
          <a:bodyPr wrap="square" rtlCol="0">
            <a:spAutoFit/>
          </a:bodyPr>
          <a:lstStyle/>
          <a:p>
            <a:pPr algn="just"/>
            <a:r>
              <a:rPr lang="pt-BR" sz="2000" dirty="0" smtClean="0"/>
              <a:t>XX - proteção do mercado de trabalho da mulher, mediante incentivos específicos, nos termos da lei;</a:t>
            </a:r>
          </a:p>
          <a:p>
            <a:pPr algn="just"/>
            <a:r>
              <a:rPr lang="pt-BR" sz="2000" dirty="0" smtClean="0"/>
              <a:t>XXI - aviso prévio proporcional ao tempo de serviço, sendo no mínimo de trinta dias, nos termos da lei;</a:t>
            </a:r>
          </a:p>
          <a:p>
            <a:pPr algn="just"/>
            <a:r>
              <a:rPr lang="pt-BR" sz="2000" dirty="0" smtClean="0"/>
              <a:t>XXII - redução dos riscos inerentes ao trabalho, por meio de normas de saúde, higiene e segurança;</a:t>
            </a:r>
          </a:p>
          <a:p>
            <a:pPr algn="just"/>
            <a:r>
              <a:rPr lang="pt-BR" sz="2000" dirty="0" smtClean="0"/>
              <a:t>XXIII - adicional de remuneração para as atividades penosas, insalubres ou perigosas, na forma da lei;</a:t>
            </a:r>
          </a:p>
          <a:p>
            <a:pPr algn="just"/>
            <a:r>
              <a:rPr lang="pt-BR" sz="2000" dirty="0" smtClean="0"/>
              <a:t>XXIV - aposentadoria;</a:t>
            </a:r>
          </a:p>
          <a:p>
            <a:pPr algn="just"/>
            <a:r>
              <a:rPr lang="pt-BR" sz="2000" dirty="0" smtClean="0"/>
              <a:t>XXV - assistência gratuita aos filhos e dependentes desde o nascimento até 5 (cinco) anos de idade em creches e pré-escolas; </a:t>
            </a:r>
          </a:p>
          <a:p>
            <a:pPr algn="just"/>
            <a:r>
              <a:rPr lang="pt-BR" sz="2000" dirty="0" smtClean="0"/>
              <a:t>XXVI - reconhecimento das convenções e acordos coletivos de trabalho;</a:t>
            </a:r>
          </a:p>
          <a:p>
            <a:pPr algn="just"/>
            <a:r>
              <a:rPr lang="pt-BR" sz="2000" dirty="0" smtClean="0"/>
              <a:t>XXVII - proteção em face da automação, na forma da lei;</a:t>
            </a:r>
          </a:p>
        </p:txBody>
      </p:sp>
    </p:spTree>
    <p:extLst>
      <p:ext uri="{BB962C8B-B14F-4D97-AF65-F5344CB8AC3E}">
        <p14:creationId xmlns:p14="http://schemas.microsoft.com/office/powerpoint/2010/main" xmlns="" val="338013752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937846" y="1570892"/>
            <a:ext cx="7971692" cy="4401205"/>
          </a:xfrm>
          <a:prstGeom prst="rect">
            <a:avLst/>
          </a:prstGeom>
          <a:noFill/>
        </p:spPr>
        <p:txBody>
          <a:bodyPr wrap="square" rtlCol="0">
            <a:spAutoFit/>
          </a:bodyPr>
          <a:lstStyle/>
          <a:p>
            <a:pPr algn="just"/>
            <a:r>
              <a:rPr lang="pt-BR" sz="2000" dirty="0" smtClean="0"/>
              <a:t>XXVIII - seguro contra acidentes de trabalho, a cargo do empregador, sem excluir a indenização a que este está obrigado, quando incorrer em dolo ou culpa;</a:t>
            </a:r>
          </a:p>
          <a:p>
            <a:pPr algn="just"/>
            <a:r>
              <a:rPr lang="pt-BR" sz="2000" dirty="0" smtClean="0"/>
              <a:t>XXIX - ação, quanto aos créditos resultantes das relações de trabalho, com prazo prescricional de cinco anos para os trabalhadores urbanos e rurais, até o limite de dois anos após a extinção do contrato de trabalho; </a:t>
            </a:r>
          </a:p>
          <a:p>
            <a:pPr algn="just"/>
            <a:r>
              <a:rPr lang="pt-BR" sz="2000" dirty="0" smtClean="0"/>
              <a:t>a) (Revogada). </a:t>
            </a:r>
          </a:p>
          <a:p>
            <a:pPr algn="just"/>
            <a:r>
              <a:rPr lang="pt-BR" sz="2000" dirty="0" smtClean="0"/>
              <a:t>b) (Revogada). </a:t>
            </a:r>
          </a:p>
          <a:p>
            <a:pPr algn="just"/>
            <a:r>
              <a:rPr lang="pt-BR" sz="2000" dirty="0" smtClean="0"/>
              <a:t>XXX - proibição de diferença de salários, de exercício de funções e de critério de admissão por motivo de sexo, idade, cor ou estado civil;</a:t>
            </a:r>
          </a:p>
          <a:p>
            <a:pPr algn="just"/>
            <a:r>
              <a:rPr lang="pt-BR" sz="2000" dirty="0" smtClean="0"/>
              <a:t>XXXI - proibição de qualquer discriminação no tocante a salário e critérios de admissão do trabalhador portador de deficiência;</a:t>
            </a:r>
          </a:p>
          <a:p>
            <a:pPr algn="just"/>
            <a:r>
              <a:rPr lang="pt-BR" sz="2000" dirty="0" smtClean="0"/>
              <a:t>XXXII - proibição de distinção entre trabalho manual, técnico e intelectual ou entre os profissionais respectivos;</a:t>
            </a:r>
          </a:p>
        </p:txBody>
      </p:sp>
    </p:spTree>
    <p:extLst>
      <p:ext uri="{BB962C8B-B14F-4D97-AF65-F5344CB8AC3E}">
        <p14:creationId xmlns:p14="http://schemas.microsoft.com/office/powerpoint/2010/main" xmlns="" val="122109658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006811" y="1178011"/>
            <a:ext cx="4489622" cy="369332"/>
          </a:xfrm>
          <a:prstGeom prst="rect">
            <a:avLst/>
          </a:prstGeom>
          <a:noFill/>
        </p:spPr>
        <p:txBody>
          <a:bodyPr wrap="square" rtlCol="0">
            <a:spAutoFit/>
          </a:bodyPr>
          <a:lstStyle/>
          <a:p>
            <a:pPr algn="ctr"/>
            <a:r>
              <a:rPr lang="pt-BR" b="1" dirty="0" smtClean="0"/>
              <a:t>ARTIGO 7º DA CONSTITUIÇÃO FEDERAL</a:t>
            </a:r>
            <a:endParaRPr lang="pt-BR" b="1" dirty="0"/>
          </a:p>
        </p:txBody>
      </p:sp>
      <p:sp>
        <p:nvSpPr>
          <p:cNvPr id="6" name="CaixaDeTexto 5"/>
          <p:cNvSpPr txBox="1"/>
          <p:nvPr/>
        </p:nvSpPr>
        <p:spPr>
          <a:xfrm>
            <a:off x="937846" y="1570892"/>
            <a:ext cx="7971692" cy="3785652"/>
          </a:xfrm>
          <a:prstGeom prst="rect">
            <a:avLst/>
          </a:prstGeom>
          <a:noFill/>
        </p:spPr>
        <p:txBody>
          <a:bodyPr wrap="square" rtlCol="0">
            <a:spAutoFit/>
          </a:bodyPr>
          <a:lstStyle/>
          <a:p>
            <a:pPr algn="just"/>
            <a:r>
              <a:rPr lang="pt-BR" sz="2000" dirty="0" smtClean="0"/>
              <a:t>XXXIII - proibição de trabalho noturno, perigoso ou insalubre a menores de dezoito e de qualquer trabalho a menores de dezesseis anos, salvo na condição de aprendiz, a partir de quatorze anos; </a:t>
            </a:r>
          </a:p>
          <a:p>
            <a:pPr algn="just"/>
            <a:r>
              <a:rPr lang="pt-BR" sz="2000" dirty="0" smtClean="0"/>
              <a:t>XXXIV - igualdade de direitos entre o trabalhador com vínculo empregatício permanente e o trabalhador avulso.</a:t>
            </a:r>
          </a:p>
          <a:p>
            <a:pPr algn="just"/>
            <a:r>
              <a:rPr lang="pt-BR" sz="2000" dirty="0" smtClean="0"/>
              <a:t>Parágrafo único. São assegurados à categoria dos trabalhadores domésticos os direitos previstos nos incisos IV, VI, VII, VIII, X, XIII, XV, XVI, XVII, XVIII, XIX, XXI, XXII, XXIV, XXVI, XXX, XXXI e XXXIII e, atendidas as condições estabelecidas em lei e observada a simplificação do cumprimento das obrigações tributárias, principais e acessórias, decorrentes da relação de trabalho e suas peculiaridades, os previstos nos incisos I, II, III, IX, XII, XXV e XXVIII, bem como a sua integração à previdência social. </a:t>
            </a:r>
            <a:endParaRPr lang="pt-BR" sz="2000" dirty="0"/>
          </a:p>
        </p:txBody>
      </p:sp>
    </p:spTree>
    <p:extLst>
      <p:ext uri="{BB962C8B-B14F-4D97-AF65-F5344CB8AC3E}">
        <p14:creationId xmlns:p14="http://schemas.microsoft.com/office/powerpoint/2010/main" xmlns="" val="190627271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49995" y="2343061"/>
            <a:ext cx="7807569" cy="3903785"/>
          </a:xfrm>
        </p:spPr>
        <p:txBody>
          <a:bodyPr>
            <a:noAutofit/>
          </a:bodyPr>
          <a:lstStyle/>
          <a:p>
            <a:pPr algn="just"/>
            <a:r>
              <a:rPr lang="pt-BR" b="1" dirty="0" smtClean="0"/>
              <a:t>Convenção 87: </a:t>
            </a:r>
            <a:r>
              <a:rPr lang="pt-BR" dirty="0" smtClean="0"/>
              <a:t>Liberdade Sindical e Proteção ao Direito de Sindicalização </a:t>
            </a:r>
            <a:r>
              <a:rPr lang="pt-BR" dirty="0" smtClean="0">
                <a:solidFill>
                  <a:srgbClr val="C00000"/>
                </a:solidFill>
              </a:rPr>
              <a:t>(não ratificada pelo Brasil)</a:t>
            </a:r>
          </a:p>
          <a:p>
            <a:pPr algn="just"/>
            <a:r>
              <a:rPr lang="pt-BR" b="1" dirty="0" smtClean="0"/>
              <a:t>Convenção 98: </a:t>
            </a:r>
            <a:r>
              <a:rPr lang="pt-BR" dirty="0" smtClean="0"/>
              <a:t>Direito de Sindicalização e de Negociação Coletiva</a:t>
            </a:r>
          </a:p>
          <a:p>
            <a:pPr algn="just"/>
            <a:r>
              <a:rPr lang="pt-BR" b="1" dirty="0" smtClean="0"/>
              <a:t>Convenção 111: </a:t>
            </a:r>
            <a:r>
              <a:rPr lang="pt-BR" dirty="0" smtClean="0"/>
              <a:t>Discriminação em Matéria de Emprego e Ocupação</a:t>
            </a:r>
          </a:p>
          <a:p>
            <a:pPr algn="just"/>
            <a:r>
              <a:rPr lang="pt-BR" b="1" dirty="0" smtClean="0"/>
              <a:t>Convenção 154: </a:t>
            </a:r>
            <a:r>
              <a:rPr lang="pt-BR" dirty="0" smtClean="0"/>
              <a:t>Fomento à Negociação Coletiva </a:t>
            </a:r>
          </a:p>
          <a:p>
            <a:pPr algn="just"/>
            <a:r>
              <a:rPr lang="pt-BR" b="1" dirty="0" smtClean="0"/>
              <a:t>Convenção 155: </a:t>
            </a:r>
            <a:r>
              <a:rPr lang="pt-BR" dirty="0" smtClean="0"/>
              <a:t>Segurança e Saúde dos Trabalhadores.</a:t>
            </a:r>
          </a:p>
          <a:p>
            <a:endParaRPr lang="pt-BR" sz="2400" dirty="0" smtClean="0"/>
          </a:p>
        </p:txBody>
      </p:sp>
      <p:sp>
        <p:nvSpPr>
          <p:cNvPr id="4" name="Retângulo 3"/>
          <p:cNvSpPr/>
          <p:nvPr/>
        </p:nvSpPr>
        <p:spPr>
          <a:xfrm>
            <a:off x="1708777" y="1322173"/>
            <a:ext cx="6241260" cy="584775"/>
          </a:xfrm>
          <a:prstGeom prst="rect">
            <a:avLst/>
          </a:prstGeom>
        </p:spPr>
        <p:txBody>
          <a:bodyPr wrap="none">
            <a:spAutoFit/>
          </a:bodyPr>
          <a:lstStyle/>
          <a:p>
            <a:pPr algn="ctr"/>
            <a:r>
              <a:rPr lang="pt-BR" sz="3200" b="1" dirty="0" smtClean="0">
                <a:solidFill>
                  <a:srgbClr val="C00000"/>
                </a:solidFill>
              </a:rPr>
              <a:t>Convenções Internacionais violadas</a:t>
            </a:r>
          </a:p>
        </p:txBody>
      </p:sp>
    </p:spTree>
    <p:extLst>
      <p:ext uri="{BB962C8B-B14F-4D97-AF65-F5344CB8AC3E}">
        <p14:creationId xmlns:p14="http://schemas.microsoft.com/office/powerpoint/2010/main" xmlns="" val="128370656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33611" y="2694472"/>
            <a:ext cx="7737230" cy="3692136"/>
          </a:xfrm>
        </p:spPr>
        <p:txBody>
          <a:bodyPr>
            <a:normAutofit/>
          </a:bodyPr>
          <a:lstStyle/>
          <a:p>
            <a:pPr algn="just"/>
            <a:r>
              <a:rPr lang="pt-BR" dirty="0" smtClean="0"/>
              <a:t>O Brasil, na</a:t>
            </a:r>
            <a:r>
              <a:rPr lang="pt-BR" b="1" dirty="0" smtClean="0"/>
              <a:t> 106ª Conferência Internacional do Trabalho </a:t>
            </a:r>
            <a:r>
              <a:rPr lang="pt-BR" dirty="0" smtClean="0"/>
              <a:t>foi incluído entre os </a:t>
            </a:r>
            <a:r>
              <a:rPr lang="pt-BR" b="1" dirty="0" smtClean="0">
                <a:solidFill>
                  <a:srgbClr val="C00000"/>
                </a:solidFill>
              </a:rPr>
              <a:t>40 casos de países que vêm descumprindo Convenções</a:t>
            </a:r>
            <a:r>
              <a:rPr lang="pt-BR" dirty="0" smtClean="0"/>
              <a:t> por eles ratificadas, por </a:t>
            </a:r>
            <a:r>
              <a:rPr lang="pt-BR" b="1" dirty="0" smtClean="0"/>
              <a:t>desrespeitar a Convenção nº 98</a:t>
            </a:r>
            <a:r>
              <a:rPr lang="pt-BR" dirty="0" smtClean="0"/>
              <a:t>, que trata do direito de sindicalização e de negociação coletiva.</a:t>
            </a:r>
          </a:p>
          <a:p>
            <a:pPr algn="just"/>
            <a:endParaRPr lang="pt-BR" sz="800" dirty="0" smtClean="0"/>
          </a:p>
          <a:p>
            <a:pPr algn="just"/>
            <a:r>
              <a:rPr lang="pt-BR" dirty="0" smtClean="0"/>
              <a:t> A l</a:t>
            </a:r>
            <a:r>
              <a:rPr lang="pt-PT" dirty="0" smtClean="0"/>
              <a:t>ista posteriormente </a:t>
            </a:r>
            <a:r>
              <a:rPr lang="pt-BR" dirty="0" smtClean="0"/>
              <a:t>foi reduzida para 24 casos, excluindo-se o Brasil.</a:t>
            </a:r>
          </a:p>
          <a:p>
            <a:endParaRPr lang="pt-BR" dirty="0"/>
          </a:p>
        </p:txBody>
      </p:sp>
      <p:sp>
        <p:nvSpPr>
          <p:cNvPr id="6" name="Retângulo 5"/>
          <p:cNvSpPr/>
          <p:nvPr/>
        </p:nvSpPr>
        <p:spPr>
          <a:xfrm>
            <a:off x="958467" y="1961003"/>
            <a:ext cx="7068688" cy="584775"/>
          </a:xfrm>
          <a:prstGeom prst="rect">
            <a:avLst/>
          </a:prstGeom>
        </p:spPr>
        <p:txBody>
          <a:bodyPr wrap="square">
            <a:spAutoFit/>
          </a:bodyPr>
          <a:lstStyle/>
          <a:p>
            <a:pPr algn="ctr"/>
            <a:r>
              <a:rPr lang="pt-BR" sz="3200" b="1" dirty="0" smtClean="0">
                <a:solidFill>
                  <a:srgbClr val="C00000"/>
                </a:solidFill>
              </a:rPr>
              <a:t>Convenções Internacionais violadas</a:t>
            </a:r>
          </a:p>
        </p:txBody>
      </p:sp>
    </p:spTree>
    <p:extLst>
      <p:ext uri="{BB962C8B-B14F-4D97-AF65-F5344CB8AC3E}">
        <p14:creationId xmlns:p14="http://schemas.microsoft.com/office/powerpoint/2010/main" xmlns="" val="25273414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015512" y="1277815"/>
            <a:ext cx="7886700" cy="717674"/>
          </a:xfrm>
        </p:spPr>
        <p:txBody>
          <a:bodyPr>
            <a:normAutofit/>
          </a:bodyPr>
          <a:lstStyle/>
          <a:p>
            <a:pPr algn="ctr"/>
            <a:r>
              <a:rPr lang="pt-BR" sz="3600" b="1" u="sng" dirty="0" smtClean="0">
                <a:latin typeface="+mn-lt"/>
              </a:rPr>
              <a:t>Convenção 87 da OIT</a:t>
            </a:r>
            <a:endParaRPr lang="pt-BR" sz="3600" b="1" u="sng" dirty="0">
              <a:latin typeface="+mn-lt"/>
            </a:endParaRPr>
          </a:p>
        </p:txBody>
      </p:sp>
      <p:sp>
        <p:nvSpPr>
          <p:cNvPr id="6" name="CaixaDeTexto 5"/>
          <p:cNvSpPr txBox="1"/>
          <p:nvPr/>
        </p:nvSpPr>
        <p:spPr>
          <a:xfrm>
            <a:off x="1078523" y="2145324"/>
            <a:ext cx="7608277"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Alteração da forma de cobrança da Contribuição Sindical</a:t>
            </a:r>
          </a:p>
          <a:p>
            <a:pPr algn="just"/>
            <a:r>
              <a:rPr lang="pt-BR" sz="2800" dirty="0" smtClean="0"/>
              <a:t>A Lei da Reforma Trabalhista viola a Convenção 87 ao retirar o financiamento sindical obrigatório, sem estabelecer alternativas ou regras de transição. pois enfraquece a atuação das entidades sindicais.</a:t>
            </a:r>
            <a:endParaRPr lang="pt-BR" dirty="0"/>
          </a:p>
        </p:txBody>
      </p:sp>
    </p:spTree>
    <p:extLst>
      <p:ext uri="{BB962C8B-B14F-4D97-AF65-F5344CB8AC3E}">
        <p14:creationId xmlns:p14="http://schemas.microsoft.com/office/powerpoint/2010/main" xmlns="" val="1003717159"/>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80343" y="1172309"/>
            <a:ext cx="7886700" cy="762000"/>
          </a:xfrm>
        </p:spPr>
        <p:txBody>
          <a:bodyPr>
            <a:normAutofit/>
          </a:bodyPr>
          <a:lstStyle/>
          <a:p>
            <a:pPr algn="ctr"/>
            <a:r>
              <a:rPr lang="pt-BR" sz="3200" b="1" u="sng" dirty="0" smtClean="0">
                <a:latin typeface="+mn-lt"/>
              </a:rPr>
              <a:t>Convenção 98 e 154 da OIT</a:t>
            </a:r>
            <a:endParaRPr lang="pt-BR" sz="3200" u="sng" dirty="0">
              <a:latin typeface="+mn-lt"/>
            </a:endParaRPr>
          </a:p>
        </p:txBody>
      </p:sp>
      <p:sp>
        <p:nvSpPr>
          <p:cNvPr id="5" name="CaixaDeTexto 4"/>
          <p:cNvSpPr txBox="1"/>
          <p:nvPr/>
        </p:nvSpPr>
        <p:spPr>
          <a:xfrm>
            <a:off x="996462" y="2028092"/>
            <a:ext cx="7760677"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Prevalência do Negociado sobre o Legislado</a:t>
            </a:r>
          </a:p>
          <a:p>
            <a:pPr algn="just"/>
            <a:r>
              <a:rPr lang="pt-BR" sz="2800" dirty="0" smtClean="0"/>
              <a:t>A Lei da Reforma Trabalhista viola as Convenções 98 e 154 da OIT ao estabelecer que as condições previstas em convenções e acordos coletivos de trabalho irão prevalecer sobre a lei, mesmo sendo desfavoráveis ao trabalhador, em típicas situações de flexibilização, no sentido de redução de direitos.</a:t>
            </a:r>
            <a:endParaRPr lang="pt-BR" sz="2800" dirty="0"/>
          </a:p>
        </p:txBody>
      </p:sp>
    </p:spTree>
    <p:extLst>
      <p:ext uri="{BB962C8B-B14F-4D97-AF65-F5344CB8AC3E}">
        <p14:creationId xmlns:p14="http://schemas.microsoft.com/office/powerpoint/2010/main" xmlns="" val="184704502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86558" y="1195754"/>
            <a:ext cx="7886700" cy="741120"/>
          </a:xfrm>
        </p:spPr>
        <p:txBody>
          <a:bodyPr>
            <a:normAutofit/>
          </a:bodyPr>
          <a:lstStyle/>
          <a:p>
            <a:pPr algn="ctr"/>
            <a:r>
              <a:rPr lang="pt-BR" sz="3600" b="1" u="sng" dirty="0" smtClean="0">
                <a:latin typeface="+mn-lt"/>
              </a:rPr>
              <a:t>Convenção 111 da OIT</a:t>
            </a:r>
            <a:endParaRPr lang="pt-BR" sz="3600" u="sng" dirty="0">
              <a:latin typeface="+mn-lt"/>
            </a:endParaRPr>
          </a:p>
        </p:txBody>
      </p:sp>
      <p:sp>
        <p:nvSpPr>
          <p:cNvPr id="6" name="CaixaDeTexto 5"/>
          <p:cNvSpPr txBox="1"/>
          <p:nvPr/>
        </p:nvSpPr>
        <p:spPr>
          <a:xfrm>
            <a:off x="1055077" y="2039815"/>
            <a:ext cx="7608277" cy="31085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Tarifação do Dano Moral e Arbitragem Individual</a:t>
            </a:r>
          </a:p>
          <a:p>
            <a:pPr algn="just"/>
            <a:r>
              <a:rPr lang="pt-BR" sz="2800" dirty="0" smtClean="0"/>
              <a:t>A Lei da Reforma Trabalhista viola a Convenção 111 ao fixar valores da indenização do dano moral, tendo por base a remuneração do trabalhador, bem como ao admitir a arbitragem individual com relação ao trabalhador que receber salário igual ou superior a R$ 10.379,00.</a:t>
            </a:r>
            <a:endParaRPr lang="pt-BR" dirty="0"/>
          </a:p>
        </p:txBody>
      </p:sp>
    </p:spTree>
    <p:extLst>
      <p:ext uri="{BB962C8B-B14F-4D97-AF65-F5344CB8AC3E}">
        <p14:creationId xmlns:p14="http://schemas.microsoft.com/office/powerpoint/2010/main" xmlns="" val="48326595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992065" y="1324708"/>
            <a:ext cx="7886700" cy="612166"/>
          </a:xfrm>
        </p:spPr>
        <p:txBody>
          <a:bodyPr>
            <a:normAutofit/>
          </a:bodyPr>
          <a:lstStyle/>
          <a:p>
            <a:pPr algn="ctr"/>
            <a:r>
              <a:rPr lang="pt-BR" sz="3600" b="1" u="sng" dirty="0" smtClean="0">
                <a:latin typeface="+mn-lt"/>
              </a:rPr>
              <a:t>Convenção 155 da OIT</a:t>
            </a:r>
            <a:endParaRPr lang="pt-BR" sz="3600" u="sng" dirty="0">
              <a:latin typeface="+mn-lt"/>
            </a:endParaRPr>
          </a:p>
        </p:txBody>
      </p:sp>
      <p:sp>
        <p:nvSpPr>
          <p:cNvPr id="6" name="CaixaDeTexto 5"/>
          <p:cNvSpPr txBox="1"/>
          <p:nvPr/>
        </p:nvSpPr>
        <p:spPr>
          <a:xfrm>
            <a:off x="1043354" y="2039816"/>
            <a:ext cx="7702061"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Possibilidade de negociar sobre o grau de insalubridade e Prorrogação da jornada em ambientes insalubres sem licença prévia</a:t>
            </a:r>
          </a:p>
          <a:p>
            <a:pPr algn="just"/>
            <a:r>
              <a:rPr lang="pt-BR" sz="2600" dirty="0" smtClean="0"/>
              <a:t>A Lei da Reforma Trabalhista viola a Convenção 155 ao permitir que o grau de insalubridade seja objeto de negociação coletiva, bem como ao permitir a prorrogação da jornada de trabalho em ambientes insalubres, sem a necessidade de autorização da autoridade competente. </a:t>
            </a:r>
            <a:endParaRPr lang="pt-BR" dirty="0"/>
          </a:p>
        </p:txBody>
      </p:sp>
    </p:spTree>
    <p:extLst>
      <p:ext uri="{BB962C8B-B14F-4D97-AF65-F5344CB8AC3E}">
        <p14:creationId xmlns:p14="http://schemas.microsoft.com/office/powerpoint/2010/main" xmlns="" val="3620293430"/>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blob:https://web.whatsapp.com/4cf0f52c-afec-40f6-876d-6b58df5aa1b2"/>
          <p:cNvSpPr>
            <a:spLocks noChangeAspect="1" noChangeArrowheads="1"/>
          </p:cNvSpPr>
          <p:nvPr/>
        </p:nvSpPr>
        <p:spPr bwMode="auto">
          <a:xfrm>
            <a:off x="-775097"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pt-BR" sz="1350"/>
          </a:p>
        </p:txBody>
      </p:sp>
      <p:pic>
        <p:nvPicPr>
          <p:cNvPr id="1027" name="Picture 3"/>
          <p:cNvPicPr>
            <a:picLocks noChangeAspect="1" noChangeArrowheads="1"/>
          </p:cNvPicPr>
          <p:nvPr/>
        </p:nvPicPr>
        <p:blipFill>
          <a:blip r:embed="rId2" cstate="print"/>
          <a:srcRect/>
          <a:stretch>
            <a:fillRect/>
          </a:stretch>
        </p:blipFill>
        <p:spPr bwMode="auto">
          <a:xfrm>
            <a:off x="572877" y="1606461"/>
            <a:ext cx="8196550" cy="5109561"/>
          </a:xfrm>
          <a:prstGeom prst="rect">
            <a:avLst/>
          </a:prstGeom>
          <a:noFill/>
          <a:ln w="9525">
            <a:noFill/>
            <a:miter lim="800000"/>
            <a:headEnd/>
            <a:tailEnd/>
          </a:ln>
          <a:effectLst/>
        </p:spPr>
      </p:pic>
    </p:spTree>
    <p:extLst>
      <p:ext uri="{BB962C8B-B14F-4D97-AF65-F5344CB8AC3E}">
        <p14:creationId xmlns:p14="http://schemas.microsoft.com/office/powerpoint/2010/main" xmlns="" val="235843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0578" y="1919111"/>
            <a:ext cx="7988389" cy="4436533"/>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pt-BR" b="1" dirty="0" smtClean="0">
                <a:solidFill>
                  <a:srgbClr val="C00000"/>
                </a:solidFill>
                <a:latin typeface="+mn-lt"/>
              </a:rPr>
              <a:t> </a:t>
            </a:r>
            <a:r>
              <a:rPr lang="pt-BR" b="1" dirty="0" smtClean="0">
                <a:latin typeface="+mn-lt"/>
              </a:rPr>
              <a:t>SINDICALISMO DE BASE</a:t>
            </a:r>
            <a:br>
              <a:rPr lang="pt-BR" b="1" dirty="0" smtClean="0">
                <a:latin typeface="+mn-lt"/>
              </a:rPr>
            </a:br>
            <a:r>
              <a:rPr lang="pt-BR" b="1" dirty="0" smtClean="0"/>
              <a:t/>
            </a:r>
            <a:br>
              <a:rPr lang="pt-BR" b="1" dirty="0" smtClean="0"/>
            </a:br>
            <a:r>
              <a:rPr lang="pt-BR" b="1" dirty="0" smtClean="0">
                <a:solidFill>
                  <a:schemeClr val="bg1"/>
                </a:solidFill>
              </a:rPr>
              <a:t>A representação sindical </a:t>
            </a:r>
            <a:br>
              <a:rPr lang="pt-BR" b="1" dirty="0" smtClean="0">
                <a:solidFill>
                  <a:schemeClr val="bg1"/>
                </a:solidFill>
              </a:rPr>
            </a:br>
            <a:r>
              <a:rPr lang="pt-BR" b="1" dirty="0" smtClean="0">
                <a:solidFill>
                  <a:srgbClr val="FF0000"/>
                </a:solidFill>
              </a:rPr>
              <a:t/>
            </a:r>
            <a:br>
              <a:rPr lang="pt-BR" b="1" dirty="0" smtClean="0">
                <a:solidFill>
                  <a:srgbClr val="FF0000"/>
                </a:solidFill>
              </a:rPr>
            </a:br>
            <a:r>
              <a:rPr lang="pt-BR" b="1" dirty="0" smtClean="0">
                <a:solidFill>
                  <a:srgbClr val="FF0000"/>
                </a:solidFill>
              </a:rPr>
              <a:t>Negociação Coletiva</a:t>
            </a:r>
            <a:r>
              <a:rPr lang="pt-BR" b="1" dirty="0" smtClean="0">
                <a:solidFill>
                  <a:schemeClr val="bg1"/>
                </a:solidFill>
              </a:rPr>
              <a:t> </a:t>
            </a:r>
            <a:endParaRPr lang="pt-BR" sz="4000" b="1" dirty="0">
              <a:latin typeface="+mn-lt"/>
            </a:endParaRPr>
          </a:p>
        </p:txBody>
      </p:sp>
    </p:spTree>
    <p:extLst>
      <p:ext uri="{BB962C8B-B14F-4D97-AF65-F5344CB8AC3E}">
        <p14:creationId xmlns:p14="http://schemas.microsoft.com/office/powerpoint/2010/main" xmlns="" val="266467173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print">
            <a:extLst>
              <a:ext uri="{28A0092B-C50C-407E-A947-70E740481C1C}">
                <a14:useLocalDpi xmlns:a14="http://schemas.microsoft.com/office/drawing/2010/main" xmlns="" val="0"/>
              </a:ext>
            </a:extLst>
          </a:blip>
          <a:srcRect l="47614"/>
          <a:stretch/>
        </p:blipFill>
        <p:spPr>
          <a:xfrm>
            <a:off x="788516" y="1984032"/>
            <a:ext cx="4156018" cy="4004937"/>
          </a:xfrm>
          <a:prstGeom prst="rect">
            <a:avLst/>
          </a:prstGeom>
        </p:spPr>
      </p:pic>
      <p:sp>
        <p:nvSpPr>
          <p:cNvPr id="2" name="CaixaDeTexto 1"/>
          <p:cNvSpPr txBox="1"/>
          <p:nvPr/>
        </p:nvSpPr>
        <p:spPr>
          <a:xfrm>
            <a:off x="5758606" y="3777521"/>
            <a:ext cx="2527438" cy="2554545"/>
          </a:xfrm>
          <a:prstGeom prst="rect">
            <a:avLst/>
          </a:prstGeom>
          <a:solidFill>
            <a:schemeClr val="accent6">
              <a:lumMod val="20000"/>
              <a:lumOff val="80000"/>
            </a:schemeClr>
          </a:solidFill>
        </p:spPr>
        <p:txBody>
          <a:bodyPr wrap="square" rtlCol="0">
            <a:spAutoFit/>
          </a:bodyPr>
          <a:lstStyle/>
          <a:p>
            <a:pPr algn="just"/>
            <a:r>
              <a:rPr lang="pt-BR" sz="2000" b="1" dirty="0" smtClean="0"/>
              <a:t>Entrar em contato com a </a:t>
            </a:r>
            <a:r>
              <a:rPr lang="pt-BR" sz="2000" b="1" dirty="0" err="1" smtClean="0"/>
              <a:t>Marluce</a:t>
            </a:r>
            <a:r>
              <a:rPr lang="pt-BR" sz="2000" b="1" dirty="0" smtClean="0"/>
              <a:t> a partir do dia 20/09/2017 para obter informações de como adquirir o exemplar. </a:t>
            </a:r>
            <a:br>
              <a:rPr lang="pt-BR" sz="2000" b="1" dirty="0" smtClean="0"/>
            </a:br>
            <a:r>
              <a:rPr lang="pt-BR" sz="2000" b="1" dirty="0" smtClean="0"/>
              <a:t>Telefone: 3033-8835</a:t>
            </a:r>
            <a:endParaRPr lang="pt-BR" sz="2000" b="1" dirty="0"/>
          </a:p>
        </p:txBody>
      </p:sp>
    </p:spTree>
    <p:extLst>
      <p:ext uri="{BB962C8B-B14F-4D97-AF65-F5344CB8AC3E}">
        <p14:creationId xmlns:p14="http://schemas.microsoft.com/office/powerpoint/2010/main" xmlns="" val="94475331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2030" y="1778271"/>
            <a:ext cx="7955262" cy="1515772"/>
          </a:xfrm>
        </p:spPr>
        <p:txBody>
          <a:bodyPr>
            <a:normAutofit fontScale="90000"/>
          </a:bodyPr>
          <a:lstStyle/>
          <a:p>
            <a:pPr algn="ctr"/>
            <a:r>
              <a:rPr lang="pt-BR" b="1" dirty="0" smtClean="0">
                <a:solidFill>
                  <a:srgbClr val="FF0000"/>
                </a:solidFill>
              </a:rPr>
              <a:t>JORNADA DE DIREITO MATERIAL E PROCESSUAL DO TRABALHO</a:t>
            </a:r>
            <a:endParaRPr lang="pt-BR" b="1" dirty="0">
              <a:solidFill>
                <a:srgbClr val="FF0000"/>
              </a:solidFill>
            </a:endParaRPr>
          </a:p>
        </p:txBody>
      </p:sp>
      <p:pic>
        <p:nvPicPr>
          <p:cNvPr id="4" name="Espaço Reservado para Conteúdo 3"/>
          <p:cNvPicPr>
            <a:picLocks noGrp="1" noChangeAspect="1"/>
          </p:cNvPicPr>
          <p:nvPr>
            <p:ph idx="1"/>
          </p:nvPr>
        </p:nvPicPr>
        <p:blipFill>
          <a:blip r:embed="rId3"/>
          <a:stretch>
            <a:fillRect/>
          </a:stretch>
        </p:blipFill>
        <p:spPr>
          <a:xfrm>
            <a:off x="760165" y="3360144"/>
            <a:ext cx="7788924" cy="2787267"/>
          </a:xfrm>
          <a:prstGeom prst="rect">
            <a:avLst/>
          </a:prstGeom>
        </p:spPr>
      </p:pic>
    </p:spTree>
    <p:extLst>
      <p:ext uri="{BB962C8B-B14F-4D97-AF65-F5344CB8AC3E}">
        <p14:creationId xmlns:p14="http://schemas.microsoft.com/office/powerpoint/2010/main" xmlns="" val="166684685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8631" y="1087853"/>
            <a:ext cx="8335468" cy="1325563"/>
          </a:xfrm>
        </p:spPr>
        <p:txBody>
          <a:bodyPr>
            <a:normAutofit/>
          </a:bodyPr>
          <a:lstStyle/>
          <a:p>
            <a:pPr algn="ctr"/>
            <a:r>
              <a:rPr lang="pt-BR" dirty="0" smtClean="0"/>
              <a:t> </a:t>
            </a:r>
            <a:endParaRPr lang="pt-BR" dirty="0"/>
          </a:p>
        </p:txBody>
      </p:sp>
      <p:pic>
        <p:nvPicPr>
          <p:cNvPr id="6" name="Espaço Reservado para Conteúdo 5"/>
          <p:cNvPicPr>
            <a:picLocks noGrp="1" noChangeAspect="1"/>
          </p:cNvPicPr>
          <p:nvPr>
            <p:ph idx="1"/>
          </p:nvPr>
        </p:nvPicPr>
        <p:blipFill>
          <a:blip r:embed="rId3"/>
          <a:stretch>
            <a:fillRect/>
          </a:stretch>
        </p:blipFill>
        <p:spPr>
          <a:xfrm>
            <a:off x="470601" y="2192357"/>
            <a:ext cx="8279344" cy="3955055"/>
          </a:xfrm>
          <a:prstGeom prst="rect">
            <a:avLst/>
          </a:prstGeom>
        </p:spPr>
      </p:pic>
    </p:spTree>
    <p:extLst>
      <p:ext uri="{BB962C8B-B14F-4D97-AF65-F5344CB8AC3E}">
        <p14:creationId xmlns:p14="http://schemas.microsoft.com/office/powerpoint/2010/main" xmlns="" val="2869987881"/>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3450" y="1089235"/>
            <a:ext cx="8365448" cy="1325563"/>
          </a:xfrm>
        </p:spPr>
        <p:txBody>
          <a:bodyPr>
            <a:normAutofit/>
          </a:bodyPr>
          <a:lstStyle/>
          <a:p>
            <a:pPr algn="ctr"/>
            <a:r>
              <a:rPr lang="pt-BR" dirty="0" smtClean="0"/>
              <a:t> </a:t>
            </a:r>
            <a:endParaRPr lang="pt-BR" dirty="0"/>
          </a:p>
        </p:txBody>
      </p:sp>
      <p:pic>
        <p:nvPicPr>
          <p:cNvPr id="4" name="Espaço Reservado para Conteúdo 3"/>
          <p:cNvPicPr>
            <a:picLocks noGrp="1" noChangeAspect="1"/>
          </p:cNvPicPr>
          <p:nvPr>
            <p:ph idx="1"/>
          </p:nvPr>
        </p:nvPicPr>
        <p:blipFill>
          <a:blip r:embed="rId3"/>
          <a:stretch>
            <a:fillRect/>
          </a:stretch>
        </p:blipFill>
        <p:spPr>
          <a:xfrm>
            <a:off x="363557" y="1983036"/>
            <a:ext cx="8493822" cy="4671152"/>
          </a:xfrm>
          <a:prstGeom prst="rect">
            <a:avLst/>
          </a:prstGeom>
        </p:spPr>
      </p:pic>
    </p:spTree>
    <p:extLst>
      <p:ext uri="{BB962C8B-B14F-4D97-AF65-F5344CB8AC3E}">
        <p14:creationId xmlns:p14="http://schemas.microsoft.com/office/powerpoint/2010/main" xmlns="" val="369466169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rotWithShape="1">
          <a:blip r:embed="rId3" cstate="print">
            <a:extLst>
              <a:ext uri="{28A0092B-C50C-407E-A947-70E740481C1C}">
                <a14:useLocalDpi xmlns:a14="http://schemas.microsoft.com/office/drawing/2010/main" xmlns="" val="0"/>
              </a:ext>
            </a:extLst>
          </a:blip>
          <a:srcRect t="18181" b="8485"/>
          <a:stretch/>
        </p:blipFill>
        <p:spPr>
          <a:xfrm>
            <a:off x="440675" y="1740665"/>
            <a:ext cx="8328752" cy="4858439"/>
          </a:xfrm>
          <a:prstGeom prst="rect">
            <a:avLst/>
          </a:prstGeom>
        </p:spPr>
      </p:pic>
    </p:spTree>
    <p:extLst>
      <p:ext uri="{BB962C8B-B14F-4D97-AF65-F5344CB8AC3E}">
        <p14:creationId xmlns:p14="http://schemas.microsoft.com/office/powerpoint/2010/main" xmlns="" val="335659444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333" y="2169909"/>
            <a:ext cx="7971555" cy="1278371"/>
          </a:xfrm>
        </p:spPr>
        <p:txBody>
          <a:bodyPr>
            <a:normAutofit fontScale="90000"/>
          </a:bodyPr>
          <a:lstStyle/>
          <a:p>
            <a:pPr algn="ctr"/>
            <a:r>
              <a:rPr lang="pt-BR" sz="5600" dirty="0" smtClean="0">
                <a:latin typeface="+mn-lt"/>
              </a:rPr>
              <a:t>MÃOS A OBRA!</a:t>
            </a:r>
            <a:r>
              <a:rPr lang="pt-BR" sz="6000" dirty="0" smtClean="0">
                <a:latin typeface="+mn-lt"/>
              </a:rPr>
              <a:t/>
            </a:r>
            <a:br>
              <a:rPr lang="pt-BR" sz="6000" dirty="0" smtClean="0">
                <a:latin typeface="+mn-lt"/>
              </a:rPr>
            </a:br>
            <a:r>
              <a:rPr lang="pt-BR" sz="6000" dirty="0" smtClean="0">
                <a:latin typeface="+mn-lt"/>
              </a:rPr>
              <a:t/>
            </a:r>
            <a:br>
              <a:rPr lang="pt-BR" sz="6000" dirty="0" smtClean="0">
                <a:latin typeface="+mn-lt"/>
              </a:rPr>
            </a:br>
            <a:endParaRPr lang="pt-BR" sz="6000" dirty="0">
              <a:latin typeface="+mn-lt"/>
            </a:endParaRPr>
          </a:p>
        </p:txBody>
      </p:sp>
      <p:sp>
        <p:nvSpPr>
          <p:cNvPr id="4" name="CaixaDeTexto 3"/>
          <p:cNvSpPr txBox="1"/>
          <p:nvPr/>
        </p:nvSpPr>
        <p:spPr>
          <a:xfrm>
            <a:off x="495958" y="5387644"/>
            <a:ext cx="8295502" cy="861774"/>
          </a:xfrm>
          <a:prstGeom prst="rect">
            <a:avLst/>
          </a:prstGeom>
          <a:noFill/>
        </p:spPr>
        <p:txBody>
          <a:bodyPr wrap="square" rtlCol="0">
            <a:spAutoFit/>
          </a:bodyPr>
          <a:lstStyle/>
          <a:p>
            <a:pPr algn="just"/>
            <a:r>
              <a:rPr lang="pt-BR" sz="5000" dirty="0" smtClean="0"/>
              <a:t>VAMOS NOS PLANEJAR E AGIR!</a:t>
            </a:r>
            <a:endParaRPr lang="pt-BR" sz="5000" dirty="0"/>
          </a:p>
        </p:txBody>
      </p:sp>
      <p:pic>
        <p:nvPicPr>
          <p:cNvPr id="6" name="Imagem 5" descr="Capturar.PNG"/>
          <p:cNvPicPr>
            <a:picLocks noChangeAspect="1"/>
          </p:cNvPicPr>
          <p:nvPr/>
        </p:nvPicPr>
        <p:blipFill>
          <a:blip r:embed="rId3" cstate="print"/>
          <a:stretch>
            <a:fillRect/>
          </a:stretch>
        </p:blipFill>
        <p:spPr>
          <a:xfrm>
            <a:off x="3096118" y="2413977"/>
            <a:ext cx="3010320" cy="2333951"/>
          </a:xfrm>
          <a:prstGeom prst="rect">
            <a:avLst/>
          </a:prstGeom>
        </p:spPr>
      </p:pic>
    </p:spTree>
    <p:extLst>
      <p:ext uri="{BB962C8B-B14F-4D97-AF65-F5344CB8AC3E}">
        <p14:creationId xmlns:p14="http://schemas.microsoft.com/office/powerpoint/2010/main" xmlns="" val="243557983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m relacionada"/>
          <p:cNvPicPr>
            <a:picLocks noChangeAspect="1" noChangeArrowheads="1"/>
          </p:cNvPicPr>
          <p:nvPr/>
        </p:nvPicPr>
        <p:blipFill>
          <a:blip r:embed="rId3" cstate="print"/>
          <a:srcRect/>
          <a:stretch>
            <a:fillRect/>
          </a:stretch>
        </p:blipFill>
        <p:spPr bwMode="auto">
          <a:xfrm>
            <a:off x="2465022" y="1262658"/>
            <a:ext cx="4815009" cy="4547959"/>
          </a:xfrm>
          <a:prstGeom prst="rect">
            <a:avLst/>
          </a:prstGeom>
          <a:noFill/>
        </p:spPr>
      </p:pic>
    </p:spTree>
    <p:extLst>
      <p:ext uri="{BB962C8B-B14F-4D97-AF65-F5344CB8AC3E}">
        <p14:creationId xmlns:p14="http://schemas.microsoft.com/office/powerpoint/2010/main" xmlns="" val="1161218053"/>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79772" y="1906446"/>
            <a:ext cx="7858180" cy="1410789"/>
          </a:xfrm>
        </p:spPr>
        <p:txBody>
          <a:bodyPr>
            <a:noAutofit/>
          </a:bodyPr>
          <a:lstStyle/>
          <a:p>
            <a:pPr algn="ctr"/>
            <a:r>
              <a:rPr lang="pt-BR" sz="2400" b="1" dirty="0" smtClean="0">
                <a:solidFill>
                  <a:srgbClr val="C00000"/>
                </a:solidFill>
                <a:latin typeface="Arial Rounded MT Bold" pitchFamily="34" charset="0"/>
              </a:rPr>
              <a:t>NÃO É O MAIS FORTE QUE SOBREVIVE.</a:t>
            </a:r>
            <a:br>
              <a:rPr lang="pt-BR" sz="2400" b="1" dirty="0" smtClean="0">
                <a:solidFill>
                  <a:srgbClr val="C00000"/>
                </a:solidFill>
                <a:latin typeface="Arial Rounded MT Bold" pitchFamily="34" charset="0"/>
              </a:rPr>
            </a:br>
            <a:r>
              <a:rPr lang="pt-BR" sz="2400" b="1" dirty="0" smtClean="0">
                <a:solidFill>
                  <a:srgbClr val="C00000"/>
                </a:solidFill>
                <a:latin typeface="Arial Rounded MT Bold" pitchFamily="34" charset="0"/>
              </a:rPr>
              <a:t>NEM O MAIS INTELIGENTE.</a:t>
            </a:r>
            <a:br>
              <a:rPr lang="pt-BR" sz="2400" b="1" dirty="0" smtClean="0">
                <a:solidFill>
                  <a:srgbClr val="C00000"/>
                </a:solidFill>
                <a:latin typeface="Arial Rounded MT Bold" pitchFamily="34" charset="0"/>
              </a:rPr>
            </a:br>
            <a:r>
              <a:rPr lang="pt-BR" sz="2400" b="1" dirty="0" smtClean="0">
                <a:solidFill>
                  <a:srgbClr val="C00000"/>
                </a:solidFill>
                <a:latin typeface="Arial Rounded MT Bold" pitchFamily="34" charset="0"/>
              </a:rPr>
              <a:t>MAS O QUE MELHOR SE ADAPTA ÀS MUDANÇAS</a:t>
            </a:r>
            <a:br>
              <a:rPr lang="pt-BR" sz="2400" b="1" dirty="0" smtClean="0">
                <a:solidFill>
                  <a:srgbClr val="C00000"/>
                </a:solidFill>
                <a:latin typeface="Arial Rounded MT Bold" pitchFamily="34" charset="0"/>
              </a:rPr>
            </a:br>
            <a:r>
              <a:rPr lang="pt-BR" sz="2400" b="1" dirty="0" smtClean="0">
                <a:solidFill>
                  <a:srgbClr val="C00000"/>
                </a:solidFill>
                <a:latin typeface="Arial Rounded MT Bold" pitchFamily="34" charset="0"/>
              </a:rPr>
              <a:t>                                                        </a:t>
            </a:r>
            <a:r>
              <a:rPr lang="pt-BR" sz="2400" dirty="0" smtClean="0">
                <a:solidFill>
                  <a:srgbClr val="C00000"/>
                </a:solidFill>
                <a:latin typeface="Arial Rounded MT Bold" pitchFamily="34" charset="0"/>
              </a:rPr>
              <a:t>Charles </a:t>
            </a:r>
            <a:r>
              <a:rPr lang="pt-BR" sz="2400" dirty="0" err="1" smtClean="0">
                <a:solidFill>
                  <a:srgbClr val="C00000"/>
                </a:solidFill>
                <a:latin typeface="Arial Rounded MT Bold" pitchFamily="34" charset="0"/>
              </a:rPr>
              <a:t>Darwim</a:t>
            </a:r>
            <a:endParaRPr lang="pt-BR" sz="2400" dirty="0">
              <a:solidFill>
                <a:srgbClr val="C00000"/>
              </a:solidFill>
              <a:latin typeface="Arial Rounded MT Bold" pitchFamily="34" charset="0"/>
            </a:endParaRPr>
          </a:p>
        </p:txBody>
      </p:sp>
      <p:pic>
        <p:nvPicPr>
          <p:cNvPr id="4" name="Picture 4" descr="http://getwaytecnologia.com.br/wp-content/uploads/2016/05/nova-nr-35-esta-colaborando-com-a-seguranca-de-trabalhadores-em-todo-brasil.jpg"/>
          <p:cNvPicPr>
            <a:picLocks noChangeAspect="1" noChangeArrowheads="1"/>
          </p:cNvPicPr>
          <p:nvPr/>
        </p:nvPicPr>
        <p:blipFill>
          <a:blip r:embed="rId3" cstate="print"/>
          <a:srcRect/>
          <a:stretch>
            <a:fillRect/>
          </a:stretch>
        </p:blipFill>
        <p:spPr bwMode="auto">
          <a:xfrm>
            <a:off x="1525158" y="3352869"/>
            <a:ext cx="6000792" cy="3082658"/>
          </a:xfrm>
          <a:prstGeom prst="rect">
            <a:avLst/>
          </a:prstGeom>
          <a:noFill/>
          <a:ln w="76200">
            <a:solidFill>
              <a:schemeClr val="accent6">
                <a:lumMod val="75000"/>
              </a:schemeClr>
            </a:solidFill>
          </a:ln>
        </p:spPr>
      </p:pic>
    </p:spTree>
    <p:extLst>
      <p:ext uri="{BB962C8B-B14F-4D97-AF65-F5344CB8AC3E}">
        <p14:creationId xmlns:p14="http://schemas.microsoft.com/office/powerpoint/2010/main" xmlns="" val="186301168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77370" y="1149530"/>
            <a:ext cx="7858180" cy="91441"/>
          </a:xfrm>
        </p:spPr>
        <p:txBody>
          <a:bodyPr>
            <a:noAutofit/>
          </a:bodyPr>
          <a:lstStyle/>
          <a:p>
            <a:pPr algn="ctr"/>
            <a:r>
              <a:rPr lang="pt-BR" sz="1800" b="1" dirty="0" smtClean="0">
                <a:solidFill>
                  <a:srgbClr val="C00000"/>
                </a:solidFill>
                <a:latin typeface="Arial Rounded MT Bold" pitchFamily="34" charset="0"/>
              </a:rPr>
              <a:t> </a:t>
            </a:r>
            <a:endParaRPr lang="pt-BR" sz="1800" b="1" dirty="0">
              <a:solidFill>
                <a:srgbClr val="C00000"/>
              </a:solidFill>
              <a:latin typeface="Arial Rounded MT Bold" pitchFamily="34" charset="0"/>
            </a:endParaRPr>
          </a:p>
        </p:txBody>
      </p:sp>
      <p:pic>
        <p:nvPicPr>
          <p:cNvPr id="5" name="Picture 2" descr="C:\Users\usuario\Downloads\IMG-20170803-WA0231.jpg"/>
          <p:cNvPicPr>
            <a:picLocks noChangeAspect="1" noChangeArrowheads="1"/>
          </p:cNvPicPr>
          <p:nvPr/>
        </p:nvPicPr>
        <p:blipFill>
          <a:blip r:embed="rId3" cstate="print"/>
          <a:srcRect/>
          <a:stretch>
            <a:fillRect/>
          </a:stretch>
        </p:blipFill>
        <p:spPr bwMode="auto">
          <a:xfrm>
            <a:off x="517793" y="1795749"/>
            <a:ext cx="8075363" cy="4697773"/>
          </a:xfrm>
          <a:prstGeom prst="rect">
            <a:avLst/>
          </a:prstGeom>
          <a:noFill/>
        </p:spPr>
      </p:pic>
    </p:spTree>
    <p:extLst>
      <p:ext uri="{BB962C8B-B14F-4D97-AF65-F5344CB8AC3E}">
        <p14:creationId xmlns:p14="http://schemas.microsoft.com/office/powerpoint/2010/main" xmlns="" val="327023724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Espaço Reservado para Conteúdo 2"/>
          <p:cNvSpPr>
            <a:spLocks noGrp="1"/>
          </p:cNvSpPr>
          <p:nvPr>
            <p:ph idx="1"/>
          </p:nvPr>
        </p:nvSpPr>
        <p:spPr/>
        <p:txBody>
          <a:bodyPr/>
          <a:lstStyle/>
          <a:p>
            <a:r>
              <a:rPr lang="pt-BR" dirty="0" smtClean="0"/>
              <a:t> </a:t>
            </a:r>
          </a:p>
          <a:p>
            <a:endParaRPr lang="pt-BR" dirty="0" smtClean="0"/>
          </a:p>
          <a:p>
            <a:r>
              <a:rPr lang="pt-BR" sz="4800" b="1" dirty="0" smtClean="0">
                <a:solidFill>
                  <a:schemeClr val="accent6">
                    <a:lumMod val="50000"/>
                  </a:schemeClr>
                </a:solidFill>
                <a:latin typeface="Baskerville Old Face" pitchFamily="18" charset="0"/>
              </a:rPr>
              <a:t>MUSICA DE GONZAGUINHA......</a:t>
            </a:r>
          </a:p>
          <a:p>
            <a:endParaRPr lang="pt-BR" sz="4800" b="1" dirty="0">
              <a:solidFill>
                <a:schemeClr val="accent6">
                  <a:lumMod val="50000"/>
                </a:schemeClr>
              </a:solidFill>
              <a:latin typeface="Baskerville Old Face"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19906" y="1922585"/>
            <a:ext cx="7713785" cy="1938992"/>
          </a:xfrm>
          <a:prstGeom prst="rect">
            <a:avLst/>
          </a:prstGeom>
        </p:spPr>
        <p:txBody>
          <a:bodyPr wrap="square">
            <a:spAutoFit/>
          </a:bodyPr>
          <a:lstStyle/>
          <a:p>
            <a:pPr algn="ctr"/>
            <a:endParaRPr lang="pt-BR" sz="5400" dirty="0" smtClean="0">
              <a:solidFill>
                <a:srgbClr val="FFFF00"/>
              </a:solidFill>
            </a:endParaRPr>
          </a:p>
          <a:p>
            <a:pPr algn="just"/>
            <a:endParaRPr lang="pt-BR" sz="6600" dirty="0">
              <a:latin typeface="Arial Unicode MS" pitchFamily="34" charset="-128"/>
              <a:ea typeface="Arial Unicode MS" pitchFamily="34" charset="-128"/>
              <a:cs typeface="Arial Unicode MS" pitchFamily="34" charset="-128"/>
            </a:endParaRPr>
          </a:p>
        </p:txBody>
      </p:sp>
      <p:pic>
        <p:nvPicPr>
          <p:cNvPr id="6" name="Picture 2" descr="Resultado de imagem para ENTIDADES SINDICAIS DESENHOS"/>
          <p:cNvPicPr>
            <a:picLocks noChangeAspect="1" noChangeArrowheads="1"/>
          </p:cNvPicPr>
          <p:nvPr/>
        </p:nvPicPr>
        <p:blipFill>
          <a:blip r:embed="rId3" cstate="print"/>
          <a:srcRect t="11973" b="11973"/>
          <a:stretch>
            <a:fillRect/>
          </a:stretch>
        </p:blipFill>
        <p:spPr bwMode="auto">
          <a:xfrm>
            <a:off x="4435287" y="2442754"/>
            <a:ext cx="4355653" cy="2670481"/>
          </a:xfrm>
          <a:prstGeom prst="rect">
            <a:avLst/>
          </a:prstGeom>
          <a:noFill/>
        </p:spPr>
      </p:pic>
      <p:sp>
        <p:nvSpPr>
          <p:cNvPr id="7" name="CaixaDeTexto 6"/>
          <p:cNvSpPr txBox="1"/>
          <p:nvPr/>
        </p:nvSpPr>
        <p:spPr>
          <a:xfrm>
            <a:off x="771435" y="4368075"/>
            <a:ext cx="3735976" cy="1569660"/>
          </a:xfrm>
          <a:prstGeom prst="rect">
            <a:avLst/>
          </a:prstGeom>
          <a:solidFill>
            <a:srgbClr val="66FFCC"/>
          </a:solidFill>
        </p:spPr>
        <p:txBody>
          <a:bodyPr wrap="square" rtlCol="0">
            <a:spAutoFit/>
          </a:bodyPr>
          <a:lstStyle/>
          <a:p>
            <a:pPr algn="ctr"/>
            <a:r>
              <a:rPr lang="pt-BR" sz="3200" b="1" dirty="0" smtClean="0">
                <a:latin typeface="Arial Black" pitchFamily="34" charset="0"/>
              </a:rPr>
              <a:t>COMO VAMOS NOS POSICIONAR?</a:t>
            </a:r>
            <a:endParaRPr lang="pt-BR" sz="3200" b="1" dirty="0">
              <a:latin typeface="Arial Black" pitchFamily="34" charset="0"/>
            </a:endParaRPr>
          </a:p>
        </p:txBody>
      </p:sp>
    </p:spTree>
    <p:extLst>
      <p:ext uri="{BB962C8B-B14F-4D97-AF65-F5344CB8AC3E}">
        <p14:creationId xmlns:p14="http://schemas.microsoft.com/office/powerpoint/2010/main" xmlns="" val="2423435537"/>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stretch>
            <a:fillRect/>
          </a:stretch>
        </p:blipFill>
        <p:spPr>
          <a:xfrm>
            <a:off x="539552" y="260648"/>
            <a:ext cx="3838575" cy="1600200"/>
          </a:xfrm>
          <a:prstGeom prst="rect">
            <a:avLst/>
          </a:prstGeom>
        </p:spPr>
      </p:pic>
      <p:pic>
        <p:nvPicPr>
          <p:cNvPr id="10" name="Imagem 9"/>
          <p:cNvPicPr>
            <a:picLocks noChangeAspect="1"/>
          </p:cNvPicPr>
          <p:nvPr/>
        </p:nvPicPr>
        <p:blipFill>
          <a:blip r:embed="rId3"/>
          <a:stretch>
            <a:fillRect/>
          </a:stretch>
        </p:blipFill>
        <p:spPr>
          <a:xfrm>
            <a:off x="4860032" y="251123"/>
            <a:ext cx="3815655" cy="1609725"/>
          </a:xfrm>
          <a:prstGeom prst="rect">
            <a:avLst/>
          </a:prstGeom>
        </p:spPr>
      </p:pic>
      <p:pic>
        <p:nvPicPr>
          <p:cNvPr id="11" name="Imagem 10"/>
          <p:cNvPicPr>
            <a:picLocks noChangeAspect="1"/>
          </p:cNvPicPr>
          <p:nvPr/>
        </p:nvPicPr>
        <p:blipFill>
          <a:blip r:embed="rId4"/>
          <a:stretch>
            <a:fillRect/>
          </a:stretch>
        </p:blipFill>
        <p:spPr>
          <a:xfrm>
            <a:off x="4355207" y="251122"/>
            <a:ext cx="504825" cy="1609725"/>
          </a:xfrm>
          <a:prstGeom prst="rect">
            <a:avLst/>
          </a:prstGeom>
        </p:spPr>
      </p:pic>
      <p:pic>
        <p:nvPicPr>
          <p:cNvPr id="12" name="Imagem 11"/>
          <p:cNvPicPr>
            <a:picLocks noChangeAspect="1"/>
          </p:cNvPicPr>
          <p:nvPr/>
        </p:nvPicPr>
        <p:blipFill>
          <a:blip r:embed="rId5"/>
          <a:stretch>
            <a:fillRect/>
          </a:stretch>
        </p:blipFill>
        <p:spPr>
          <a:xfrm>
            <a:off x="5234334" y="660696"/>
            <a:ext cx="3067050" cy="790575"/>
          </a:xfrm>
          <a:prstGeom prst="rect">
            <a:avLst/>
          </a:prstGeom>
        </p:spPr>
      </p:pic>
      <p:pic>
        <p:nvPicPr>
          <p:cNvPr id="14" name="Picture 2" descr="Central dos Sindicatos Brasileiros"/>
          <p:cNvPicPr>
            <a:picLocks noChangeAspect="1" noChangeArrowheads="1"/>
          </p:cNvPicPr>
          <p:nvPr/>
        </p:nvPicPr>
        <p:blipFill>
          <a:blip r:embed="rId6" cstate="print"/>
          <a:srcRect/>
          <a:stretch>
            <a:fillRect/>
          </a:stretch>
        </p:blipFill>
        <p:spPr bwMode="auto">
          <a:xfrm>
            <a:off x="878273" y="618838"/>
            <a:ext cx="3161132" cy="832433"/>
          </a:xfrm>
          <a:prstGeom prst="rect">
            <a:avLst/>
          </a:prstGeom>
          <a:noFill/>
        </p:spPr>
      </p:pic>
      <p:pic>
        <p:nvPicPr>
          <p:cNvPr id="13" name="Imagem 12"/>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936434" y="1894901"/>
            <a:ext cx="7348250" cy="4165847"/>
          </a:xfrm>
          <a:prstGeom prst="rect">
            <a:avLst/>
          </a:prstGeo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t>
            </a:r>
            <a:endParaRPr lang="pt-BR" dirty="0"/>
          </a:p>
        </p:txBody>
      </p:sp>
      <p:sp>
        <p:nvSpPr>
          <p:cNvPr id="3" name="Espaço Reservado para Conteúdo 2"/>
          <p:cNvSpPr>
            <a:spLocks noGrp="1"/>
          </p:cNvSpPr>
          <p:nvPr>
            <p:ph idx="1"/>
          </p:nvPr>
        </p:nvSpPr>
        <p:spPr/>
        <p:txBody>
          <a:bodyPr/>
          <a:lstStyle/>
          <a:p>
            <a:pPr algn="ctr"/>
            <a:r>
              <a:rPr lang="pt-BR" b="1" dirty="0" smtClean="0">
                <a:latin typeface="Arial Black" pitchFamily="34" charset="0"/>
              </a:rPr>
              <a:t> </a:t>
            </a:r>
            <a:r>
              <a:rPr lang="pt-BR" b="1" dirty="0" smtClean="0">
                <a:solidFill>
                  <a:schemeClr val="accent6">
                    <a:lumMod val="75000"/>
                  </a:schemeClr>
                </a:solidFill>
                <a:latin typeface="Arial Black" pitchFamily="34" charset="0"/>
              </a:rPr>
              <a:t>PARABÉNS</a:t>
            </a:r>
            <a:r>
              <a:rPr lang="pt-BR" b="1" dirty="0" smtClean="0">
                <a:latin typeface="Arial Black" pitchFamily="34" charset="0"/>
              </a:rPr>
              <a:t> A TODOS QUE </a:t>
            </a:r>
          </a:p>
          <a:p>
            <a:pPr algn="ctr">
              <a:buNone/>
            </a:pPr>
            <a:r>
              <a:rPr lang="pt-BR" b="1" dirty="0" smtClean="0">
                <a:latin typeface="Arial Black" pitchFamily="34" charset="0"/>
              </a:rPr>
              <a:t>PARTICIPAM DESTE </a:t>
            </a:r>
          </a:p>
          <a:p>
            <a:pPr algn="ctr">
              <a:buNone/>
            </a:pPr>
            <a:r>
              <a:rPr lang="pt-BR" b="1" dirty="0" smtClean="0">
                <a:latin typeface="Arial Black" pitchFamily="34" charset="0"/>
              </a:rPr>
              <a:t>MARAVILHOSO EVENTO DA </a:t>
            </a:r>
            <a:r>
              <a:rPr lang="pt-BR" b="1" dirty="0" smtClean="0">
                <a:solidFill>
                  <a:schemeClr val="accent6">
                    <a:lumMod val="75000"/>
                  </a:schemeClr>
                </a:solidFill>
                <a:latin typeface="Arial Black" pitchFamily="34" charset="0"/>
              </a:rPr>
              <a:t>CSB APOIADO </a:t>
            </a:r>
            <a:r>
              <a:rPr lang="pt-BR" b="1" dirty="0" smtClean="0">
                <a:solidFill>
                  <a:srgbClr val="C00000"/>
                </a:solidFill>
                <a:latin typeface="Arial Black" pitchFamily="34" charset="0"/>
              </a:rPr>
              <a:t>PELA EXCOLA</a:t>
            </a:r>
          </a:p>
          <a:p>
            <a:pPr algn="ctr"/>
            <a:r>
              <a:rPr lang="pt-BR" b="1" dirty="0" smtClean="0">
                <a:solidFill>
                  <a:srgbClr val="0070C0"/>
                </a:solidFill>
                <a:latin typeface="Arial Black" pitchFamily="34" charset="0"/>
              </a:rPr>
              <a:t>DE CAPACITAÇÃO;</a:t>
            </a:r>
          </a:p>
          <a:p>
            <a:pPr algn="ctr"/>
            <a:r>
              <a:rPr lang="pt-BR" b="1" dirty="0" smtClean="0">
                <a:solidFill>
                  <a:srgbClr val="0070C0"/>
                </a:solidFill>
                <a:latin typeface="Arial Black" pitchFamily="34" charset="0"/>
              </a:rPr>
              <a:t>ATUALIZAÇÃO, E </a:t>
            </a:r>
          </a:p>
          <a:p>
            <a:pPr algn="ctr"/>
            <a:r>
              <a:rPr lang="pt-BR" b="1" dirty="0" smtClean="0">
                <a:solidFill>
                  <a:srgbClr val="0070C0"/>
                </a:solidFill>
                <a:latin typeface="Arial Black" pitchFamily="34" charset="0"/>
              </a:rPr>
              <a:t>CONFRATERNIZAÇÃO.</a:t>
            </a:r>
            <a:endParaRPr lang="pt-BR" b="1" dirty="0">
              <a:latin typeface="Arial Black" pitchFamily="34" charset="0"/>
            </a:endParaRPr>
          </a:p>
        </p:txBody>
      </p:sp>
      <p:pic>
        <p:nvPicPr>
          <p:cNvPr id="4" name="Imagem 3"/>
          <p:cNvPicPr>
            <a:picLocks noChangeAspect="1"/>
          </p:cNvPicPr>
          <p:nvPr/>
        </p:nvPicPr>
        <p:blipFill>
          <a:blip r:embed="rId2"/>
          <a:stretch>
            <a:fillRect/>
          </a:stretch>
        </p:blipFill>
        <p:spPr>
          <a:xfrm>
            <a:off x="2511846" y="5326302"/>
            <a:ext cx="3933021" cy="1283817"/>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p:cNvPicPr>
            <a:picLocks noGrp="1" noChangeAspect="1" noChangeArrowheads="1"/>
          </p:cNvPicPr>
          <p:nvPr>
            <p:ph sz="quarter" idx="1"/>
          </p:nvPr>
        </p:nvPicPr>
        <p:blipFill>
          <a:blip r:embed="rId3" cstate="print"/>
          <a:srcRect/>
          <a:stretch>
            <a:fillRect/>
          </a:stretch>
        </p:blipFill>
        <p:spPr bwMode="auto">
          <a:xfrm>
            <a:off x="1000100" y="285728"/>
            <a:ext cx="7554000" cy="5587534"/>
          </a:xfrm>
          <a:prstGeom prst="rect">
            <a:avLst/>
          </a:prstGeom>
          <a:noFill/>
          <a:ln w="9525">
            <a:noFill/>
            <a:miter lim="800000"/>
            <a:headEnd/>
            <a:tailEnd/>
          </a:ln>
        </p:spPr>
      </p:pic>
    </p:spTree>
    <p:extLst>
      <p:ext uri="{BB962C8B-B14F-4D97-AF65-F5344CB8AC3E}">
        <p14:creationId xmlns:p14="http://schemas.microsoft.com/office/powerpoint/2010/main" xmlns="" val="1293721756"/>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61345" y="3643321"/>
            <a:ext cx="906009" cy="7241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descr="http://www.sevencreative.co.uk/cmsimages/email-marketing-price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3953" y="1982380"/>
            <a:ext cx="987746" cy="951110"/>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http://www.cominformatica.com/site305/wp-content/uploads/2014/04/apresentamos-nosso-novo-site-moderno-e-com-foco-no-relacionamento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2179" y="2982559"/>
            <a:ext cx="1195450" cy="607180"/>
          </a:xfrm>
          <a:prstGeom prst="rect">
            <a:avLst/>
          </a:prstGeom>
          <a:noFill/>
          <a:extLst>
            <a:ext uri="{909E8E84-426E-40DD-AFC4-6F175D3DCCD1}">
              <a14:hiddenFill xmlns:a14="http://schemas.microsoft.com/office/drawing/2010/main" xmlns="">
                <a:solidFill>
                  <a:srgbClr val="FFFFFF"/>
                </a:solidFill>
              </a14:hiddenFill>
            </a:ext>
          </a:extLst>
        </p:spPr>
      </p:pic>
      <p:pic>
        <p:nvPicPr>
          <p:cNvPr id="3079" name="Picture 7" descr="http://www.tst.jus.br/image/image_gallery?uuid=c0085c92-083d-45bb-a07b-e9ee50ab5717&amp;groupId=10157&amp;t=132319703793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26320" y="4454002"/>
            <a:ext cx="1215227" cy="96441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CaixaDeTexto 7"/>
          <p:cNvSpPr txBox="1"/>
          <p:nvPr/>
        </p:nvSpPr>
        <p:spPr>
          <a:xfrm>
            <a:off x="2276571" y="2196697"/>
            <a:ext cx="6045924" cy="784830"/>
          </a:xfrm>
          <a:prstGeom prst="rect">
            <a:avLst/>
          </a:prstGeom>
          <a:noFill/>
        </p:spPr>
        <p:txBody>
          <a:bodyPr wrap="square" rtlCol="0">
            <a:spAutoFit/>
          </a:bodyPr>
          <a:lstStyle/>
          <a:p>
            <a:r>
              <a:rPr lang="pt-BR" sz="2700" b="1" dirty="0">
                <a:latin typeface="Arial" pitchFamily="34" charset="0"/>
                <a:cs typeface="Arial" pitchFamily="34" charset="0"/>
              </a:rPr>
              <a:t>consultoria@zilmaraalencar.com.br</a:t>
            </a:r>
          </a:p>
          <a:p>
            <a:endParaRPr lang="pt-BR" b="1" dirty="0">
              <a:latin typeface="Arial" pitchFamily="34" charset="0"/>
              <a:cs typeface="Arial" pitchFamily="34" charset="0"/>
            </a:endParaRPr>
          </a:p>
        </p:txBody>
      </p:sp>
      <p:sp>
        <p:nvSpPr>
          <p:cNvPr id="9" name="CaixaDeTexto 8"/>
          <p:cNvSpPr txBox="1"/>
          <p:nvPr/>
        </p:nvSpPr>
        <p:spPr>
          <a:xfrm>
            <a:off x="2375282" y="2983381"/>
            <a:ext cx="4829712" cy="784830"/>
          </a:xfrm>
          <a:prstGeom prst="rect">
            <a:avLst/>
          </a:prstGeom>
          <a:noFill/>
        </p:spPr>
        <p:txBody>
          <a:bodyPr wrap="square" rtlCol="0">
            <a:spAutoFit/>
          </a:bodyPr>
          <a:lstStyle/>
          <a:p>
            <a:r>
              <a:rPr lang="pt-BR" sz="2700" b="1" u="sng" dirty="0">
                <a:latin typeface="Arial" pitchFamily="34" charset="0"/>
                <a:cs typeface="Arial" pitchFamily="34" charset="0"/>
              </a:rPr>
              <a:t>www.zilmaraalencar.com.br</a:t>
            </a:r>
          </a:p>
          <a:p>
            <a:endParaRPr lang="pt-BR" b="1" u="sng" dirty="0">
              <a:latin typeface="Arial" pitchFamily="34" charset="0"/>
              <a:cs typeface="Arial" pitchFamily="34" charset="0"/>
            </a:endParaRPr>
          </a:p>
        </p:txBody>
      </p:sp>
      <p:sp>
        <p:nvSpPr>
          <p:cNvPr id="11" name="CaixaDeTexto 10"/>
          <p:cNvSpPr txBox="1"/>
          <p:nvPr/>
        </p:nvSpPr>
        <p:spPr>
          <a:xfrm>
            <a:off x="2394361" y="3807045"/>
            <a:ext cx="3195632" cy="507831"/>
          </a:xfrm>
          <a:prstGeom prst="rect">
            <a:avLst/>
          </a:prstGeom>
          <a:noFill/>
        </p:spPr>
        <p:txBody>
          <a:bodyPr wrap="square" rtlCol="0">
            <a:spAutoFit/>
          </a:bodyPr>
          <a:lstStyle/>
          <a:p>
            <a:r>
              <a:rPr lang="pt-BR" sz="2700" b="1" dirty="0">
                <a:latin typeface="Arial" pitchFamily="34" charset="0"/>
                <a:cs typeface="Arial" pitchFamily="34" charset="0"/>
              </a:rPr>
              <a:t>61 98198-7910</a:t>
            </a:r>
          </a:p>
        </p:txBody>
      </p:sp>
      <p:sp>
        <p:nvSpPr>
          <p:cNvPr id="16" name="CaixaDeTexto 15"/>
          <p:cNvSpPr txBox="1"/>
          <p:nvPr/>
        </p:nvSpPr>
        <p:spPr>
          <a:xfrm>
            <a:off x="2424248" y="4576078"/>
            <a:ext cx="2897854" cy="507831"/>
          </a:xfrm>
          <a:prstGeom prst="rect">
            <a:avLst/>
          </a:prstGeom>
          <a:noFill/>
        </p:spPr>
        <p:txBody>
          <a:bodyPr wrap="square" rtlCol="0">
            <a:spAutoFit/>
          </a:bodyPr>
          <a:lstStyle/>
          <a:p>
            <a:r>
              <a:rPr lang="pt-BR" sz="2700" b="1" dirty="0">
                <a:latin typeface="Arial" pitchFamily="34" charset="0"/>
                <a:cs typeface="Arial" pitchFamily="34" charset="0"/>
              </a:rPr>
              <a:t>61 3033-8835</a:t>
            </a:r>
          </a:p>
        </p:txBody>
      </p:sp>
      <p:sp>
        <p:nvSpPr>
          <p:cNvPr id="12" name="CaixaDeTexto 11"/>
          <p:cNvSpPr txBox="1"/>
          <p:nvPr/>
        </p:nvSpPr>
        <p:spPr>
          <a:xfrm>
            <a:off x="1509311" y="5794872"/>
            <a:ext cx="5706737" cy="707886"/>
          </a:xfrm>
          <a:prstGeom prst="rect">
            <a:avLst/>
          </a:prstGeom>
          <a:solidFill>
            <a:srgbClr val="00FF00"/>
          </a:solidFill>
        </p:spPr>
        <p:txBody>
          <a:bodyPr wrap="square" rtlCol="0">
            <a:spAutoFit/>
          </a:bodyPr>
          <a:lstStyle/>
          <a:p>
            <a:pPr algn="ctr"/>
            <a:r>
              <a:rPr lang="pt-BR" sz="4000" b="1" dirty="0" smtClean="0">
                <a:solidFill>
                  <a:srgbClr val="C00000"/>
                </a:solidFill>
                <a:effectLst>
                  <a:outerShdw blurRad="38100" dist="38100" dir="2700000" algn="tl">
                    <a:srgbClr val="000000">
                      <a:alpha val="43137"/>
                    </a:srgbClr>
                  </a:outerShdw>
                </a:effectLst>
              </a:rPr>
              <a:t>O B R I G A D A !!!</a:t>
            </a:r>
            <a:endParaRPr lang="pt-BR" sz="4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16354215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uario\Desktop\IMAGENS\clt.jpg"/>
          <p:cNvPicPr>
            <a:picLocks noChangeAspect="1" noChangeArrowheads="1"/>
          </p:cNvPicPr>
          <p:nvPr/>
        </p:nvPicPr>
        <p:blipFill>
          <a:blip r:embed="rId3" cstate="print"/>
          <a:srcRect/>
          <a:stretch>
            <a:fillRect/>
          </a:stretch>
        </p:blipFill>
        <p:spPr bwMode="auto">
          <a:xfrm>
            <a:off x="1019906" y="1387474"/>
            <a:ext cx="2857500" cy="1905000"/>
          </a:xfrm>
          <a:prstGeom prst="rect">
            <a:avLst/>
          </a:prstGeom>
          <a:noFill/>
        </p:spPr>
      </p:pic>
      <p:sp>
        <p:nvSpPr>
          <p:cNvPr id="6" name="Seta para a esquerda e para a direita 5"/>
          <p:cNvSpPr/>
          <p:nvPr/>
        </p:nvSpPr>
        <p:spPr>
          <a:xfrm rot="5400000">
            <a:off x="1681316" y="3799954"/>
            <a:ext cx="1410789" cy="64008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Texto explicativo em setas cruzadas 6"/>
          <p:cNvSpPr/>
          <p:nvPr/>
        </p:nvSpPr>
        <p:spPr>
          <a:xfrm>
            <a:off x="3729860" y="2339974"/>
            <a:ext cx="4695683" cy="2638667"/>
          </a:xfrm>
          <a:prstGeom prst="quad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t>SINDICATOS</a:t>
            </a:r>
            <a:endParaRPr lang="pt-BR" sz="3200" b="1" dirty="0"/>
          </a:p>
        </p:txBody>
      </p:sp>
      <p:sp>
        <p:nvSpPr>
          <p:cNvPr id="9" name="CaixaDeTexto 8"/>
          <p:cNvSpPr txBox="1"/>
          <p:nvPr/>
        </p:nvSpPr>
        <p:spPr>
          <a:xfrm>
            <a:off x="1092201" y="5060540"/>
            <a:ext cx="2545432" cy="830997"/>
          </a:xfrm>
          <a:prstGeom prst="rect">
            <a:avLst/>
          </a:prstGeom>
          <a:solidFill>
            <a:schemeClr val="accent2">
              <a:lumMod val="20000"/>
              <a:lumOff val="80000"/>
            </a:schemeClr>
          </a:solidFill>
          <a:ln w="57150">
            <a:solidFill>
              <a:srgbClr val="C00000"/>
            </a:solidFill>
          </a:ln>
        </p:spPr>
        <p:txBody>
          <a:bodyPr wrap="square" rtlCol="0">
            <a:spAutoFit/>
          </a:bodyPr>
          <a:lstStyle/>
          <a:p>
            <a:pPr algn="ctr"/>
            <a:r>
              <a:rPr lang="pt-BR" sz="2400" b="1" dirty="0" smtClean="0">
                <a:solidFill>
                  <a:srgbClr val="C00000"/>
                </a:solidFill>
                <a:latin typeface="Arial Black" pitchFamily="34" charset="0"/>
              </a:rPr>
              <a:t>RELAÇÃO DE EMPREGO</a:t>
            </a:r>
            <a:endParaRPr lang="pt-BR" sz="2400" b="1" dirty="0">
              <a:solidFill>
                <a:srgbClr val="C00000"/>
              </a:solidFill>
              <a:latin typeface="Arial Black" pitchFamily="34" charset="0"/>
            </a:endParaRPr>
          </a:p>
        </p:txBody>
      </p:sp>
      <p:sp>
        <p:nvSpPr>
          <p:cNvPr id="12" name="CaixaDeTexto 11"/>
          <p:cNvSpPr txBox="1"/>
          <p:nvPr/>
        </p:nvSpPr>
        <p:spPr>
          <a:xfrm>
            <a:off x="4358016" y="5074443"/>
            <a:ext cx="3503284" cy="954107"/>
          </a:xfrm>
          <a:prstGeom prst="rect">
            <a:avLst/>
          </a:prstGeom>
          <a:solidFill>
            <a:srgbClr val="92D050"/>
          </a:solidFill>
          <a:ln w="76200">
            <a:solidFill>
              <a:srgbClr val="00B050"/>
            </a:solidFill>
          </a:ln>
        </p:spPr>
        <p:txBody>
          <a:bodyPr wrap="square" rtlCol="0">
            <a:spAutoFit/>
          </a:bodyPr>
          <a:lstStyle/>
          <a:p>
            <a:pPr algn="ctr"/>
            <a:r>
              <a:rPr lang="pt-BR" sz="2800" dirty="0" smtClean="0">
                <a:solidFill>
                  <a:srgbClr val="002060"/>
                </a:solidFill>
                <a:latin typeface="Arial Black" pitchFamily="34" charset="0"/>
              </a:rPr>
              <a:t>RELAÇÕES DE TRABALHO</a:t>
            </a:r>
            <a:endParaRPr lang="pt-BR" sz="2800" dirty="0">
              <a:solidFill>
                <a:srgbClr val="002060"/>
              </a:solidFill>
              <a:latin typeface="Arial Black" pitchFamily="34" charset="0"/>
            </a:endParaRPr>
          </a:p>
        </p:txBody>
      </p:sp>
      <p:sp>
        <p:nvSpPr>
          <p:cNvPr id="13" name="CaixaDeTexto 12"/>
          <p:cNvSpPr txBox="1"/>
          <p:nvPr/>
        </p:nvSpPr>
        <p:spPr>
          <a:xfrm>
            <a:off x="4358016" y="1540559"/>
            <a:ext cx="3217739" cy="738664"/>
          </a:xfrm>
          <a:prstGeom prst="rect">
            <a:avLst/>
          </a:prstGeom>
          <a:solidFill>
            <a:srgbClr val="FFFF00"/>
          </a:solidFill>
        </p:spPr>
        <p:txBody>
          <a:bodyPr wrap="square" rtlCol="0">
            <a:spAutoFit/>
          </a:bodyPr>
          <a:lstStyle/>
          <a:p>
            <a:pPr algn="ctr"/>
            <a:r>
              <a:rPr lang="pt-BR" dirty="0" smtClean="0">
                <a:solidFill>
                  <a:srgbClr val="002060"/>
                </a:solidFill>
                <a:latin typeface="Arial Black" pitchFamily="34" charset="0"/>
              </a:rPr>
              <a:t>RELAÇÕES DE NÃO </a:t>
            </a:r>
            <a:r>
              <a:rPr lang="pt-BR" sz="2400" dirty="0" smtClean="0">
                <a:solidFill>
                  <a:srgbClr val="002060"/>
                </a:solidFill>
                <a:latin typeface="Arial Black" pitchFamily="34" charset="0"/>
              </a:rPr>
              <a:t>TRABALHO</a:t>
            </a:r>
            <a:endParaRPr lang="pt-BR" sz="2400" dirty="0">
              <a:solidFill>
                <a:srgbClr val="002060"/>
              </a:solidFill>
              <a:latin typeface="Arial Black" pitchFamily="34" charset="0"/>
            </a:endParaRPr>
          </a:p>
        </p:txBody>
      </p:sp>
    </p:spTree>
    <p:extLst>
      <p:ext uri="{BB962C8B-B14F-4D97-AF65-F5344CB8AC3E}">
        <p14:creationId xmlns:p14="http://schemas.microsoft.com/office/powerpoint/2010/main" xmlns="" val="1788075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2000" y="2146300"/>
            <a:ext cx="7658100" cy="1143000"/>
          </a:xfrm>
          <a:ln/>
        </p:spPr>
        <p:style>
          <a:lnRef idx="0">
            <a:schemeClr val="accent6"/>
          </a:lnRef>
          <a:fillRef idx="3">
            <a:schemeClr val="accent6"/>
          </a:fillRef>
          <a:effectRef idx="3">
            <a:schemeClr val="accent6"/>
          </a:effectRef>
          <a:fontRef idx="minor">
            <a:schemeClr val="lt1"/>
          </a:fontRef>
        </p:style>
        <p:txBody>
          <a:bodyPr>
            <a:normAutofit fontScale="90000"/>
          </a:bodyPr>
          <a:lstStyle/>
          <a:p>
            <a:pPr algn="ctr"/>
            <a:r>
              <a:rPr lang="pt-BR" b="1" dirty="0" smtClean="0">
                <a:solidFill>
                  <a:schemeClr val="accent6">
                    <a:lumMod val="50000"/>
                  </a:schemeClr>
                </a:solidFill>
                <a:latin typeface="+mn-lt"/>
              </a:rPr>
              <a:t>NOVOS CAMINHOS PARA O SINDICALISMO BRASILEIRO</a:t>
            </a:r>
            <a:endParaRPr lang="pt-BR" b="1" dirty="0">
              <a:solidFill>
                <a:schemeClr val="accent6">
                  <a:lumMod val="50000"/>
                </a:schemeClr>
              </a:solidFill>
              <a:latin typeface="+mn-lt"/>
            </a:endParaRPr>
          </a:p>
        </p:txBody>
      </p:sp>
      <p:sp>
        <p:nvSpPr>
          <p:cNvPr id="3" name="Retângulo 2"/>
          <p:cNvSpPr/>
          <p:nvPr/>
        </p:nvSpPr>
        <p:spPr>
          <a:xfrm>
            <a:off x="4470400" y="3613835"/>
            <a:ext cx="397510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pt-BR" sz="3600" dirty="0" smtClean="0">
                <a:solidFill>
                  <a:schemeClr val="accent6">
                    <a:lumMod val="50000"/>
                  </a:schemeClr>
                </a:solidFill>
                <a:latin typeface="Berlin Sans FB Demi" pitchFamily="34" charset="0"/>
              </a:rPr>
              <a:t>SEGUIR A MESMA TRAJETÓRIA OU </a:t>
            </a:r>
          </a:p>
          <a:p>
            <a:pPr algn="ctr"/>
            <a:r>
              <a:rPr lang="pt-BR" sz="3600" dirty="0" smtClean="0">
                <a:solidFill>
                  <a:schemeClr val="accent6">
                    <a:lumMod val="50000"/>
                  </a:schemeClr>
                </a:solidFill>
                <a:latin typeface="Berlin Sans FB Demi" pitchFamily="34" charset="0"/>
              </a:rPr>
              <a:t>BUSCAR NOVOS CAMINHOS ?????</a:t>
            </a:r>
            <a:endParaRPr lang="pt-BR" sz="3600" dirty="0">
              <a:solidFill>
                <a:schemeClr val="accent6">
                  <a:lumMod val="50000"/>
                </a:schemeClr>
              </a:solidFill>
              <a:latin typeface="Berlin Sans FB Demi" pitchFamily="34" charset="0"/>
            </a:endParaRPr>
          </a:p>
        </p:txBody>
      </p:sp>
      <p:pic>
        <p:nvPicPr>
          <p:cNvPr id="4" name="Picture 4" descr="Resultado de imagem para caminhos e trajet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3098" y="3530600"/>
            <a:ext cx="2838451" cy="2815481"/>
          </a:xfrm>
          <a:prstGeom prst="rect">
            <a:avLst/>
          </a:prstGeom>
          <a:noFill/>
          <a:ln w="28575">
            <a:solidFill>
              <a:schemeClr val="accent6">
                <a:lumMod val="75000"/>
              </a:schemeClr>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71228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19906" y="1922585"/>
            <a:ext cx="7713785" cy="1938992"/>
          </a:xfrm>
          <a:prstGeom prst="rect">
            <a:avLst/>
          </a:prstGeom>
        </p:spPr>
        <p:txBody>
          <a:bodyPr wrap="square">
            <a:spAutoFit/>
          </a:bodyPr>
          <a:lstStyle/>
          <a:p>
            <a:pPr algn="ctr"/>
            <a:endParaRPr lang="pt-BR" sz="5400" dirty="0" smtClean="0">
              <a:solidFill>
                <a:srgbClr val="FFFF00"/>
              </a:solidFill>
            </a:endParaRPr>
          </a:p>
          <a:p>
            <a:pPr algn="just"/>
            <a:endParaRPr lang="pt-BR" sz="6600" dirty="0">
              <a:latin typeface="Arial Unicode MS" pitchFamily="34" charset="-128"/>
              <a:ea typeface="Arial Unicode MS" pitchFamily="34" charset="-128"/>
              <a:cs typeface="Arial Unicode MS" pitchFamily="34" charset="-128"/>
            </a:endParaRPr>
          </a:p>
        </p:txBody>
      </p:sp>
      <p:pic>
        <p:nvPicPr>
          <p:cNvPr id="1026" name="Picture 2" descr="C:\Users\usuario\Desktop\IMAGENS\clt.jpg"/>
          <p:cNvPicPr>
            <a:picLocks noChangeAspect="1" noChangeArrowheads="1"/>
          </p:cNvPicPr>
          <p:nvPr/>
        </p:nvPicPr>
        <p:blipFill>
          <a:blip r:embed="rId3" cstate="print"/>
          <a:srcRect/>
          <a:stretch>
            <a:fillRect/>
          </a:stretch>
        </p:blipFill>
        <p:spPr bwMode="auto">
          <a:xfrm>
            <a:off x="751825" y="4309898"/>
            <a:ext cx="2336584" cy="1790805"/>
          </a:xfrm>
          <a:prstGeom prst="rect">
            <a:avLst/>
          </a:prstGeom>
          <a:noFill/>
        </p:spPr>
      </p:pic>
      <p:sp>
        <p:nvSpPr>
          <p:cNvPr id="9" name="CaixaDeTexto 8"/>
          <p:cNvSpPr txBox="1"/>
          <p:nvPr/>
        </p:nvSpPr>
        <p:spPr>
          <a:xfrm>
            <a:off x="3251200" y="1714500"/>
            <a:ext cx="5268902" cy="1015663"/>
          </a:xfrm>
          <a:prstGeom prst="rect">
            <a:avLst/>
          </a:prstGeom>
          <a:solidFill>
            <a:schemeClr val="accent2">
              <a:lumMod val="20000"/>
              <a:lumOff val="80000"/>
            </a:schemeClr>
          </a:solidFill>
          <a:ln w="57150">
            <a:solidFill>
              <a:srgbClr val="C00000"/>
            </a:solidFill>
          </a:ln>
        </p:spPr>
        <p:txBody>
          <a:bodyPr wrap="square" rtlCol="0">
            <a:spAutoFit/>
          </a:bodyPr>
          <a:lstStyle/>
          <a:p>
            <a:pPr algn="ctr"/>
            <a:r>
              <a:rPr lang="pt-BR" sz="3000" b="1" dirty="0" smtClean="0">
                <a:solidFill>
                  <a:srgbClr val="002060"/>
                </a:solidFill>
                <a:latin typeface="Arial Black" pitchFamily="34" charset="0"/>
              </a:rPr>
              <a:t>Representação por CATEGORIA</a:t>
            </a:r>
            <a:endParaRPr lang="pt-BR" sz="3000" b="1" dirty="0">
              <a:solidFill>
                <a:srgbClr val="002060"/>
              </a:solidFill>
              <a:latin typeface="Arial Black" pitchFamily="34" charset="0"/>
            </a:endParaRPr>
          </a:p>
        </p:txBody>
      </p:sp>
      <p:sp>
        <p:nvSpPr>
          <p:cNvPr id="12" name="CaixaDeTexto 11"/>
          <p:cNvSpPr txBox="1"/>
          <p:nvPr/>
        </p:nvSpPr>
        <p:spPr>
          <a:xfrm>
            <a:off x="5747657" y="3931920"/>
            <a:ext cx="3108960" cy="1200329"/>
          </a:xfrm>
          <a:prstGeom prst="rect">
            <a:avLst/>
          </a:prstGeom>
          <a:solidFill>
            <a:srgbClr val="92D050"/>
          </a:solidFill>
          <a:ln w="76200">
            <a:solidFill>
              <a:srgbClr val="00B050"/>
            </a:solidFill>
          </a:ln>
        </p:spPr>
        <p:txBody>
          <a:bodyPr wrap="square" rtlCol="0">
            <a:spAutoFit/>
          </a:bodyPr>
          <a:lstStyle/>
          <a:p>
            <a:pPr algn="ctr"/>
            <a:endParaRPr lang="pt-BR" b="1" dirty="0" smtClean="0"/>
          </a:p>
          <a:p>
            <a:pPr algn="ctr"/>
            <a:r>
              <a:rPr lang="pt-BR" b="1" dirty="0" smtClean="0"/>
              <a:t>SINDICATOS </a:t>
            </a:r>
          </a:p>
          <a:p>
            <a:pPr algn="ctr"/>
            <a:r>
              <a:rPr lang="pt-BR" b="1" dirty="0" smtClean="0"/>
              <a:t>SISTEMA CONFEDERATIVO</a:t>
            </a:r>
          </a:p>
          <a:p>
            <a:pPr algn="ctr"/>
            <a:endParaRPr lang="pt-BR" b="1" dirty="0"/>
          </a:p>
        </p:txBody>
      </p:sp>
      <p:pic>
        <p:nvPicPr>
          <p:cNvPr id="10" name="Picture 2" descr="http://www.memorialdainclusao.sp.gov.br/br/img/dire49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1825" y="1841864"/>
            <a:ext cx="1860747" cy="212924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rapezóide 4"/>
          <p:cNvSpPr/>
          <p:nvPr/>
        </p:nvSpPr>
        <p:spPr>
          <a:xfrm>
            <a:off x="3456206" y="2853040"/>
            <a:ext cx="2231586" cy="11519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pt-BR" sz="2000" b="1" kern="1200" dirty="0"/>
          </a:p>
        </p:txBody>
      </p:sp>
      <p:graphicFrame>
        <p:nvGraphicFramePr>
          <p:cNvPr id="18" name="Diagrama 17"/>
          <p:cNvGraphicFramePr/>
          <p:nvPr>
            <p:extLst/>
          </p:nvPr>
        </p:nvGraphicFramePr>
        <p:xfrm>
          <a:off x="3010626" y="4282078"/>
          <a:ext cx="2845382" cy="2286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Fluxograma: Fita perfurada 18"/>
          <p:cNvSpPr/>
          <p:nvPr/>
        </p:nvSpPr>
        <p:spPr>
          <a:xfrm>
            <a:off x="5524500" y="2996475"/>
            <a:ext cx="3088277" cy="7837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MEDIDA PROVISÓRIA </a:t>
            </a:r>
            <a:endParaRPr lang="pt-BR" dirty="0"/>
          </a:p>
        </p:txBody>
      </p:sp>
      <p:pic>
        <p:nvPicPr>
          <p:cNvPr id="21" name="Imagem 20" descr="MUNECO-PENSADOR-INTERROGANTE-672x358.jpg"/>
          <p:cNvPicPr>
            <a:picLocks noChangeAspect="1"/>
          </p:cNvPicPr>
          <p:nvPr/>
        </p:nvPicPr>
        <p:blipFill>
          <a:blip r:embed="rId9" cstate="print"/>
          <a:stretch>
            <a:fillRect/>
          </a:stretch>
        </p:blipFill>
        <p:spPr>
          <a:xfrm>
            <a:off x="6589080" y="5099190"/>
            <a:ext cx="1577547" cy="1318785"/>
          </a:xfrm>
          <a:prstGeom prst="rect">
            <a:avLst/>
          </a:prstGeom>
        </p:spPr>
      </p:pic>
      <p:pic>
        <p:nvPicPr>
          <p:cNvPr id="22" name="Imagem 21" descr="MUNECO-PENSADOR-INTERROGANTE-672x358.jpg"/>
          <p:cNvPicPr>
            <a:picLocks noChangeAspect="1"/>
          </p:cNvPicPr>
          <p:nvPr/>
        </p:nvPicPr>
        <p:blipFill>
          <a:blip r:embed="rId10" cstate="print"/>
          <a:stretch>
            <a:fillRect/>
          </a:stretch>
        </p:blipFill>
        <p:spPr>
          <a:xfrm>
            <a:off x="489091" y="3441700"/>
            <a:ext cx="1238110" cy="1035025"/>
          </a:xfrm>
          <a:prstGeom prst="rect">
            <a:avLst/>
          </a:prstGeom>
        </p:spPr>
      </p:pic>
      <p:pic>
        <p:nvPicPr>
          <p:cNvPr id="23" name="Imagem 22" descr="MUNECO-PENSADOR-INTERROGANTE-672x358.jpg"/>
          <p:cNvPicPr>
            <a:picLocks noChangeAspect="1"/>
          </p:cNvPicPr>
          <p:nvPr/>
        </p:nvPicPr>
        <p:blipFill>
          <a:blip r:embed="rId11" cstate="print"/>
          <a:stretch>
            <a:fillRect/>
          </a:stretch>
        </p:blipFill>
        <p:spPr>
          <a:xfrm>
            <a:off x="3340101" y="2882900"/>
            <a:ext cx="1790700" cy="1282700"/>
          </a:xfrm>
          <a:prstGeom prst="rect">
            <a:avLst/>
          </a:prstGeom>
        </p:spPr>
      </p:pic>
    </p:spTree>
    <p:extLst>
      <p:ext uri="{BB962C8B-B14F-4D97-AF65-F5344CB8AC3E}">
        <p14:creationId xmlns:p14="http://schemas.microsoft.com/office/powerpoint/2010/main" xmlns="" val="3060973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7800" y="1343025"/>
            <a:ext cx="5762625" cy="771524"/>
          </a:xfrm>
        </p:spPr>
        <p:txBody>
          <a:bodyPr>
            <a:normAutofit/>
          </a:bodyPr>
          <a:lstStyle/>
          <a:p>
            <a:pPr lvl="0" algn="ctr"/>
            <a:r>
              <a:rPr lang="pt-BR" sz="3200" b="1" cap="all" dirty="0" smtClean="0">
                <a:solidFill>
                  <a:schemeClr val="accent6">
                    <a:lumMod val="75000"/>
                  </a:schemeClr>
                </a:solidFill>
                <a:effectLst>
                  <a:outerShdw blurRad="38100" dist="38100" dir="2700000" algn="tl">
                    <a:srgbClr val="000000">
                      <a:alpha val="43137"/>
                    </a:srgbClr>
                  </a:outerShdw>
                </a:effectLst>
                <a:latin typeface="Arial Black" pitchFamily="34" charset="0"/>
              </a:rPr>
              <a:t>representação</a:t>
            </a:r>
            <a:endParaRPr lang="pt-BR" sz="3200" dirty="0">
              <a:solidFill>
                <a:schemeClr val="accent6">
                  <a:lumMod val="75000"/>
                </a:schemeClr>
              </a:solidFill>
              <a:effectLst>
                <a:outerShdw blurRad="38100" dist="38100" dir="2700000" algn="tl">
                  <a:srgbClr val="000000">
                    <a:alpha val="43137"/>
                  </a:srgbClr>
                </a:outerShdw>
              </a:effectLst>
              <a:latin typeface="+mn-lt"/>
            </a:endParaRPr>
          </a:p>
        </p:txBody>
      </p:sp>
      <p:sp>
        <p:nvSpPr>
          <p:cNvPr id="4" name="Retângulo 3"/>
          <p:cNvSpPr/>
          <p:nvPr/>
        </p:nvSpPr>
        <p:spPr>
          <a:xfrm>
            <a:off x="783771" y="3840480"/>
            <a:ext cx="8360229" cy="209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1475005" y="2971040"/>
            <a:ext cx="125013" cy="8206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6218553" y="2886533"/>
            <a:ext cx="125013" cy="8206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806116" y="2454442"/>
            <a:ext cx="3060490" cy="1384995"/>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QUEM REPRESENTA TERCEIRIZADOS</a:t>
            </a:r>
            <a:endParaRPr lang="pt-BR" sz="2800" b="1" dirty="0"/>
          </a:p>
        </p:txBody>
      </p:sp>
      <p:sp>
        <p:nvSpPr>
          <p:cNvPr id="10" name="CaixaDeTexto 9"/>
          <p:cNvSpPr txBox="1"/>
          <p:nvPr/>
        </p:nvSpPr>
        <p:spPr>
          <a:xfrm>
            <a:off x="5245187" y="2115785"/>
            <a:ext cx="2286094" cy="92333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smtClean="0"/>
              <a:t>Lei n.º 13.467/2017</a:t>
            </a:r>
          </a:p>
          <a:p>
            <a:pPr algn="ctr"/>
            <a:r>
              <a:rPr lang="pt-BR" b="1" dirty="0" smtClean="0"/>
              <a:t>REFORMA TRABALHISTA</a:t>
            </a:r>
            <a:endParaRPr lang="pt-BR" b="1" dirty="0"/>
          </a:p>
        </p:txBody>
      </p:sp>
      <p:sp>
        <p:nvSpPr>
          <p:cNvPr id="15" name="Retângulo 14"/>
          <p:cNvSpPr/>
          <p:nvPr/>
        </p:nvSpPr>
        <p:spPr>
          <a:xfrm>
            <a:off x="6749065" y="4009463"/>
            <a:ext cx="81135" cy="106930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CaixaDeTexto 16"/>
          <p:cNvSpPr txBox="1"/>
          <p:nvPr/>
        </p:nvSpPr>
        <p:spPr>
          <a:xfrm>
            <a:off x="5796259" y="4911634"/>
            <a:ext cx="2012649" cy="1089529"/>
          </a:xfrm>
          <a:prstGeom prst="rect">
            <a:avLst/>
          </a:prstGeom>
          <a:solidFill>
            <a:srgbClr val="0099CC"/>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lnSpc>
                <a:spcPct val="90000"/>
              </a:lnSpc>
            </a:pPr>
            <a:r>
              <a:rPr lang="pt-BR" sz="2400" b="1" dirty="0" smtClean="0"/>
              <a:t>CONTRATO AUTONOMO</a:t>
            </a:r>
          </a:p>
          <a:p>
            <a:pPr algn="ctr">
              <a:lnSpc>
                <a:spcPct val="90000"/>
              </a:lnSpc>
            </a:pPr>
            <a:r>
              <a:rPr lang="pt-BR" sz="2400" b="1" dirty="0" smtClean="0"/>
              <a:t>PJ(s)</a:t>
            </a:r>
            <a:endParaRPr lang="pt-BR" sz="2400" b="1" dirty="0"/>
          </a:p>
        </p:txBody>
      </p:sp>
      <p:sp>
        <p:nvSpPr>
          <p:cNvPr id="21" name="Elipse 20"/>
          <p:cNvSpPr/>
          <p:nvPr/>
        </p:nvSpPr>
        <p:spPr>
          <a:xfrm>
            <a:off x="6152185" y="3704879"/>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Elipse 22"/>
          <p:cNvSpPr/>
          <p:nvPr/>
        </p:nvSpPr>
        <p:spPr>
          <a:xfrm>
            <a:off x="6664010" y="3764959"/>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Elipse 24"/>
          <p:cNvSpPr/>
          <p:nvPr/>
        </p:nvSpPr>
        <p:spPr>
          <a:xfrm>
            <a:off x="2296660" y="3825919"/>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Retângulo 25"/>
          <p:cNvSpPr/>
          <p:nvPr/>
        </p:nvSpPr>
        <p:spPr>
          <a:xfrm>
            <a:off x="2394781" y="3946324"/>
            <a:ext cx="81135" cy="106930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CaixaDeTexto 26"/>
          <p:cNvSpPr txBox="1"/>
          <p:nvPr/>
        </p:nvSpPr>
        <p:spPr>
          <a:xfrm>
            <a:off x="1258389" y="5022305"/>
            <a:ext cx="2286094" cy="646331"/>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smtClean="0"/>
              <a:t>Lei n.º 13.429/2017</a:t>
            </a:r>
          </a:p>
          <a:p>
            <a:pPr algn="ctr"/>
            <a:r>
              <a:rPr lang="pt-BR" b="1" dirty="0" smtClean="0"/>
              <a:t>TERCEIRIZAÇÃO </a:t>
            </a:r>
            <a:endParaRPr lang="pt-BR" b="1" dirty="0"/>
          </a:p>
        </p:txBody>
      </p:sp>
      <p:sp>
        <p:nvSpPr>
          <p:cNvPr id="16" name="Elipse 15"/>
          <p:cNvSpPr/>
          <p:nvPr/>
        </p:nvSpPr>
        <p:spPr>
          <a:xfrm>
            <a:off x="4637710" y="3762029"/>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8" name="Retângulo 17"/>
          <p:cNvSpPr/>
          <p:nvPr/>
        </p:nvSpPr>
        <p:spPr>
          <a:xfrm>
            <a:off x="4694553" y="4010483"/>
            <a:ext cx="125013" cy="8206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tângulo 18"/>
          <p:cNvSpPr/>
          <p:nvPr/>
        </p:nvSpPr>
        <p:spPr>
          <a:xfrm>
            <a:off x="3743326" y="4781550"/>
            <a:ext cx="1857374" cy="981075"/>
          </a:xfrm>
          <a:prstGeom prst="rect">
            <a:avLst/>
          </a:prstGeom>
          <a:solidFill>
            <a:srgbClr val="73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PL 3831</a:t>
            </a:r>
          </a:p>
          <a:p>
            <a:pPr algn="ctr"/>
            <a:r>
              <a:rPr lang="pt-BR" b="1" dirty="0" smtClean="0"/>
              <a:t>SERVIDOR PUBLICO</a:t>
            </a:r>
            <a:endParaRPr lang="pt-BR" b="1" dirty="0"/>
          </a:p>
        </p:txBody>
      </p:sp>
    </p:spTree>
    <p:extLst>
      <p:ext uri="{BB962C8B-B14F-4D97-AF65-F5344CB8AC3E}">
        <p14:creationId xmlns:p14="http://schemas.microsoft.com/office/powerpoint/2010/main" xmlns="" val="12471313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8523" y="1600200"/>
            <a:ext cx="7565781" cy="568569"/>
          </a:xfrm>
        </p:spPr>
        <p:txBody>
          <a:bodyPr>
            <a:normAutofit/>
          </a:bodyPr>
          <a:lstStyle/>
          <a:p>
            <a:pPr algn="ctr"/>
            <a:r>
              <a:rPr lang="pt-BR" sz="3200" b="1" dirty="0" smtClean="0">
                <a:solidFill>
                  <a:schemeClr val="accent6">
                    <a:lumMod val="75000"/>
                  </a:schemeClr>
                </a:solidFill>
                <a:effectLst>
                  <a:outerShdw blurRad="38100" dist="38100" dir="2700000" algn="tl">
                    <a:srgbClr val="000000">
                      <a:alpha val="43137"/>
                    </a:srgbClr>
                  </a:outerShdw>
                </a:effectLst>
                <a:latin typeface="Arial Black" pitchFamily="34" charset="0"/>
              </a:rPr>
              <a:t>RELAÇÕES DE TRABALHO</a:t>
            </a:r>
            <a:endParaRPr lang="pt-BR" sz="3200" b="1" dirty="0">
              <a:solidFill>
                <a:schemeClr val="accent6">
                  <a:lumMod val="75000"/>
                </a:schemeClr>
              </a:solidFill>
              <a:effectLst>
                <a:outerShdw blurRad="38100" dist="38100" dir="2700000" algn="tl">
                  <a:srgbClr val="000000">
                    <a:alpha val="43137"/>
                  </a:srgbClr>
                </a:outerShdw>
              </a:effectLst>
              <a:latin typeface="Arial Black" pitchFamily="34" charset="0"/>
            </a:endParaRPr>
          </a:p>
        </p:txBody>
      </p:sp>
      <p:sp>
        <p:nvSpPr>
          <p:cNvPr id="3" name="CaixaDeTexto 2"/>
          <p:cNvSpPr txBox="1"/>
          <p:nvPr/>
        </p:nvSpPr>
        <p:spPr>
          <a:xfrm>
            <a:off x="961292" y="2461846"/>
            <a:ext cx="2520461" cy="461665"/>
          </a:xfrm>
          <a:prstGeom prst="rect">
            <a:avLst/>
          </a:pr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400" b="1" dirty="0" smtClean="0"/>
              <a:t>REMUNERAÇÃO</a:t>
            </a:r>
            <a:endParaRPr lang="pt-BR" sz="2400" b="1" dirty="0"/>
          </a:p>
        </p:txBody>
      </p:sp>
      <p:pic>
        <p:nvPicPr>
          <p:cNvPr id="10" name="Picture 2" descr="C:\Users\usuario\Desktop\IMAGENS\clt.jpg"/>
          <p:cNvPicPr>
            <a:picLocks noChangeAspect="1" noChangeArrowheads="1"/>
          </p:cNvPicPr>
          <p:nvPr/>
        </p:nvPicPr>
        <p:blipFill>
          <a:blip r:embed="rId3" cstate="print"/>
          <a:srcRect/>
          <a:stretch>
            <a:fillRect/>
          </a:stretch>
        </p:blipFill>
        <p:spPr bwMode="auto">
          <a:xfrm>
            <a:off x="3571876" y="3009900"/>
            <a:ext cx="1895474" cy="1420837"/>
          </a:xfrm>
          <a:prstGeom prst="rect">
            <a:avLst/>
          </a:prstGeom>
          <a:noFill/>
        </p:spPr>
      </p:pic>
      <p:sp>
        <p:nvSpPr>
          <p:cNvPr id="11" name="Seta para baixo 10"/>
          <p:cNvSpPr/>
          <p:nvPr/>
        </p:nvSpPr>
        <p:spPr>
          <a:xfrm>
            <a:off x="2042495" y="3031588"/>
            <a:ext cx="164122" cy="35169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996462" y="3669324"/>
            <a:ext cx="2391508" cy="46166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smtClean="0"/>
              <a:t>JORNADA</a:t>
            </a:r>
            <a:endParaRPr lang="pt-BR" sz="2400" b="1" dirty="0"/>
          </a:p>
        </p:txBody>
      </p:sp>
      <p:sp>
        <p:nvSpPr>
          <p:cNvPr id="13" name="Seta para baixo 12"/>
          <p:cNvSpPr/>
          <p:nvPr/>
        </p:nvSpPr>
        <p:spPr>
          <a:xfrm>
            <a:off x="7164476" y="3090874"/>
            <a:ext cx="164122" cy="35169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6021308" y="3651907"/>
            <a:ext cx="2391508" cy="461665"/>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b="1" dirty="0" smtClean="0"/>
              <a:t>PRODUTIVIDADE</a:t>
            </a:r>
            <a:endParaRPr lang="pt-BR" sz="2400" b="1" dirty="0"/>
          </a:p>
        </p:txBody>
      </p:sp>
      <p:sp>
        <p:nvSpPr>
          <p:cNvPr id="9" name="CaixaDeTexto 8"/>
          <p:cNvSpPr txBox="1"/>
          <p:nvPr/>
        </p:nvSpPr>
        <p:spPr>
          <a:xfrm>
            <a:off x="5986138" y="2496680"/>
            <a:ext cx="2520461" cy="461665"/>
          </a:xfrm>
          <a:prstGeom prst="rect">
            <a:avLst/>
          </a:prstGeom>
          <a:solidFill>
            <a:schemeClr val="accent5">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pt-BR" sz="2400" b="1" dirty="0" smtClean="0"/>
              <a:t>REMUNERAÇÃO</a:t>
            </a:r>
            <a:endParaRPr lang="pt-BR" sz="2400" b="1" dirty="0"/>
          </a:p>
        </p:txBody>
      </p:sp>
    </p:spTree>
    <p:extLst>
      <p:ext uri="{BB962C8B-B14F-4D97-AF65-F5344CB8AC3E}">
        <p14:creationId xmlns:p14="http://schemas.microsoft.com/office/powerpoint/2010/main" xmlns="" val="869908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819401" y="5031899"/>
            <a:ext cx="4343400" cy="106684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b="1" dirty="0" smtClean="0">
              <a:solidFill>
                <a:schemeClr val="tx1"/>
              </a:solidFill>
            </a:endParaRPr>
          </a:p>
          <a:p>
            <a:pPr algn="ctr"/>
            <a:r>
              <a:rPr lang="pt-BR" sz="2400" b="1" dirty="0" smtClean="0">
                <a:solidFill>
                  <a:schemeClr val="tx1"/>
                </a:solidFill>
              </a:rPr>
              <a:t>CONTRATO </a:t>
            </a:r>
            <a:r>
              <a:rPr lang="pt-BR" sz="2400" b="1" dirty="0">
                <a:solidFill>
                  <a:schemeClr val="tx1"/>
                </a:solidFill>
              </a:rPr>
              <a:t>EM REGIME </a:t>
            </a:r>
            <a:r>
              <a:rPr lang="pt-BR" sz="2400" b="1" dirty="0" smtClean="0">
                <a:solidFill>
                  <a:schemeClr val="tx1"/>
                </a:solidFill>
              </a:rPr>
              <a:t>PARCIAL COM HORAS EXTRAS</a:t>
            </a:r>
            <a:endParaRPr lang="pt-BR" sz="2400" b="1" dirty="0">
              <a:solidFill>
                <a:schemeClr val="tx1"/>
              </a:solidFill>
            </a:endParaRPr>
          </a:p>
          <a:p>
            <a:pPr algn="ctr"/>
            <a:endParaRPr lang="pt-BR" dirty="0"/>
          </a:p>
        </p:txBody>
      </p:sp>
      <p:sp>
        <p:nvSpPr>
          <p:cNvPr id="6" name="Texto explicativo em setas cruzadas 5"/>
          <p:cNvSpPr/>
          <p:nvPr/>
        </p:nvSpPr>
        <p:spPr>
          <a:xfrm>
            <a:off x="3057525" y="2114550"/>
            <a:ext cx="3552825" cy="2752725"/>
          </a:xfrm>
          <a:prstGeom prst="quadArrowCallout">
            <a:avLst/>
          </a:prstGeom>
          <a:solidFill>
            <a:srgbClr val="73FD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NOVAS FORMAS DE CONTRATAÇÃO</a:t>
            </a:r>
            <a:endParaRPr lang="pt-BR" dirty="0">
              <a:solidFill>
                <a:schemeClr val="tx1"/>
              </a:solidFill>
            </a:endParaRPr>
          </a:p>
        </p:txBody>
      </p:sp>
      <p:sp>
        <p:nvSpPr>
          <p:cNvPr id="7" name="Retângulo 6"/>
          <p:cNvSpPr/>
          <p:nvPr/>
        </p:nvSpPr>
        <p:spPr>
          <a:xfrm>
            <a:off x="3296356" y="1469799"/>
            <a:ext cx="3436245" cy="6788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1"/>
                </a:solidFill>
              </a:rPr>
              <a:t>TELETRABALHO</a:t>
            </a:r>
          </a:p>
          <a:p>
            <a:pPr algn="ctr"/>
            <a:endParaRPr lang="pt-BR" dirty="0"/>
          </a:p>
        </p:txBody>
      </p:sp>
      <p:sp>
        <p:nvSpPr>
          <p:cNvPr id="8" name="Retângulo 7"/>
          <p:cNvSpPr/>
          <p:nvPr/>
        </p:nvSpPr>
        <p:spPr>
          <a:xfrm>
            <a:off x="6400800" y="2810748"/>
            <a:ext cx="2556483" cy="141129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solidFill>
                  <a:schemeClr val="tx1"/>
                </a:solidFill>
              </a:rPr>
              <a:t>AUTÔNOMO </a:t>
            </a:r>
            <a:r>
              <a:rPr lang="pt-BR" sz="2400" b="1" dirty="0" smtClean="0">
                <a:solidFill>
                  <a:schemeClr val="tx1"/>
                </a:solidFill>
              </a:rPr>
              <a:t>EXCLUSIVO</a:t>
            </a:r>
            <a:endParaRPr lang="pt-BR" dirty="0"/>
          </a:p>
        </p:txBody>
      </p:sp>
      <p:sp>
        <p:nvSpPr>
          <p:cNvPr id="9" name="Retângulo 8"/>
          <p:cNvSpPr/>
          <p:nvPr/>
        </p:nvSpPr>
        <p:spPr>
          <a:xfrm>
            <a:off x="824459" y="2712982"/>
            <a:ext cx="2233534" cy="64536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chemeClr val="tx1"/>
                </a:solidFill>
              </a:rPr>
              <a:t>TERCEIRIZAÇÃO</a:t>
            </a:r>
          </a:p>
          <a:p>
            <a:pPr algn="ctr"/>
            <a:endParaRPr lang="pt-BR" dirty="0"/>
          </a:p>
        </p:txBody>
      </p:sp>
      <p:sp>
        <p:nvSpPr>
          <p:cNvPr id="11" name="Retângulo 10"/>
          <p:cNvSpPr/>
          <p:nvPr/>
        </p:nvSpPr>
        <p:spPr>
          <a:xfrm>
            <a:off x="824459" y="3431694"/>
            <a:ext cx="2233534" cy="930177"/>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400" dirty="0" smtClean="0"/>
          </a:p>
          <a:p>
            <a:pPr algn="ctr"/>
            <a:endParaRPr lang="pt-BR" sz="2400" dirty="0"/>
          </a:p>
          <a:p>
            <a:pPr algn="ctr"/>
            <a:r>
              <a:rPr lang="pt-BR" sz="2400" b="1" dirty="0" smtClean="0">
                <a:solidFill>
                  <a:schemeClr val="tx1"/>
                </a:solidFill>
              </a:rPr>
              <a:t>TRABALHO </a:t>
            </a:r>
            <a:r>
              <a:rPr lang="pt-BR" sz="2400" b="1" dirty="0">
                <a:solidFill>
                  <a:schemeClr val="tx1"/>
                </a:solidFill>
              </a:rPr>
              <a:t>INTERMITENTE</a:t>
            </a:r>
          </a:p>
          <a:p>
            <a:pPr algn="ctr"/>
            <a:endParaRPr lang="pt-BR" sz="2400" b="1" dirty="0" smtClean="0">
              <a:solidFill>
                <a:schemeClr val="tx1"/>
              </a:solidFill>
            </a:endParaRPr>
          </a:p>
          <a:p>
            <a:pPr algn="ctr"/>
            <a:endParaRPr lang="pt-BR" dirty="0"/>
          </a:p>
        </p:txBody>
      </p:sp>
    </p:spTree>
    <p:extLst>
      <p:ext uri="{BB962C8B-B14F-4D97-AF65-F5344CB8AC3E}">
        <p14:creationId xmlns:p14="http://schemas.microsoft.com/office/powerpoint/2010/main" xmlns="" val="19665551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0536" y="1580443"/>
            <a:ext cx="7886700" cy="156917"/>
          </a:xfrm>
        </p:spPr>
        <p:txBody>
          <a:bodyPr>
            <a:normAutofit fontScale="90000"/>
          </a:bodyPr>
          <a:lstStyle/>
          <a:p>
            <a:pPr lvl="0" algn="ctr"/>
            <a:r>
              <a:rPr lang="pt-BR" sz="3200" dirty="0" smtClean="0">
                <a:solidFill>
                  <a:srgbClr val="C00000"/>
                </a:solidFill>
                <a:latin typeface="+mn-lt"/>
              </a:rPr>
              <a:t> </a:t>
            </a:r>
            <a:endParaRPr lang="pt-BR" sz="3200" dirty="0">
              <a:solidFill>
                <a:srgbClr val="C00000"/>
              </a:solidFill>
              <a:latin typeface="+mn-lt"/>
            </a:endParaRPr>
          </a:p>
        </p:txBody>
      </p:sp>
      <p:sp>
        <p:nvSpPr>
          <p:cNvPr id="4" name="Retângulo 3"/>
          <p:cNvSpPr/>
          <p:nvPr/>
        </p:nvSpPr>
        <p:spPr>
          <a:xfrm>
            <a:off x="354793" y="3934492"/>
            <a:ext cx="8360229" cy="20900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1475005" y="2971040"/>
            <a:ext cx="125013" cy="82061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flipH="1">
            <a:off x="3396343" y="2638697"/>
            <a:ext cx="195943" cy="1371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806116" y="2454442"/>
            <a:ext cx="1702622" cy="954107"/>
          </a:xfrm>
          <a:prstGeom prst="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CLT/43  pró</a:t>
            </a:r>
            <a:endParaRPr lang="pt-BR" sz="2800" b="1" dirty="0"/>
          </a:p>
        </p:txBody>
      </p:sp>
      <p:sp>
        <p:nvSpPr>
          <p:cNvPr id="9" name="CaixaDeTexto 8"/>
          <p:cNvSpPr txBox="1"/>
          <p:nvPr/>
        </p:nvSpPr>
        <p:spPr>
          <a:xfrm>
            <a:off x="2904485" y="2160146"/>
            <a:ext cx="1479885" cy="523220"/>
          </a:xfrm>
          <a:prstGeom prst="rect">
            <a:avLst/>
          </a:prstGeom>
          <a:solidFill>
            <a:srgbClr val="66FFFF">
              <a:alpha val="94902"/>
            </a:srgb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800" b="1" dirty="0" smtClean="0"/>
              <a:t>CF/88</a:t>
            </a:r>
            <a:endParaRPr lang="pt-BR" sz="2800" b="1" dirty="0"/>
          </a:p>
        </p:txBody>
      </p:sp>
      <p:sp>
        <p:nvSpPr>
          <p:cNvPr id="10" name="CaixaDeTexto 9"/>
          <p:cNvSpPr txBox="1"/>
          <p:nvPr/>
        </p:nvSpPr>
        <p:spPr>
          <a:xfrm>
            <a:off x="5896254" y="4875898"/>
            <a:ext cx="2286094" cy="923330"/>
          </a:xfrm>
          <a:prstGeom prst="rect">
            <a:avLst/>
          </a:prstGeom>
          <a:solidFill>
            <a:schemeClr val="accent4"/>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smtClean="0"/>
              <a:t>Lei n.º 13.467/2017</a:t>
            </a:r>
          </a:p>
          <a:p>
            <a:pPr algn="ctr"/>
            <a:r>
              <a:rPr lang="pt-BR" b="1" dirty="0" smtClean="0"/>
              <a:t>REFORMA TRABALHISTA</a:t>
            </a:r>
            <a:endParaRPr lang="pt-BR" b="1" dirty="0"/>
          </a:p>
        </p:txBody>
      </p:sp>
      <p:sp>
        <p:nvSpPr>
          <p:cNvPr id="15" name="Retângulo 14"/>
          <p:cNvSpPr/>
          <p:nvPr/>
        </p:nvSpPr>
        <p:spPr>
          <a:xfrm>
            <a:off x="6968392" y="4082868"/>
            <a:ext cx="148123" cy="741903"/>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Elipse 18"/>
          <p:cNvSpPr/>
          <p:nvPr/>
        </p:nvSpPr>
        <p:spPr>
          <a:xfrm>
            <a:off x="1377757" y="3737810"/>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 name="Elipse 19"/>
          <p:cNvSpPr/>
          <p:nvPr/>
        </p:nvSpPr>
        <p:spPr>
          <a:xfrm>
            <a:off x="3401972" y="3776691"/>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2" name="Retângulo 21"/>
          <p:cNvSpPr/>
          <p:nvPr/>
        </p:nvSpPr>
        <p:spPr>
          <a:xfrm>
            <a:off x="4611188" y="4167052"/>
            <a:ext cx="169817" cy="108555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3" name="Elipse 22"/>
          <p:cNvSpPr/>
          <p:nvPr/>
        </p:nvSpPr>
        <p:spPr>
          <a:xfrm>
            <a:off x="6894628" y="3895750"/>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5" name="Elipse 24"/>
          <p:cNvSpPr/>
          <p:nvPr/>
        </p:nvSpPr>
        <p:spPr>
          <a:xfrm>
            <a:off x="5255157" y="3860429"/>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6" name="Retângulo 25"/>
          <p:cNvSpPr/>
          <p:nvPr/>
        </p:nvSpPr>
        <p:spPr>
          <a:xfrm flipH="1">
            <a:off x="5351417" y="2902668"/>
            <a:ext cx="143692" cy="1220034"/>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7" name="CaixaDeTexto 26"/>
          <p:cNvSpPr txBox="1"/>
          <p:nvPr/>
        </p:nvSpPr>
        <p:spPr>
          <a:xfrm>
            <a:off x="3587932" y="5107577"/>
            <a:ext cx="2286094" cy="646331"/>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b="1" dirty="0" smtClean="0"/>
              <a:t>Lei n.º 13.429/2017</a:t>
            </a:r>
          </a:p>
          <a:p>
            <a:pPr algn="ctr"/>
            <a:r>
              <a:rPr lang="pt-BR" b="1" dirty="0" smtClean="0"/>
              <a:t>TERCEIRIZAÇÃO </a:t>
            </a:r>
            <a:endParaRPr lang="pt-BR" b="1" dirty="0"/>
          </a:p>
        </p:txBody>
      </p:sp>
      <p:sp>
        <p:nvSpPr>
          <p:cNvPr id="28" name="Retângulo de cantos arredondados 27"/>
          <p:cNvSpPr/>
          <p:nvPr/>
        </p:nvSpPr>
        <p:spPr>
          <a:xfrm>
            <a:off x="4459114" y="1851378"/>
            <a:ext cx="1964266" cy="128693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CONVENÇÕES INTERNACIONAIS</a:t>
            </a:r>
            <a:endParaRPr lang="pt-BR" b="1" dirty="0"/>
          </a:p>
        </p:txBody>
      </p:sp>
      <p:sp>
        <p:nvSpPr>
          <p:cNvPr id="30" name="Elipse 29"/>
          <p:cNvSpPr/>
          <p:nvPr/>
        </p:nvSpPr>
        <p:spPr>
          <a:xfrm>
            <a:off x="4579683" y="3830373"/>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1" name="Retângulo 20"/>
          <p:cNvSpPr/>
          <p:nvPr/>
        </p:nvSpPr>
        <p:spPr>
          <a:xfrm>
            <a:off x="7721277" y="3055096"/>
            <a:ext cx="169817" cy="1085558"/>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4" name="Elipse 23"/>
          <p:cNvSpPr/>
          <p:nvPr/>
        </p:nvSpPr>
        <p:spPr>
          <a:xfrm>
            <a:off x="7678483" y="3881174"/>
            <a:ext cx="290622" cy="300790"/>
          </a:xfrm>
          <a:prstGeom prst="ellipse">
            <a:avLst/>
          </a:prstGeom>
          <a:solidFill>
            <a:schemeClr val="bg2">
              <a:lumMod val="50000"/>
            </a:schemeClr>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2" name="Retângulo de cantos arredondados 31"/>
          <p:cNvSpPr/>
          <p:nvPr/>
        </p:nvSpPr>
        <p:spPr>
          <a:xfrm>
            <a:off x="6576646" y="2438400"/>
            <a:ext cx="2183532" cy="8128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smtClean="0"/>
              <a:t>ACORDOS  E CONVENÇÕES COLETIVAS</a:t>
            </a:r>
            <a:endParaRPr lang="pt-BR" b="1" dirty="0"/>
          </a:p>
        </p:txBody>
      </p:sp>
    </p:spTree>
    <p:extLst>
      <p:ext uri="{BB962C8B-B14F-4D97-AF65-F5344CB8AC3E}">
        <p14:creationId xmlns:p14="http://schemas.microsoft.com/office/powerpoint/2010/main" xmlns="" val="447274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019906" y="1922585"/>
            <a:ext cx="7713785" cy="1938992"/>
          </a:xfrm>
          <a:prstGeom prst="rect">
            <a:avLst/>
          </a:prstGeom>
        </p:spPr>
        <p:txBody>
          <a:bodyPr wrap="square">
            <a:spAutoFit/>
          </a:bodyPr>
          <a:lstStyle/>
          <a:p>
            <a:pPr algn="ctr"/>
            <a:endParaRPr lang="pt-BR" sz="5400" dirty="0" smtClean="0">
              <a:solidFill>
                <a:srgbClr val="FFFF00"/>
              </a:solidFill>
            </a:endParaRPr>
          </a:p>
          <a:p>
            <a:pPr algn="just"/>
            <a:endParaRPr lang="pt-BR" sz="6600" dirty="0">
              <a:latin typeface="Arial Unicode MS" pitchFamily="34" charset="-128"/>
              <a:ea typeface="Arial Unicode MS" pitchFamily="34" charset="-128"/>
              <a:cs typeface="Arial Unicode MS" pitchFamily="34" charset="-128"/>
            </a:endParaRPr>
          </a:p>
        </p:txBody>
      </p:sp>
      <p:pic>
        <p:nvPicPr>
          <p:cNvPr id="6" name="Picture 2" descr="Resultado de imagem para ENTIDADES SINDICAIS DESENHOS"/>
          <p:cNvPicPr>
            <a:picLocks noChangeAspect="1" noChangeArrowheads="1"/>
          </p:cNvPicPr>
          <p:nvPr/>
        </p:nvPicPr>
        <p:blipFill>
          <a:blip r:embed="rId3" cstate="print"/>
          <a:srcRect t="11973" b="11973"/>
          <a:stretch>
            <a:fillRect/>
          </a:stretch>
        </p:blipFill>
        <p:spPr bwMode="auto">
          <a:xfrm>
            <a:off x="4422587" y="1985554"/>
            <a:ext cx="4355653" cy="2670481"/>
          </a:xfrm>
          <a:prstGeom prst="rect">
            <a:avLst/>
          </a:prstGeom>
          <a:noFill/>
        </p:spPr>
      </p:pic>
      <p:sp>
        <p:nvSpPr>
          <p:cNvPr id="7" name="CaixaDeTexto 6"/>
          <p:cNvSpPr txBox="1"/>
          <p:nvPr/>
        </p:nvSpPr>
        <p:spPr>
          <a:xfrm>
            <a:off x="796835" y="2259875"/>
            <a:ext cx="3735976" cy="1569660"/>
          </a:xfrm>
          <a:prstGeom prst="rect">
            <a:avLst/>
          </a:prstGeom>
          <a:solidFill>
            <a:srgbClr val="66FFCC"/>
          </a:solidFill>
        </p:spPr>
        <p:txBody>
          <a:bodyPr wrap="square" rtlCol="0">
            <a:spAutoFit/>
          </a:bodyPr>
          <a:lstStyle/>
          <a:p>
            <a:pPr algn="ctr"/>
            <a:r>
              <a:rPr lang="pt-BR" sz="3200" b="1" dirty="0" smtClean="0">
                <a:latin typeface="Arial Black" pitchFamily="34" charset="0"/>
              </a:rPr>
              <a:t>COMO NOS VEMOS NESSA CONJUNTURA?</a:t>
            </a:r>
            <a:endParaRPr lang="pt-BR" sz="3200" b="1" dirty="0">
              <a:latin typeface="Arial Black" pitchFamily="34" charset="0"/>
            </a:endParaRPr>
          </a:p>
        </p:txBody>
      </p:sp>
    </p:spTree>
    <p:extLst>
      <p:ext uri="{BB962C8B-B14F-4D97-AF65-F5344CB8AC3E}">
        <p14:creationId xmlns:p14="http://schemas.microsoft.com/office/powerpoint/2010/main" xmlns="" val="2392103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68493" y="1749778"/>
            <a:ext cx="7886700" cy="1162755"/>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pt-BR" sz="4800" dirty="0" smtClean="0">
                <a:solidFill>
                  <a:srgbClr val="C00000"/>
                </a:solidFill>
              </a:rPr>
              <a:t>LEI 13.467/2017</a:t>
            </a:r>
            <a:endParaRPr lang="pt-BR" sz="4800" dirty="0">
              <a:solidFill>
                <a:srgbClr val="C00000"/>
              </a:solidFill>
            </a:endParaRPr>
          </a:p>
        </p:txBody>
      </p:sp>
      <p:sp>
        <p:nvSpPr>
          <p:cNvPr id="6" name="Seta para a esquerda e para a direita 5"/>
          <p:cNvSpPr/>
          <p:nvPr/>
        </p:nvSpPr>
        <p:spPr>
          <a:xfrm>
            <a:off x="2780029" y="3827119"/>
            <a:ext cx="3522689" cy="1364104"/>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620138" y="3456752"/>
            <a:ext cx="1769776" cy="21767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rgbClr val="C00000"/>
                </a:solidFill>
              </a:rPr>
              <a:t>MEDIDA</a:t>
            </a:r>
          </a:p>
          <a:p>
            <a:pPr algn="ctr"/>
            <a:r>
              <a:rPr lang="pt-BR" sz="2400" b="1" dirty="0" smtClean="0">
                <a:solidFill>
                  <a:srgbClr val="C00000"/>
                </a:solidFill>
              </a:rPr>
              <a:t>PROVISÓRIA?</a:t>
            </a:r>
            <a:endParaRPr lang="pt-BR" sz="2400" b="1" dirty="0">
              <a:solidFill>
                <a:srgbClr val="C00000"/>
              </a:solidFill>
            </a:endParaRPr>
          </a:p>
        </p:txBody>
      </p:sp>
      <p:sp>
        <p:nvSpPr>
          <p:cNvPr id="8" name="Retângulo 7"/>
          <p:cNvSpPr/>
          <p:nvPr/>
        </p:nvSpPr>
        <p:spPr>
          <a:xfrm>
            <a:off x="6410609" y="3471093"/>
            <a:ext cx="1994629" cy="21767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smtClean="0">
                <a:solidFill>
                  <a:srgbClr val="C00000"/>
                </a:solidFill>
              </a:rPr>
              <a:t>ACORDO/</a:t>
            </a:r>
          </a:p>
          <a:p>
            <a:pPr algn="ctr"/>
            <a:r>
              <a:rPr lang="pt-BR" sz="2400" b="1" dirty="0" smtClean="0">
                <a:solidFill>
                  <a:srgbClr val="C00000"/>
                </a:solidFill>
              </a:rPr>
              <a:t>CONVENÇÃO COLETIVA?</a:t>
            </a:r>
            <a:endParaRPr lang="pt-BR" sz="2400" b="1" dirty="0">
              <a:solidFill>
                <a:srgbClr val="C00000"/>
              </a:solidFill>
            </a:endParaRPr>
          </a:p>
        </p:txBody>
      </p:sp>
    </p:spTree>
    <p:extLst>
      <p:ext uri="{BB962C8B-B14F-4D97-AF65-F5344CB8AC3E}">
        <p14:creationId xmlns:p14="http://schemas.microsoft.com/office/powerpoint/2010/main" xmlns="" val="377725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BONECO COM INTERROGAÇAO.jpg"/>
          <p:cNvPicPr>
            <a:picLocks noChangeAspect="1"/>
          </p:cNvPicPr>
          <p:nvPr/>
        </p:nvPicPr>
        <p:blipFill>
          <a:blip r:embed="rId3" cstate="print"/>
          <a:stretch>
            <a:fillRect/>
          </a:stretch>
        </p:blipFill>
        <p:spPr>
          <a:xfrm>
            <a:off x="6531654" y="2989383"/>
            <a:ext cx="1193219" cy="1193219"/>
          </a:xfrm>
          <a:prstGeom prst="rect">
            <a:avLst/>
          </a:prstGeom>
        </p:spPr>
      </p:pic>
      <p:sp>
        <p:nvSpPr>
          <p:cNvPr id="2" name="CaixaDeTexto 1"/>
          <p:cNvSpPr txBox="1"/>
          <p:nvPr/>
        </p:nvSpPr>
        <p:spPr>
          <a:xfrm>
            <a:off x="135467" y="2020712"/>
            <a:ext cx="8133644" cy="1569660"/>
          </a:xfrm>
          <a:prstGeom prst="rect">
            <a:avLst/>
          </a:prstGeom>
          <a:noFill/>
        </p:spPr>
        <p:txBody>
          <a:bodyPr wrap="square" rtlCol="0">
            <a:spAutoFit/>
          </a:bodyPr>
          <a:lstStyle/>
          <a:p>
            <a:pPr algn="ctr"/>
            <a:r>
              <a:rPr lang="pt-BR" sz="4800" b="1" dirty="0" smtClean="0">
                <a:ea typeface="+mj-ea"/>
                <a:cs typeface="+mj-cs"/>
              </a:rPr>
              <a:t>DEVEMOS  AGUARDAR A </a:t>
            </a:r>
            <a:r>
              <a:rPr lang="pt-BR" sz="4800" b="1" dirty="0" smtClean="0">
                <a:solidFill>
                  <a:srgbClr val="C00000"/>
                </a:solidFill>
                <a:ea typeface="+mj-ea"/>
                <a:cs typeface="+mj-cs"/>
              </a:rPr>
              <a:t>MEDIDA PROVISÓRIA</a:t>
            </a:r>
          </a:p>
        </p:txBody>
      </p:sp>
      <p:sp>
        <p:nvSpPr>
          <p:cNvPr id="4" name="CaixaDeTexto 3"/>
          <p:cNvSpPr txBox="1"/>
          <p:nvPr/>
        </p:nvSpPr>
        <p:spPr>
          <a:xfrm>
            <a:off x="654756" y="4232031"/>
            <a:ext cx="8020320" cy="1107996"/>
          </a:xfrm>
          <a:prstGeom prst="rect">
            <a:avLst/>
          </a:prstGeom>
          <a:noFill/>
        </p:spPr>
        <p:txBody>
          <a:bodyPr wrap="square" rtlCol="0">
            <a:spAutoFit/>
          </a:bodyPr>
          <a:lstStyle/>
          <a:p>
            <a:pPr algn="ctr"/>
            <a:r>
              <a:rPr lang="pt-BR" sz="6600" b="1" dirty="0" smtClean="0">
                <a:solidFill>
                  <a:schemeClr val="accent6">
                    <a:lumMod val="75000"/>
                  </a:schemeClr>
                </a:solidFill>
                <a:ea typeface="+mj-ea"/>
                <a:cs typeface="+mj-cs"/>
              </a:rPr>
              <a:t>O QUE PODE VIR?</a:t>
            </a:r>
          </a:p>
        </p:txBody>
      </p:sp>
    </p:spTree>
    <p:extLst>
      <p:ext uri="{BB962C8B-B14F-4D97-AF65-F5344CB8AC3E}">
        <p14:creationId xmlns:p14="http://schemas.microsoft.com/office/powerpoint/2010/main" xmlns="" val="15117853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5422" y="2720622"/>
            <a:ext cx="7879645" cy="3736622"/>
          </a:xfrm>
        </p:spPr>
        <p:txBody>
          <a:bodyPr>
            <a:normAutofit/>
          </a:bodyPr>
          <a:lstStyle/>
          <a:p>
            <a:pPr algn="just"/>
            <a:r>
              <a:rPr lang="pt-BR" sz="2200" b="1" dirty="0" smtClean="0">
                <a:latin typeface="Arial" pitchFamily="34" charset="0"/>
                <a:cs typeface="Arial" pitchFamily="34" charset="0"/>
              </a:rPr>
              <a:t>Jornada 12x36: </a:t>
            </a:r>
            <a:r>
              <a:rPr lang="pt-BR" sz="2200" dirty="0" smtClean="0">
                <a:latin typeface="Arial" pitchFamily="34" charset="0"/>
                <a:cs typeface="Arial" pitchFamily="34" charset="0"/>
              </a:rPr>
              <a:t>somente mediante instrumento coletivo.</a:t>
            </a:r>
          </a:p>
          <a:p>
            <a:pPr algn="just"/>
            <a:r>
              <a:rPr lang="pt-BR" sz="2200" b="1" dirty="0" smtClean="0">
                <a:latin typeface="Arial" pitchFamily="34" charset="0"/>
                <a:cs typeface="Arial" pitchFamily="34" charset="0"/>
              </a:rPr>
              <a:t>Dano </a:t>
            </a:r>
            <a:r>
              <a:rPr lang="pt-BR" sz="2200" b="1" dirty="0" err="1" smtClean="0">
                <a:latin typeface="Arial" pitchFamily="34" charset="0"/>
                <a:cs typeface="Arial" pitchFamily="34" charset="0"/>
              </a:rPr>
              <a:t>Extrapatrimonial</a:t>
            </a:r>
            <a:r>
              <a:rPr lang="pt-BR" sz="2200" b="1" dirty="0" smtClean="0">
                <a:latin typeface="Arial" pitchFamily="34" charset="0"/>
                <a:cs typeface="Arial" pitchFamily="34" charset="0"/>
              </a:rPr>
              <a:t>:</a:t>
            </a:r>
            <a:r>
              <a:rPr lang="pt-BR" sz="2200" dirty="0" smtClean="0">
                <a:latin typeface="Arial" pitchFamily="34" charset="0"/>
                <a:cs typeface="Arial" pitchFamily="34" charset="0"/>
              </a:rPr>
              <a:t> amplia os bens juridicamente tutelados, vincula o enquadramento da indenização ao valor máximo do RGPS;</a:t>
            </a:r>
          </a:p>
          <a:p>
            <a:pPr algn="just"/>
            <a:r>
              <a:rPr lang="pt-BR" sz="2200" b="1" dirty="0" smtClean="0">
                <a:latin typeface="Arial" pitchFamily="34" charset="0"/>
                <a:cs typeface="Arial" pitchFamily="34" charset="0"/>
              </a:rPr>
              <a:t>Empregada Gestante e Lactante: </a:t>
            </a:r>
            <a:r>
              <a:rPr lang="pt-BR" sz="2200" dirty="0" smtClean="0">
                <a:latin typeface="Arial" pitchFamily="34" charset="0"/>
                <a:cs typeface="Arial" pitchFamily="34" charset="0"/>
              </a:rPr>
              <a:t>permite que a empregada gestante labore em ambientes insalubres com grau mínimo e máximo, quando autorizado pelo médico, e quanto a empregada lactante somente não será afastada quando apresentar atestado por medico do sistema de saúde, privado ou público.</a:t>
            </a:r>
            <a:endParaRPr lang="pt-BR" sz="2200" dirty="0"/>
          </a:p>
        </p:txBody>
      </p:sp>
      <p:sp>
        <p:nvSpPr>
          <p:cNvPr id="4" name="CaixaDeTexto 3"/>
          <p:cNvSpPr txBox="1"/>
          <p:nvPr/>
        </p:nvSpPr>
        <p:spPr>
          <a:xfrm>
            <a:off x="643467" y="1648178"/>
            <a:ext cx="7996441" cy="954107"/>
          </a:xfrm>
          <a:prstGeom prst="rect">
            <a:avLst/>
          </a:prstGeom>
          <a:noFill/>
        </p:spPr>
        <p:txBody>
          <a:bodyPr wrap="square" rtlCol="0">
            <a:spAutoFit/>
          </a:bodyPr>
          <a:lstStyle/>
          <a:p>
            <a:pPr algn="ctr"/>
            <a:r>
              <a:rPr lang="pt-BR" sz="2800" b="1" dirty="0" smtClean="0">
                <a:solidFill>
                  <a:schemeClr val="accent6">
                    <a:lumMod val="75000"/>
                  </a:schemeClr>
                </a:solidFill>
                <a:effectLst>
                  <a:outerShdw blurRad="38100" dist="38100" dir="2700000" algn="tl">
                    <a:srgbClr val="000000">
                      <a:alpha val="43137"/>
                    </a:srgbClr>
                  </a:outerShdw>
                </a:effectLst>
                <a:ea typeface="+mj-ea"/>
                <a:cs typeface="+mj-cs"/>
              </a:rPr>
              <a:t>TEMAS QUE CONSTAM NOS PONTOS ACORDADOS PELOS SENADORES</a:t>
            </a:r>
          </a:p>
        </p:txBody>
      </p:sp>
    </p:spTree>
    <p:extLst>
      <p:ext uri="{BB962C8B-B14F-4D97-AF65-F5344CB8AC3E}">
        <p14:creationId xmlns:p14="http://schemas.microsoft.com/office/powerpoint/2010/main" xmlns="" val="398236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62845" y="1625600"/>
            <a:ext cx="8275244" cy="5232400"/>
          </a:xfrm>
        </p:spPr>
        <p:txBody>
          <a:bodyPr>
            <a:normAutofit/>
          </a:bodyPr>
          <a:lstStyle/>
          <a:p>
            <a:pPr algn="just"/>
            <a:r>
              <a:rPr lang="pt-BR" sz="2200" b="1" dirty="0" smtClean="0">
                <a:latin typeface="Arial" pitchFamily="34" charset="0"/>
                <a:cs typeface="Arial" pitchFamily="34" charset="0"/>
              </a:rPr>
              <a:t>Empregado Autônomo: </a:t>
            </a:r>
            <a:r>
              <a:rPr lang="pt-BR" sz="2200" dirty="0" smtClean="0">
                <a:latin typeface="Arial" pitchFamily="34" charset="0"/>
                <a:cs typeface="Arial" pitchFamily="34" charset="0"/>
              </a:rPr>
              <a:t>não pode haver cláusula de exclusividade no contrato de trabalho.</a:t>
            </a:r>
          </a:p>
          <a:p>
            <a:pPr algn="just"/>
            <a:r>
              <a:rPr lang="pt-BR" sz="2200" b="1" dirty="0" smtClean="0">
                <a:latin typeface="Arial" pitchFamily="34" charset="0"/>
                <a:cs typeface="Arial" pitchFamily="34" charset="0"/>
              </a:rPr>
              <a:t>Trabalho Intermitente: </a:t>
            </a:r>
            <a:r>
              <a:rPr lang="pt-BR" sz="2200" dirty="0" smtClean="0">
                <a:latin typeface="Arial" pitchFamily="34" charset="0"/>
                <a:cs typeface="Arial" pitchFamily="34" charset="0"/>
              </a:rPr>
              <a:t>disciplina que a modalidade de contratação por trabalho intermitente deve ser feita por escrito, ainda que disciplinada em acordo ou convenção coletivo. </a:t>
            </a:r>
          </a:p>
          <a:p>
            <a:pPr algn="just"/>
            <a:r>
              <a:rPr lang="pt-BR" sz="2200" b="1" dirty="0" smtClean="0">
                <a:latin typeface="Arial" pitchFamily="34" charset="0"/>
                <a:cs typeface="Arial" pitchFamily="34" charset="0"/>
              </a:rPr>
              <a:t>Comissão de Representantes dos Empregados</a:t>
            </a:r>
            <a:r>
              <a:rPr lang="pt-BR" sz="2200" dirty="0" smtClean="0">
                <a:latin typeface="Arial" pitchFamily="34" charset="0"/>
                <a:cs typeface="Arial" pitchFamily="34" charset="0"/>
              </a:rPr>
              <a:t>: explicita que a comissão não substituirá a função do sindicato.</a:t>
            </a:r>
          </a:p>
          <a:p>
            <a:pPr algn="just"/>
            <a:r>
              <a:rPr lang="pt-BR" sz="2200" b="1" dirty="0" smtClean="0">
                <a:latin typeface="Arial" pitchFamily="34" charset="0"/>
                <a:cs typeface="Arial" pitchFamily="34" charset="0"/>
              </a:rPr>
              <a:t>Negociado sobre o Legislado: o </a:t>
            </a:r>
            <a:r>
              <a:rPr lang="pt-BR" sz="2200" dirty="0" smtClean="0">
                <a:latin typeface="Arial" pitchFamily="34" charset="0"/>
                <a:cs typeface="Arial" pitchFamily="34" charset="0"/>
              </a:rPr>
              <a:t>enquadramento do grau de insalubridade e a prorrogação de jornada em ambientes insalubres, sem licença prévia das autoridades competentes do Ministério do Trabalho, deverá respeitar na integralidade, as normas de saúde, higiene e segurança do trabalho previstas em lei ou em normas regulamentadoras do órgão ministerial.</a:t>
            </a:r>
            <a:endParaRPr lang="pt-BR" dirty="0"/>
          </a:p>
        </p:txBody>
      </p:sp>
    </p:spTree>
    <p:extLst>
      <p:ext uri="{BB962C8B-B14F-4D97-AF65-F5344CB8AC3E}">
        <p14:creationId xmlns:p14="http://schemas.microsoft.com/office/powerpoint/2010/main" xmlns="" val="417006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9300" y="1625600"/>
            <a:ext cx="7766050" cy="6096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pt-BR" sz="3200" b="1" dirty="0" smtClean="0">
                <a:solidFill>
                  <a:schemeClr val="accent6">
                    <a:lumMod val="50000"/>
                  </a:schemeClr>
                </a:solidFill>
                <a:effectLst>
                  <a:outerShdw blurRad="38100" dist="38100" dir="2700000" algn="tl">
                    <a:srgbClr val="000000">
                      <a:alpha val="43137"/>
                    </a:srgbClr>
                  </a:outerShdw>
                </a:effectLst>
                <a:latin typeface="Calibri" panose="020F0502020204030204" pitchFamily="34" charset="0"/>
              </a:rPr>
              <a:t>PAPEL DO MOVIMENTO SINDICAL</a:t>
            </a:r>
            <a:endParaRPr lang="pt-BR" sz="3200" b="1" dirty="0">
              <a:solidFill>
                <a:schemeClr val="accent6">
                  <a:lumMod val="50000"/>
                </a:schemeClr>
              </a:solidFill>
              <a:effectLst>
                <a:outerShdw blurRad="38100" dist="38100" dir="2700000" algn="tl">
                  <a:srgbClr val="000000">
                    <a:alpha val="43137"/>
                  </a:srgbClr>
                </a:outerShdw>
              </a:effectLst>
              <a:latin typeface="Calibri" panose="020F0502020204030204" pitchFamily="34" charset="0"/>
            </a:endParaRPr>
          </a:p>
        </p:txBody>
      </p:sp>
      <p:sp>
        <p:nvSpPr>
          <p:cNvPr id="3" name="Espaço Reservado para Conteúdo 2"/>
          <p:cNvSpPr>
            <a:spLocks noGrp="1"/>
          </p:cNvSpPr>
          <p:nvPr>
            <p:ph idx="1"/>
          </p:nvPr>
        </p:nvSpPr>
        <p:spPr>
          <a:xfrm>
            <a:off x="520700" y="2451100"/>
            <a:ext cx="8077200" cy="4127500"/>
          </a:xfrm>
        </p:spPr>
        <p:txBody>
          <a:bodyPr>
            <a:normAutofit fontScale="55000" lnSpcReduction="20000"/>
          </a:bodyPr>
          <a:lstStyle/>
          <a:p>
            <a:pPr marL="324000" algn="just">
              <a:spcAft>
                <a:spcPts val="1200"/>
              </a:spcAft>
            </a:pPr>
            <a:r>
              <a:rPr lang="pt-BR" sz="5100" dirty="0" smtClean="0"/>
              <a:t>Instituição </a:t>
            </a:r>
            <a:r>
              <a:rPr lang="pt-BR" sz="5100" dirty="0"/>
              <a:t>responsável pela </a:t>
            </a:r>
            <a:r>
              <a:rPr lang="pt-BR" sz="5100" b="1" dirty="0" smtClean="0">
                <a:solidFill>
                  <a:schemeClr val="accent6">
                    <a:lumMod val="50000"/>
                  </a:schemeClr>
                </a:solidFill>
              </a:rPr>
              <a:t>DEFESA DOS DIREITOS E INTERESSES INDIVIDUAIS E COLETIVOS DA CLASSE TRABALHADORA;</a:t>
            </a:r>
          </a:p>
          <a:p>
            <a:pPr marL="324000" algn="just">
              <a:spcAft>
                <a:spcPts val="1200"/>
              </a:spcAft>
            </a:pPr>
            <a:r>
              <a:rPr lang="pt-BR" sz="5100" b="1" dirty="0" smtClean="0">
                <a:solidFill>
                  <a:schemeClr val="accent6">
                    <a:lumMod val="50000"/>
                  </a:schemeClr>
                </a:solidFill>
              </a:rPr>
              <a:t>ORGANIZAR, FORMAR, MOBILIZAR E TRAZER PODERES E EQUILÍBRIO AOS TRABALHADORES NOS EMBATES de Relações de Trabalho</a:t>
            </a:r>
            <a:r>
              <a:rPr lang="pt-BR" sz="5100" b="1" dirty="0" smtClean="0">
                <a:solidFill>
                  <a:schemeClr val="accent6">
                    <a:lumMod val="50000"/>
                  </a:schemeClr>
                </a:solidFill>
                <a:effectLst>
                  <a:outerShdw blurRad="38100" dist="38100" dir="2700000" algn="tl">
                    <a:srgbClr val="000000">
                      <a:alpha val="43137"/>
                    </a:srgbClr>
                  </a:outerShdw>
                </a:effectLst>
              </a:rPr>
              <a:t> </a:t>
            </a:r>
            <a:r>
              <a:rPr lang="pt-BR" sz="5100" dirty="0" smtClean="0"/>
              <a:t>com </a:t>
            </a:r>
            <a:r>
              <a:rPr lang="pt-BR" sz="5100" dirty="0"/>
              <a:t>o empregador e o governo. </a:t>
            </a:r>
            <a:endParaRPr lang="pt-BR" sz="5100" dirty="0" smtClean="0"/>
          </a:p>
          <a:p>
            <a:pPr marL="324000" algn="just">
              <a:spcAft>
                <a:spcPts val="1200"/>
              </a:spcAft>
            </a:pPr>
            <a:r>
              <a:rPr lang="pt-BR" sz="5100" dirty="0" smtClean="0"/>
              <a:t>Seu </a:t>
            </a:r>
            <a:r>
              <a:rPr lang="pt-BR" sz="5100" dirty="0"/>
              <a:t>principal valor está em </a:t>
            </a:r>
            <a:r>
              <a:rPr lang="pt-BR" sz="5100" b="1" dirty="0" smtClean="0">
                <a:solidFill>
                  <a:schemeClr val="accent6">
                    <a:lumMod val="50000"/>
                  </a:schemeClr>
                </a:solidFill>
              </a:rPr>
              <a:t>RECONHECER A EXISTÊNCIA DO CONFLITO</a:t>
            </a:r>
            <a:r>
              <a:rPr lang="pt-BR" sz="5100" dirty="0" smtClean="0"/>
              <a:t> </a:t>
            </a:r>
            <a:r>
              <a:rPr lang="pt-BR" sz="5100" dirty="0"/>
              <a:t>e permitir a sua solução de forma negociada, com regras que </a:t>
            </a:r>
            <a:r>
              <a:rPr lang="pt-BR" sz="5100" dirty="0" smtClean="0"/>
              <a:t>assegurem </a:t>
            </a:r>
            <a:r>
              <a:rPr lang="pt-BR" sz="5100" dirty="0"/>
              <a:t>igualdade de </a:t>
            </a:r>
            <a:r>
              <a:rPr lang="pt-BR" sz="5100" dirty="0" smtClean="0"/>
              <a:t>condições. </a:t>
            </a:r>
            <a:endParaRPr lang="pt-BR" sz="5100" dirty="0"/>
          </a:p>
          <a:p>
            <a:pPr algn="just"/>
            <a:endParaRPr lang="pt-BR" dirty="0"/>
          </a:p>
        </p:txBody>
      </p:sp>
    </p:spTree>
    <p:extLst>
      <p:ext uri="{BB962C8B-B14F-4D97-AF65-F5344CB8AC3E}">
        <p14:creationId xmlns:p14="http://schemas.microsoft.com/office/powerpoint/2010/main" xmlns="" val="11940246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53156" y="1998133"/>
            <a:ext cx="8121921" cy="3886850"/>
          </a:xfrm>
        </p:spPr>
        <p:txBody>
          <a:bodyPr>
            <a:normAutofit/>
          </a:bodyPr>
          <a:lstStyle/>
          <a:p>
            <a:pPr algn="just">
              <a:buFont typeface="Wingdings" pitchFamily="2" charset="2"/>
              <a:buChar char="§"/>
            </a:pPr>
            <a:r>
              <a:rPr lang="pt-BR" sz="2400" b="1" dirty="0" smtClean="0">
                <a:latin typeface="Arial" pitchFamily="34" charset="0"/>
                <a:cs typeface="Arial" pitchFamily="34" charset="0"/>
              </a:rPr>
              <a:t>Contribuição de Assistência e de Negociação Coletiva:</a:t>
            </a:r>
            <a:r>
              <a:rPr lang="pt-BR" sz="2400" dirty="0" smtClean="0">
                <a:latin typeface="Arial" pitchFamily="34" charset="0"/>
                <a:cs typeface="Arial" pitchFamily="34" charset="0"/>
              </a:rPr>
              <a:t> decorrente do processo de negociação coletiva de trabalho, devida para financiar despesas envolvidas na negociação coletiva; instituída por meio de </a:t>
            </a:r>
            <a:r>
              <a:rPr lang="pt-BR" sz="2400" dirty="0" err="1" smtClean="0">
                <a:latin typeface="Arial" pitchFamily="34" charset="0"/>
                <a:cs typeface="Arial" pitchFamily="34" charset="0"/>
              </a:rPr>
              <a:t>assembleia</a:t>
            </a:r>
            <a:r>
              <a:rPr lang="pt-BR" sz="2400" dirty="0" smtClean="0">
                <a:latin typeface="Arial" pitchFamily="34" charset="0"/>
                <a:cs typeface="Arial" pitchFamily="34" charset="0"/>
              </a:rPr>
              <a:t> geral; distribuição realizada pelo </a:t>
            </a:r>
            <a:r>
              <a:rPr lang="pt-BR" sz="2400" dirty="0" err="1" smtClean="0">
                <a:latin typeface="Arial" pitchFamily="34" charset="0"/>
                <a:cs typeface="Arial" pitchFamily="34" charset="0"/>
              </a:rPr>
              <a:t>MTb</a:t>
            </a:r>
            <a:r>
              <a:rPr lang="pt-BR" sz="2400" dirty="0" smtClean="0">
                <a:latin typeface="Arial" pitchFamily="34" charset="0"/>
                <a:cs typeface="Arial" pitchFamily="34" charset="0"/>
              </a:rPr>
              <a:t>; sistema de filiação; quórum da </a:t>
            </a:r>
            <a:r>
              <a:rPr lang="pt-BR" sz="2400" dirty="0" err="1" smtClean="0">
                <a:latin typeface="Arial" pitchFamily="34" charset="0"/>
                <a:cs typeface="Arial" pitchFamily="34" charset="0"/>
              </a:rPr>
              <a:t>assembleia</a:t>
            </a:r>
            <a:r>
              <a:rPr lang="pt-BR" sz="2400" dirty="0" smtClean="0">
                <a:latin typeface="Arial" pitchFamily="34" charset="0"/>
                <a:cs typeface="Arial" pitchFamily="34" charset="0"/>
              </a:rPr>
              <a:t> de 50% + 1, ou em segunda chamada de 10% da categoria representada.</a:t>
            </a:r>
          </a:p>
          <a:p>
            <a:pPr marL="514350" indent="-514350" algn="just">
              <a:buFont typeface="Wingdings" pitchFamily="2" charset="2"/>
              <a:buChar char="§"/>
            </a:pPr>
            <a:endParaRPr lang="pt-BR" sz="2400" dirty="0"/>
          </a:p>
        </p:txBody>
      </p:sp>
    </p:spTree>
    <p:extLst>
      <p:ext uri="{BB962C8B-B14F-4D97-AF65-F5344CB8AC3E}">
        <p14:creationId xmlns:p14="http://schemas.microsoft.com/office/powerpoint/2010/main" xmlns="" val="2644335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85422" y="2460978"/>
            <a:ext cx="8060702" cy="4397022"/>
          </a:xfrm>
        </p:spPr>
        <p:txBody>
          <a:bodyPr>
            <a:normAutofit/>
          </a:bodyPr>
          <a:lstStyle/>
          <a:p>
            <a:pPr algn="just"/>
            <a:r>
              <a:rPr lang="pt-BR" sz="2200" b="1" dirty="0" smtClean="0">
                <a:latin typeface="Arial" pitchFamily="34" charset="0"/>
                <a:cs typeface="Arial" pitchFamily="34" charset="0"/>
              </a:rPr>
              <a:t>Conselho de Nacional do Trabalho: </a:t>
            </a:r>
            <a:r>
              <a:rPr lang="pt-BR" sz="2200" dirty="0" smtClean="0">
                <a:latin typeface="Arial" pitchFamily="34" charset="0"/>
                <a:cs typeface="Arial" pitchFamily="34" charset="0"/>
              </a:rPr>
              <a:t>Enquadramento Sindical realizado pelo CNT;</a:t>
            </a:r>
          </a:p>
          <a:p>
            <a:pPr algn="just"/>
            <a:r>
              <a:rPr lang="pt-BR" sz="2200" b="1" dirty="0" smtClean="0">
                <a:latin typeface="Arial" pitchFamily="34" charset="0"/>
                <a:cs typeface="Arial" pitchFamily="34" charset="0"/>
              </a:rPr>
              <a:t>Suspensão do registro sindical:</a:t>
            </a:r>
            <a:r>
              <a:rPr lang="pt-BR" sz="2200" dirty="0" smtClean="0">
                <a:latin typeface="Arial" pitchFamily="34" charset="0"/>
                <a:cs typeface="Arial" pitchFamily="34" charset="0"/>
              </a:rPr>
              <a:t> entidades que não realizarem negociação coletiva a cada 2 (dois) anos;</a:t>
            </a:r>
          </a:p>
          <a:p>
            <a:pPr algn="just"/>
            <a:r>
              <a:rPr lang="pt-BR" sz="2200" b="1" dirty="0" smtClean="0">
                <a:latin typeface="Arial" pitchFamily="34" charset="0"/>
                <a:cs typeface="Arial" pitchFamily="34" charset="0"/>
              </a:rPr>
              <a:t>Assistência sindical na homologação: </a:t>
            </a:r>
            <a:r>
              <a:rPr lang="pt-BR" sz="2200" dirty="0" smtClean="0">
                <a:latin typeface="Arial" pitchFamily="34" charset="0"/>
                <a:cs typeface="Arial" pitchFamily="34" charset="0"/>
              </a:rPr>
              <a:t>retorna a condição de validade apenas quando feita por sindicato e Ministério do Trabalho, bem como estabelece o sistema confederativo para a homologação;</a:t>
            </a:r>
          </a:p>
          <a:p>
            <a:pPr algn="just"/>
            <a:r>
              <a:rPr lang="pt-BR" sz="2200" b="1" dirty="0" smtClean="0">
                <a:latin typeface="Arial" pitchFamily="34" charset="0"/>
                <a:cs typeface="Arial" pitchFamily="34" charset="0"/>
              </a:rPr>
              <a:t>Sistema de comunicação eletrônica: </a:t>
            </a:r>
            <a:r>
              <a:rPr lang="pt-BR" sz="2200" dirty="0" smtClean="0">
                <a:latin typeface="Arial" pitchFamily="34" charset="0"/>
                <a:cs typeface="Arial" pitchFamily="34" charset="0"/>
              </a:rPr>
              <a:t>instituição do sistema entre os empregadores e as autoridades responsáveis pela fiscalização trabalhista; </a:t>
            </a:r>
            <a:endParaRPr lang="pt-BR" dirty="0" smtClean="0">
              <a:latin typeface="Arial" pitchFamily="34" charset="0"/>
              <a:cs typeface="Arial" pitchFamily="34" charset="0"/>
            </a:endParaRPr>
          </a:p>
          <a:p>
            <a:endParaRPr lang="pt-BR" dirty="0"/>
          </a:p>
        </p:txBody>
      </p:sp>
      <p:sp>
        <p:nvSpPr>
          <p:cNvPr id="4" name="CaixaDeTexto 3"/>
          <p:cNvSpPr txBox="1"/>
          <p:nvPr/>
        </p:nvSpPr>
        <p:spPr>
          <a:xfrm>
            <a:off x="643467" y="1388533"/>
            <a:ext cx="7996441" cy="954107"/>
          </a:xfrm>
          <a:prstGeom prst="rect">
            <a:avLst/>
          </a:prstGeom>
          <a:noFill/>
        </p:spPr>
        <p:txBody>
          <a:bodyPr wrap="square" rtlCol="0">
            <a:spAutoFit/>
          </a:bodyPr>
          <a:lstStyle/>
          <a:p>
            <a:pPr algn="ctr"/>
            <a:r>
              <a:rPr lang="pt-BR" sz="2800" b="1" dirty="0" smtClean="0">
                <a:solidFill>
                  <a:schemeClr val="accent6">
                    <a:lumMod val="75000"/>
                  </a:schemeClr>
                </a:solidFill>
                <a:effectLst>
                  <a:outerShdw blurRad="38100" dist="38100" dir="2700000" algn="tl">
                    <a:srgbClr val="000000">
                      <a:alpha val="43137"/>
                    </a:srgbClr>
                  </a:outerShdw>
                </a:effectLst>
                <a:latin typeface="Arial Black" pitchFamily="34" charset="0"/>
                <a:ea typeface="+mj-ea"/>
                <a:cs typeface="+mj-cs"/>
              </a:rPr>
              <a:t>TEMAS ACRESCENTADOS NAS VERSÕES APRESENTADAS</a:t>
            </a:r>
          </a:p>
        </p:txBody>
      </p:sp>
    </p:spTree>
    <p:extLst>
      <p:ext uri="{BB962C8B-B14F-4D97-AF65-F5344CB8AC3E}">
        <p14:creationId xmlns:p14="http://schemas.microsoft.com/office/powerpoint/2010/main" xmlns="" val="16566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Resultado de imagem para organização sindical"/>
          <p:cNvPicPr>
            <a:picLocks noChangeAspect="1" noChangeArrowheads="1"/>
          </p:cNvPicPr>
          <p:nvPr/>
        </p:nvPicPr>
        <p:blipFill>
          <a:blip r:embed="rId3" cstate="print"/>
          <a:srcRect/>
          <a:stretch>
            <a:fillRect/>
          </a:stretch>
        </p:blipFill>
        <p:spPr bwMode="auto">
          <a:xfrm>
            <a:off x="1307478" y="4715913"/>
            <a:ext cx="6617321" cy="1623708"/>
          </a:xfrm>
          <a:prstGeom prst="rect">
            <a:avLst/>
          </a:prstGeom>
          <a:noFill/>
          <a:ln>
            <a:solidFill>
              <a:srgbClr val="00FF00"/>
            </a:solidFill>
            <a:prstDash val="lgDash"/>
          </a:ln>
        </p:spPr>
      </p:pic>
      <p:grpSp>
        <p:nvGrpSpPr>
          <p:cNvPr id="2" name="Grupo 4"/>
          <p:cNvGrpSpPr/>
          <p:nvPr/>
        </p:nvGrpSpPr>
        <p:grpSpPr>
          <a:xfrm>
            <a:off x="1320801" y="1659467"/>
            <a:ext cx="6850184" cy="931333"/>
            <a:chOff x="349933" y="35132"/>
            <a:chExt cx="4899074" cy="1003680"/>
          </a:xfrm>
        </p:grpSpPr>
        <p:sp>
          <p:nvSpPr>
            <p:cNvPr id="6" name="Retângulo de cantos arredondados 5"/>
            <p:cNvSpPr/>
            <p:nvPr/>
          </p:nvSpPr>
          <p:spPr>
            <a:xfrm>
              <a:off x="349933" y="35132"/>
              <a:ext cx="4899074" cy="1003680"/>
            </a:xfrm>
            <a:prstGeom prst="roundRect">
              <a:avLst/>
            </a:prstGeom>
            <a:solidFill>
              <a:srgbClr val="344F5E"/>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7" name="Retângulo 6"/>
            <p:cNvSpPr/>
            <p:nvPr/>
          </p:nvSpPr>
          <p:spPr>
            <a:xfrm>
              <a:off x="398929" y="84128"/>
              <a:ext cx="4801082" cy="905688"/>
            </a:xfrm>
            <a:prstGeom prst="rect">
              <a:avLst/>
            </a:prstGeom>
            <a:solidFill>
              <a:srgbClr val="00FF00"/>
            </a:solidFill>
          </p:spPr>
          <p:style>
            <a:lnRef idx="0">
              <a:scrgbClr r="0" g="0" b="0"/>
            </a:lnRef>
            <a:fillRef idx="0">
              <a:scrgbClr r="0" g="0" b="0"/>
            </a:fillRef>
            <a:effectRef idx="0">
              <a:scrgbClr r="0" g="0" b="0"/>
            </a:effectRef>
            <a:fontRef idx="minor">
              <a:schemeClr val="lt1"/>
            </a:fontRef>
          </p:style>
          <p:txBody>
            <a:bodyPr spcFirstLastPara="0" vert="horz" wrap="square" lIns="185173" tIns="0" rIns="185173" bIns="0" numCol="1" spcCol="1270" anchor="ctr" anchorCtr="0">
              <a:noAutofit/>
            </a:bodyPr>
            <a:lstStyle/>
            <a:p>
              <a:pPr lvl="0" algn="ctr" defTabSz="2133600">
                <a:lnSpc>
                  <a:spcPct val="90000"/>
                </a:lnSpc>
                <a:spcBef>
                  <a:spcPct val="0"/>
                </a:spcBef>
                <a:spcAft>
                  <a:spcPct val="35000"/>
                </a:spcAft>
              </a:pPr>
              <a:r>
                <a:rPr lang="pt-BR" sz="7200" kern="1200" dirty="0" smtClean="0"/>
                <a:t>Eixo Sindical </a:t>
              </a:r>
              <a:endParaRPr lang="pt-BR" sz="7200" kern="1200" dirty="0"/>
            </a:p>
          </p:txBody>
        </p:sp>
      </p:grpSp>
      <p:sp>
        <p:nvSpPr>
          <p:cNvPr id="8" name="Retângulo 7"/>
          <p:cNvSpPr/>
          <p:nvPr/>
        </p:nvSpPr>
        <p:spPr>
          <a:xfrm>
            <a:off x="961292" y="2674259"/>
            <a:ext cx="7784123" cy="1754326"/>
          </a:xfrm>
          <a:prstGeom prst="rect">
            <a:avLst/>
          </a:prstGeom>
        </p:spPr>
        <p:txBody>
          <a:bodyPr wrap="square">
            <a:spAutoFit/>
          </a:bodyPr>
          <a:lstStyle/>
          <a:p>
            <a:pPr algn="ctr"/>
            <a:r>
              <a:rPr lang="pt-BR" sz="3600" b="1" dirty="0" smtClean="0">
                <a:ea typeface="Arial Unicode MS" pitchFamily="34" charset="-128"/>
                <a:cs typeface="Arial Unicode MS" pitchFamily="34" charset="-128"/>
              </a:rPr>
              <a:t>Efeitos da Reforma Trabalhista na </a:t>
            </a:r>
            <a:r>
              <a:rPr lang="pt-BR" sz="3600" b="1" dirty="0">
                <a:solidFill>
                  <a:schemeClr val="accent6">
                    <a:lumMod val="75000"/>
                  </a:schemeClr>
                </a:solidFill>
                <a:ea typeface="Arial Unicode MS" pitchFamily="34" charset="-128"/>
                <a:cs typeface="Arial Unicode MS" pitchFamily="34" charset="-128"/>
              </a:rPr>
              <a:t>Organização Sindical </a:t>
            </a:r>
            <a:r>
              <a:rPr lang="pt-BR" sz="3600" b="1" dirty="0" smtClean="0">
                <a:solidFill>
                  <a:schemeClr val="accent6">
                    <a:lumMod val="75000"/>
                  </a:schemeClr>
                </a:solidFill>
                <a:ea typeface="Arial Unicode MS" pitchFamily="34" charset="-128"/>
                <a:cs typeface="Arial Unicode MS" pitchFamily="34" charset="-128"/>
              </a:rPr>
              <a:t>e</a:t>
            </a:r>
            <a:endParaRPr lang="pt-BR" sz="3600" dirty="0">
              <a:solidFill>
                <a:schemeClr val="accent6">
                  <a:lumMod val="75000"/>
                </a:schemeClr>
              </a:solidFill>
            </a:endParaRPr>
          </a:p>
          <a:p>
            <a:pPr algn="ctr"/>
            <a:r>
              <a:rPr lang="pt-BR" sz="3600" b="1" dirty="0" smtClean="0">
                <a:solidFill>
                  <a:schemeClr val="accent6">
                    <a:lumMod val="75000"/>
                  </a:schemeClr>
                </a:solidFill>
                <a:ea typeface="Arial Unicode MS" pitchFamily="34" charset="-128"/>
                <a:cs typeface="Arial Unicode MS" pitchFamily="34" charset="-128"/>
              </a:rPr>
              <a:t>Negociação Coletiva</a:t>
            </a:r>
            <a:endParaRPr lang="pt-BR" sz="3600" dirty="0">
              <a:solidFill>
                <a:schemeClr val="accent6">
                  <a:lumMod val="75000"/>
                </a:schemeClr>
              </a:solidFill>
            </a:endParaRPr>
          </a:p>
        </p:txBody>
      </p:sp>
    </p:spTree>
    <p:extLst>
      <p:ext uri="{BB962C8B-B14F-4D97-AF65-F5344CB8AC3E}">
        <p14:creationId xmlns:p14="http://schemas.microsoft.com/office/powerpoint/2010/main" xmlns="" val="34348751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53156" y="2212621"/>
            <a:ext cx="7962193" cy="4645379"/>
          </a:xfrm>
        </p:spPr>
        <p:txBody>
          <a:bodyPr>
            <a:normAutofit fontScale="92500" lnSpcReduction="20000"/>
          </a:bodyPr>
          <a:lstStyle/>
          <a:p>
            <a:pPr marL="514350" indent="-514350" algn="just">
              <a:buFont typeface="+mj-lt"/>
              <a:buAutoNum type="arabicPeriod"/>
            </a:pPr>
            <a:r>
              <a:rPr lang="pt-BR" sz="2900" dirty="0"/>
              <a:t>Prevalência do Negociado sobre o Legislado;</a:t>
            </a:r>
          </a:p>
          <a:p>
            <a:pPr marL="514350" indent="-514350" algn="just">
              <a:buFont typeface="+mj-lt"/>
              <a:buAutoNum type="arabicPeriod"/>
            </a:pPr>
            <a:r>
              <a:rPr lang="pt-BR" sz="2900" dirty="0" smtClean="0"/>
              <a:t>Acordo prevalecendo à Convenção Coletiva;</a:t>
            </a:r>
          </a:p>
          <a:p>
            <a:pPr marL="514350" indent="-514350" algn="just">
              <a:buFont typeface="+mj-lt"/>
              <a:buAutoNum type="arabicPeriod"/>
            </a:pPr>
            <a:r>
              <a:rPr lang="pt-BR" sz="2900" dirty="0" err="1" smtClean="0"/>
              <a:t>Ultratividade</a:t>
            </a:r>
            <a:r>
              <a:rPr lang="pt-BR" sz="2900" dirty="0" smtClean="0"/>
              <a:t> das Normas Coletivas de Trabalho;</a:t>
            </a:r>
          </a:p>
          <a:p>
            <a:pPr marL="514350" indent="-514350" algn="just">
              <a:buFont typeface="+mj-lt"/>
              <a:buAutoNum type="arabicPeriod"/>
            </a:pPr>
            <a:r>
              <a:rPr lang="pt-BR" sz="2900" dirty="0"/>
              <a:t>Termo de Quitação;</a:t>
            </a:r>
          </a:p>
          <a:p>
            <a:pPr marL="514350" indent="-514350" algn="just">
              <a:buFont typeface="+mj-lt"/>
              <a:buAutoNum type="arabicPeriod"/>
            </a:pPr>
            <a:r>
              <a:rPr lang="pt-BR" sz="2900" dirty="0"/>
              <a:t>Rescisão por “Comum Acordo”;</a:t>
            </a:r>
          </a:p>
          <a:p>
            <a:pPr marL="514350" indent="-514350" algn="just">
              <a:buFont typeface="+mj-lt"/>
              <a:buAutoNum type="arabicPeriod"/>
            </a:pPr>
            <a:r>
              <a:rPr lang="pt-BR" sz="2900" dirty="0" smtClean="0"/>
              <a:t>Representação </a:t>
            </a:r>
            <a:r>
              <a:rPr lang="pt-BR" sz="2900" dirty="0"/>
              <a:t>no local de trabalho</a:t>
            </a:r>
            <a:r>
              <a:rPr lang="pt-BR" sz="2900" dirty="0" smtClean="0"/>
              <a:t>;</a:t>
            </a:r>
            <a:r>
              <a:rPr lang="pt-BR" sz="2900" dirty="0"/>
              <a:t> </a:t>
            </a:r>
            <a:endParaRPr lang="pt-BR" sz="2900" dirty="0" smtClean="0"/>
          </a:p>
          <a:p>
            <a:pPr marL="514350" indent="-514350" algn="just">
              <a:buFont typeface="+mj-lt"/>
              <a:buAutoNum type="arabicPeriod"/>
            </a:pPr>
            <a:r>
              <a:rPr lang="pt-BR" sz="2900" dirty="0" smtClean="0"/>
              <a:t>Assistência </a:t>
            </a:r>
            <a:r>
              <a:rPr lang="pt-BR" sz="2900" dirty="0"/>
              <a:t>Sindical na Homologação da Rescisão</a:t>
            </a:r>
            <a:r>
              <a:rPr lang="pt-BR" sz="2900" dirty="0" smtClean="0"/>
              <a:t>;</a:t>
            </a:r>
            <a:endParaRPr lang="pt-BR" sz="2900" dirty="0"/>
          </a:p>
          <a:p>
            <a:pPr marL="514350" indent="-514350" algn="just">
              <a:buFont typeface="+mj-lt"/>
              <a:buAutoNum type="arabicPeriod"/>
            </a:pPr>
            <a:r>
              <a:rPr lang="pt-BR" sz="2900" dirty="0" smtClean="0"/>
              <a:t>Compensação de horas;</a:t>
            </a:r>
          </a:p>
          <a:p>
            <a:pPr marL="514350" indent="-514350" algn="just">
              <a:buFont typeface="+mj-lt"/>
              <a:buAutoNum type="arabicPeriod"/>
            </a:pPr>
            <a:r>
              <a:rPr lang="pt-BR" sz="2900" dirty="0" smtClean="0"/>
              <a:t>Contribuição Sindical (custeio sindical)</a:t>
            </a:r>
          </a:p>
          <a:p>
            <a:pPr marL="514350" indent="-514350" algn="just">
              <a:buFont typeface="+mj-lt"/>
              <a:buAutoNum type="arabicPeriod"/>
            </a:pPr>
            <a:r>
              <a:rPr lang="pt-BR" sz="2900" dirty="0" smtClean="0"/>
              <a:t>Impactos das novas formas de contratação na negociação coletiva.</a:t>
            </a:r>
          </a:p>
          <a:p>
            <a:endParaRPr lang="pt-BR" dirty="0" smtClean="0"/>
          </a:p>
          <a:p>
            <a:endParaRPr lang="pt-BR" dirty="0"/>
          </a:p>
        </p:txBody>
      </p:sp>
      <p:grpSp>
        <p:nvGrpSpPr>
          <p:cNvPr id="2" name="Grupo 5"/>
          <p:cNvGrpSpPr/>
          <p:nvPr/>
        </p:nvGrpSpPr>
        <p:grpSpPr>
          <a:xfrm>
            <a:off x="1040314" y="1501422"/>
            <a:ext cx="6320042" cy="655391"/>
            <a:chOff x="349932" y="910135"/>
            <a:chExt cx="4899074" cy="1058711"/>
          </a:xfrm>
          <a:solidFill>
            <a:srgbClr val="00FF00"/>
          </a:solidFill>
        </p:grpSpPr>
        <p:sp>
          <p:nvSpPr>
            <p:cNvPr id="7" name="Retângulo de cantos arredondados 6"/>
            <p:cNvSpPr/>
            <p:nvPr/>
          </p:nvSpPr>
          <p:spPr>
            <a:xfrm>
              <a:off x="349932" y="965166"/>
              <a:ext cx="4899074" cy="1003680"/>
            </a:xfrm>
            <a:prstGeom prst="roundRect">
              <a:avLst/>
            </a:prstGeom>
            <a:gr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8" name="Retângulo 7"/>
            <p:cNvSpPr/>
            <p:nvPr/>
          </p:nvSpPr>
          <p:spPr>
            <a:xfrm>
              <a:off x="398929" y="910135"/>
              <a:ext cx="4801082" cy="102121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85173" tIns="0" rIns="185173" bIns="0" numCol="1" spcCol="1270" anchor="ctr" anchorCtr="0">
              <a:noAutofit/>
            </a:bodyPr>
            <a:lstStyle/>
            <a:p>
              <a:pPr lvl="0" algn="l" defTabSz="2133600">
                <a:lnSpc>
                  <a:spcPct val="90000"/>
                </a:lnSpc>
                <a:spcBef>
                  <a:spcPct val="0"/>
                </a:spcBef>
                <a:spcAft>
                  <a:spcPct val="35000"/>
                </a:spcAft>
              </a:pPr>
              <a:r>
                <a:rPr lang="pt-BR" sz="4000" kern="1200" dirty="0" smtClean="0">
                  <a:solidFill>
                    <a:schemeClr val="bg1"/>
                  </a:solidFill>
                </a:rPr>
                <a:t>Eixo Sindical: </a:t>
              </a:r>
              <a:endParaRPr lang="pt-BR" sz="4000" kern="1200" dirty="0">
                <a:solidFill>
                  <a:schemeClr val="bg1"/>
                </a:solidFill>
              </a:endParaRPr>
            </a:p>
          </p:txBody>
        </p:sp>
      </p:grpSp>
    </p:spTree>
    <p:extLst>
      <p:ext uri="{BB962C8B-B14F-4D97-AF65-F5344CB8AC3E}">
        <p14:creationId xmlns:p14="http://schemas.microsoft.com/office/powerpoint/2010/main" xmlns="" val="3705067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41867" y="1907822"/>
            <a:ext cx="5753425" cy="2511778"/>
          </a:xfrm>
        </p:spPr>
        <p:txBody>
          <a:bodyPr>
            <a:normAutofit lnSpcReduction="10000"/>
          </a:bodyPr>
          <a:lstStyle/>
          <a:p>
            <a:pPr algn="just"/>
            <a:r>
              <a:rPr lang="pt-BR" sz="2400" dirty="0" smtClean="0"/>
              <a:t>A CF/88, surgiu num contexto de redemocratização do Estado e da sociedade, </a:t>
            </a:r>
            <a:r>
              <a:rPr lang="pt-BR" sz="2400" b="1" dirty="0" smtClean="0"/>
              <a:t>reconhecendo no campo das relações de trabalho, o valor das convenções e acordos coletivos de trabalho</a:t>
            </a:r>
            <a:r>
              <a:rPr lang="pt-BR" sz="2400" dirty="0" smtClean="0"/>
              <a:t>(art. 7º, XXVI)</a:t>
            </a:r>
            <a:r>
              <a:rPr lang="pt-BR" sz="2400" b="1" dirty="0" smtClean="0"/>
              <a:t>, bem como tornou obrigatória a atuação sindical nas negociações coletivas</a:t>
            </a:r>
            <a:r>
              <a:rPr lang="pt-BR" sz="2400" dirty="0" smtClean="0"/>
              <a:t> (art. 8º, VI).</a:t>
            </a:r>
            <a:endParaRPr lang="pt-BR" sz="2400" dirty="0"/>
          </a:p>
        </p:txBody>
      </p:sp>
      <p:pic>
        <p:nvPicPr>
          <p:cNvPr id="6" name="Picture 2" descr="http://www.memorialdainclusao.sp.gov.br/br/img/dire49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118537">
            <a:off x="6567697" y="2076877"/>
            <a:ext cx="1769228" cy="2497802"/>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tângulo 6"/>
          <p:cNvSpPr/>
          <p:nvPr/>
        </p:nvSpPr>
        <p:spPr>
          <a:xfrm>
            <a:off x="1048564" y="4926405"/>
            <a:ext cx="7186247" cy="156966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pt-BR" sz="2400" dirty="0" smtClean="0"/>
              <a:t>Determinou que ao Sindicato cabe a </a:t>
            </a:r>
            <a:r>
              <a:rPr lang="pt-BR" sz="2400" b="1" dirty="0" smtClean="0">
                <a:solidFill>
                  <a:srgbClr val="C00000"/>
                </a:solidFill>
              </a:rPr>
              <a:t>DEFESA DOS DIREITOS E INTERESSES COLETIVOS OU INDIVIDUAIS DA CATEGORIA</a:t>
            </a:r>
            <a:r>
              <a:rPr lang="pt-BR" sz="2400" dirty="0" smtClean="0"/>
              <a:t>, inclusive em questões judiciais ou administrativas (art. 8, III)</a:t>
            </a:r>
            <a:endParaRPr lang="pt-BR" sz="2400" dirty="0"/>
          </a:p>
        </p:txBody>
      </p:sp>
    </p:spTree>
    <p:extLst>
      <p:ext uri="{BB962C8B-B14F-4D97-AF65-F5344CB8AC3E}">
        <p14:creationId xmlns:p14="http://schemas.microsoft.com/office/powerpoint/2010/main" xmlns="" val="691796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64444" y="1575643"/>
          <a:ext cx="8037689" cy="4430045"/>
        </p:xfrm>
        <a:graphic>
          <a:graphicData uri="http://schemas.openxmlformats.org/drawingml/2006/table">
            <a:tbl>
              <a:tblPr firstRow="1" bandRow="1">
                <a:tableStyleId>{073A0DAA-6AF3-43AB-8588-CEC1D06C72B9}</a:tableStyleId>
              </a:tblPr>
              <a:tblGrid>
                <a:gridCol w="8037689"/>
              </a:tblGrid>
              <a:tr h="1354901">
                <a:tc>
                  <a:txBody>
                    <a:bodyPr/>
                    <a:lstStyle/>
                    <a:p>
                      <a:pPr algn="ctr">
                        <a:lnSpc>
                          <a:spcPct val="115000"/>
                        </a:lnSpc>
                        <a:spcAft>
                          <a:spcPts val="0"/>
                        </a:spcAft>
                      </a:pPr>
                      <a:r>
                        <a:rPr lang="pt-BR" sz="2800" i="0" dirty="0" smtClean="0">
                          <a:solidFill>
                            <a:schemeClr val="accent6">
                              <a:lumMod val="50000"/>
                            </a:schemeClr>
                          </a:solidFill>
                          <a:latin typeface="+mn-lt"/>
                          <a:ea typeface="Calibri"/>
                          <a:cs typeface="Times New Roman"/>
                        </a:rPr>
                        <a:t>DEVER DE PARTICIPAÇÃO DO SINDICATO NAS NEGOCIAÇÕES</a:t>
                      </a:r>
                      <a:endParaRPr lang="pt-BR" sz="2800" i="0" dirty="0">
                        <a:solidFill>
                          <a:schemeClr val="accent6">
                            <a:lumMod val="50000"/>
                          </a:schemeClr>
                        </a:solidFill>
                        <a:latin typeface="+mn-lt"/>
                        <a:ea typeface="Calibri"/>
                        <a:cs typeface="Times New Roman"/>
                      </a:endParaRPr>
                    </a:p>
                  </a:txBody>
                  <a:tcPr marL="54426" marR="54426" marT="0" marB="0">
                    <a:solidFill>
                      <a:srgbClr val="73FD73"/>
                    </a:solidFill>
                  </a:tcPr>
                </a:tc>
              </a:tr>
              <a:tr h="3075144">
                <a:tc>
                  <a:txBody>
                    <a:bodyPr/>
                    <a:lstStyle/>
                    <a:p>
                      <a:pPr algn="just"/>
                      <a:r>
                        <a:rPr kumimoji="0" lang="pt-BR" sz="2800" kern="1200" dirty="0" smtClean="0">
                          <a:solidFill>
                            <a:schemeClr val="dk1"/>
                          </a:solidFill>
                          <a:latin typeface="+mn-lt"/>
                          <a:ea typeface="+mn-ea"/>
                          <a:cs typeface="+mn-cs"/>
                        </a:rPr>
                        <a:t>Art. 8º.</a:t>
                      </a:r>
                      <a:r>
                        <a:rPr kumimoji="0" lang="pt-BR" sz="2800" kern="1200" baseline="0" dirty="0" smtClean="0">
                          <a:solidFill>
                            <a:schemeClr val="dk1"/>
                          </a:solidFill>
                          <a:latin typeface="+mn-lt"/>
                          <a:ea typeface="+mn-ea"/>
                          <a:cs typeface="+mn-cs"/>
                        </a:rPr>
                        <a:t> CF - </a:t>
                      </a:r>
                      <a:r>
                        <a:rPr kumimoji="0" lang="pt-BR" sz="2800" kern="1200" dirty="0" smtClean="0">
                          <a:solidFill>
                            <a:schemeClr val="dk1"/>
                          </a:solidFill>
                          <a:latin typeface="+mn-lt"/>
                          <a:ea typeface="+mn-ea"/>
                          <a:cs typeface="+mn-cs"/>
                        </a:rPr>
                        <a:t>É livre a associação profissional ou sindical, observado o seguinte: </a:t>
                      </a:r>
                    </a:p>
                    <a:p>
                      <a:pPr algn="just"/>
                      <a:r>
                        <a:rPr kumimoji="0" lang="pt-BR" sz="2800" kern="1200" dirty="0" smtClean="0">
                          <a:solidFill>
                            <a:schemeClr val="dk1"/>
                          </a:solidFill>
                          <a:latin typeface="+mn-lt"/>
                          <a:ea typeface="+mn-ea"/>
                          <a:cs typeface="+mn-cs"/>
                        </a:rPr>
                        <a:t>[...]</a:t>
                      </a:r>
                    </a:p>
                    <a:p>
                      <a:pPr algn="just"/>
                      <a:r>
                        <a:rPr kumimoji="0" lang="pt-BR" sz="2800" kern="1200" dirty="0" smtClean="0">
                          <a:solidFill>
                            <a:schemeClr val="dk1"/>
                          </a:solidFill>
                          <a:latin typeface="+mn-lt"/>
                          <a:ea typeface="+mn-ea"/>
                          <a:cs typeface="+mn-cs"/>
                        </a:rPr>
                        <a:t>VI - é obrigatória a participação dos sindicatos nas negociações coletivas de trabalho;</a:t>
                      </a:r>
                      <a:endParaRPr kumimoji="0" lang="pt-BR" sz="2800" kern="1200" dirty="0">
                        <a:solidFill>
                          <a:schemeClr val="dk1"/>
                        </a:solidFill>
                        <a:latin typeface="+mn-lt"/>
                        <a:ea typeface="+mn-ea"/>
                        <a:cs typeface="+mn-cs"/>
                      </a:endParaRPr>
                    </a:p>
                  </a:txBody>
                  <a:tcPr marL="54426" marR="54426" marT="0" marB="0">
                    <a:solidFill>
                      <a:schemeClr val="bg2"/>
                    </a:solidFill>
                  </a:tcPr>
                </a:tc>
              </a:tr>
            </a:tbl>
          </a:graphicData>
        </a:graphic>
      </p:graphicFrame>
    </p:spTree>
    <p:extLst>
      <p:ext uri="{BB962C8B-B14F-4D97-AF65-F5344CB8AC3E}">
        <p14:creationId xmlns:p14="http://schemas.microsoft.com/office/powerpoint/2010/main" xmlns="" val="2174178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719395" y="1873956"/>
            <a:ext cx="7886700" cy="1749777"/>
          </a:xfrm>
        </p:spPr>
        <p:txBody>
          <a:bodyPr>
            <a:normAutofit fontScale="90000"/>
          </a:bodyPr>
          <a:lstStyle/>
          <a:p>
            <a:pPr algn="ctr"/>
            <a:r>
              <a:rPr lang="pt-BR" sz="4800" b="1" dirty="0" smtClean="0">
                <a:latin typeface="+mn-lt"/>
              </a:rPr>
              <a:t>Prestígio da NEGOCIAÇÃO....</a:t>
            </a:r>
            <a:br>
              <a:rPr lang="pt-BR" sz="4800" b="1" dirty="0" smtClean="0">
                <a:latin typeface="+mn-lt"/>
              </a:rPr>
            </a:br>
            <a:r>
              <a:rPr lang="pt-BR" sz="4800" b="1" dirty="0" smtClean="0">
                <a:solidFill>
                  <a:schemeClr val="accent6">
                    <a:lumMod val="75000"/>
                  </a:schemeClr>
                </a:solidFill>
                <a:latin typeface="+mn-lt"/>
              </a:rPr>
              <a:t>COLETIVA</a:t>
            </a:r>
            <a:r>
              <a:rPr lang="pt-BR" sz="4800" b="1" dirty="0" smtClean="0">
                <a:solidFill>
                  <a:srgbClr val="C00000"/>
                </a:solidFill>
                <a:latin typeface="+mn-lt"/>
              </a:rPr>
              <a:t> </a:t>
            </a:r>
            <a:br>
              <a:rPr lang="pt-BR" sz="4800" b="1" dirty="0" smtClean="0">
                <a:solidFill>
                  <a:srgbClr val="C00000"/>
                </a:solidFill>
                <a:latin typeface="+mn-lt"/>
              </a:rPr>
            </a:br>
            <a:r>
              <a:rPr lang="pt-BR" sz="4800" b="1" dirty="0" smtClean="0">
                <a:solidFill>
                  <a:srgbClr val="C00000"/>
                </a:solidFill>
                <a:latin typeface="+mn-lt"/>
              </a:rPr>
              <a:t>OU </a:t>
            </a:r>
            <a:br>
              <a:rPr lang="pt-BR" sz="4800" b="1" dirty="0" smtClean="0">
                <a:solidFill>
                  <a:srgbClr val="C00000"/>
                </a:solidFill>
                <a:latin typeface="+mn-lt"/>
              </a:rPr>
            </a:br>
            <a:r>
              <a:rPr lang="pt-BR" sz="4800" b="1" dirty="0" smtClean="0">
                <a:solidFill>
                  <a:srgbClr val="C00000"/>
                </a:solidFill>
                <a:latin typeface="+mn-lt"/>
              </a:rPr>
              <a:t>INDIVIDUAL???</a:t>
            </a:r>
            <a:endParaRPr lang="pt-BR" sz="4800" b="1" dirty="0">
              <a:solidFill>
                <a:srgbClr val="C00000"/>
              </a:solidFill>
              <a:latin typeface="+mn-lt"/>
            </a:endParaRPr>
          </a:p>
        </p:txBody>
      </p:sp>
      <p:pic>
        <p:nvPicPr>
          <p:cNvPr id="3074" name="Picture 2" descr="C:\Users\usuario\Desktop\IMAGENS\clt.jpg"/>
          <p:cNvPicPr>
            <a:picLocks noGrp="1" noChangeAspect="1" noChangeArrowheads="1"/>
          </p:cNvPicPr>
          <p:nvPr>
            <p:ph sz="quarter" idx="1"/>
          </p:nvPr>
        </p:nvPicPr>
        <p:blipFill>
          <a:blip r:embed="rId2" cstate="print"/>
          <a:srcRect/>
          <a:stretch>
            <a:fillRect/>
          </a:stretch>
        </p:blipFill>
        <p:spPr bwMode="auto">
          <a:xfrm>
            <a:off x="2827338" y="4250003"/>
            <a:ext cx="3333750" cy="2362200"/>
          </a:xfrm>
          <a:prstGeom prst="rect">
            <a:avLst/>
          </a:prstGeom>
          <a:noFill/>
        </p:spPr>
      </p:pic>
    </p:spTree>
    <p:extLst>
      <p:ext uri="{BB962C8B-B14F-4D97-AF65-F5344CB8AC3E}">
        <p14:creationId xmlns:p14="http://schemas.microsoft.com/office/powerpoint/2010/main" xmlns="" val="2483231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1556" y="1580444"/>
            <a:ext cx="8042967" cy="1600201"/>
          </a:xfrm>
        </p:spPr>
        <p:txBody>
          <a:bodyPr>
            <a:noAutofit/>
          </a:bodyPr>
          <a:lstStyle/>
          <a:p>
            <a:pPr algn="ctr"/>
            <a:r>
              <a:rPr lang="pt-BR" sz="4000" b="1" dirty="0" smtClean="0">
                <a:solidFill>
                  <a:srgbClr val="C00000"/>
                </a:solidFill>
                <a:effectLst>
                  <a:outerShdw blurRad="38100" dist="38100" dir="2700000" algn="tl">
                    <a:srgbClr val="000000">
                      <a:alpha val="43137"/>
                    </a:srgbClr>
                  </a:outerShdw>
                </a:effectLst>
              </a:rPr>
              <a:t>ACORDO INDIVIDUAL</a:t>
            </a:r>
            <a:br>
              <a:rPr lang="pt-BR" sz="4000" b="1" dirty="0" smtClean="0">
                <a:solidFill>
                  <a:srgbClr val="C00000"/>
                </a:solidFill>
                <a:effectLst>
                  <a:outerShdw blurRad="38100" dist="38100" dir="2700000" algn="tl">
                    <a:srgbClr val="000000">
                      <a:alpha val="43137"/>
                    </a:srgbClr>
                  </a:outerShdw>
                </a:effectLst>
              </a:rPr>
            </a:br>
            <a:r>
              <a:rPr lang="pt-BR" sz="4000" b="1" dirty="0" smtClean="0">
                <a:solidFill>
                  <a:srgbClr val="C00000"/>
                </a:solidFill>
                <a:effectLst>
                  <a:outerShdw blurRad="38100" dist="38100" dir="2700000" algn="tl">
                    <a:srgbClr val="000000">
                      <a:alpha val="43137"/>
                    </a:srgbClr>
                  </a:outerShdw>
                </a:effectLst>
              </a:rPr>
              <a:t> X </a:t>
            </a:r>
            <a:br>
              <a:rPr lang="pt-BR" sz="4000" b="1" dirty="0" smtClean="0">
                <a:solidFill>
                  <a:srgbClr val="C00000"/>
                </a:solidFill>
                <a:effectLst>
                  <a:outerShdw blurRad="38100" dist="38100" dir="2700000" algn="tl">
                    <a:srgbClr val="000000">
                      <a:alpha val="43137"/>
                    </a:srgbClr>
                  </a:outerShdw>
                </a:effectLst>
              </a:rPr>
            </a:br>
            <a:r>
              <a:rPr lang="pt-BR" sz="4000" b="1" dirty="0" smtClean="0">
                <a:solidFill>
                  <a:srgbClr val="C00000"/>
                </a:solidFill>
                <a:effectLst>
                  <a:outerShdw blurRad="38100" dist="38100" dir="2700000" algn="tl">
                    <a:srgbClr val="000000">
                      <a:alpha val="43137"/>
                    </a:srgbClr>
                  </a:outerShdw>
                </a:effectLst>
              </a:rPr>
              <a:t>INSTRUMENTO COLETIVO</a:t>
            </a:r>
            <a:endParaRPr lang="pt-BR" sz="4000" b="1" dirty="0">
              <a:solidFill>
                <a:srgbClr val="C00000"/>
              </a:solidFill>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6133" y="3330222"/>
            <a:ext cx="7997045" cy="3252613"/>
          </a:xfrm>
          <a:prstGeom prst="rect">
            <a:avLst/>
          </a:prstGeom>
        </p:spPr>
      </p:pic>
    </p:spTree>
    <p:extLst>
      <p:ext uri="{BB962C8B-B14F-4D97-AF65-F5344CB8AC3E}">
        <p14:creationId xmlns:p14="http://schemas.microsoft.com/office/powerpoint/2010/main" xmlns="" val="15414842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53156" y="1557867"/>
          <a:ext cx="8173154" cy="5301658"/>
        </p:xfrm>
        <a:graphic>
          <a:graphicData uri="http://schemas.openxmlformats.org/drawingml/2006/table">
            <a:tbl>
              <a:tblPr firstRow="1" bandRow="1">
                <a:tableStyleId>{073A0DAA-6AF3-43AB-8588-CEC1D06C72B9}</a:tableStyleId>
              </a:tblPr>
              <a:tblGrid>
                <a:gridCol w="8173154"/>
              </a:tblGrid>
              <a:tr h="404059">
                <a:tc>
                  <a:txBody>
                    <a:bodyPr/>
                    <a:lstStyle/>
                    <a:p>
                      <a:pPr algn="ctr">
                        <a:lnSpc>
                          <a:spcPct val="115000"/>
                        </a:lnSpc>
                        <a:spcAft>
                          <a:spcPts val="0"/>
                        </a:spcAft>
                      </a:pPr>
                      <a:r>
                        <a:rPr lang="pt-BR" sz="1800" dirty="0" smtClean="0"/>
                        <a:t>Prevalência do Negociado sobre o Legislado</a:t>
                      </a:r>
                      <a:endParaRPr lang="pt-BR" sz="1800" i="0" dirty="0">
                        <a:latin typeface="Calibri"/>
                        <a:ea typeface="Calibri"/>
                        <a:cs typeface="Times New Roman"/>
                      </a:endParaRPr>
                    </a:p>
                  </a:txBody>
                  <a:tcPr marL="72567" marR="72567"/>
                </a:tc>
              </a:tr>
              <a:tr h="508479">
                <a:tc>
                  <a:txBody>
                    <a:bodyPr/>
                    <a:lstStyle/>
                    <a:p>
                      <a:pPr algn="ctr">
                        <a:lnSpc>
                          <a:spcPct val="115000"/>
                        </a:lnSpc>
                        <a:spcAft>
                          <a:spcPts val="0"/>
                        </a:spcAft>
                      </a:pPr>
                      <a:r>
                        <a:rPr lang="pt-BR" sz="2400" b="1" u="sng" dirty="0" smtClean="0">
                          <a:solidFill>
                            <a:schemeClr val="tx1"/>
                          </a:solidFill>
                        </a:rPr>
                        <a:t>PODE SER NEGOCIADO</a:t>
                      </a:r>
                      <a:endParaRPr lang="pt-BR" sz="2400" b="1" u="sng" dirty="0">
                        <a:solidFill>
                          <a:schemeClr val="tx1"/>
                        </a:solidFill>
                        <a:latin typeface="+mn-lt"/>
                        <a:ea typeface="Calibri"/>
                        <a:cs typeface="Times New Roman"/>
                      </a:endParaRPr>
                    </a:p>
                  </a:txBody>
                  <a:tcPr marL="72567" marR="72567">
                    <a:solidFill>
                      <a:srgbClr val="73FD73"/>
                    </a:solidFill>
                  </a:tcPr>
                </a:tc>
              </a:tr>
              <a:tr h="4387596">
                <a:tc>
                  <a:txBody>
                    <a:bodyPr/>
                    <a:lstStyle/>
                    <a:p>
                      <a:pPr algn="just">
                        <a:spcAft>
                          <a:spcPts val="0"/>
                        </a:spcAft>
                      </a:pPr>
                      <a:r>
                        <a:rPr lang="pt-BR" sz="2100" b="1" dirty="0" smtClean="0">
                          <a:solidFill>
                            <a:schemeClr val="accent6">
                              <a:lumMod val="50000"/>
                            </a:schemeClr>
                          </a:solidFill>
                        </a:rPr>
                        <a:t>Art. 611-A</a:t>
                      </a:r>
                      <a:r>
                        <a:rPr lang="pt-BR" sz="2100" b="1" dirty="0" smtClean="0"/>
                        <a:t>. A convenção coletiva e o acordo coletivo de trabalho têm prevalência sobre a lei quando, </a:t>
                      </a:r>
                      <a:r>
                        <a:rPr lang="pt-BR" sz="2100" b="1" u="sng" dirty="0" smtClean="0"/>
                        <a:t>entre outros</a:t>
                      </a:r>
                      <a:r>
                        <a:rPr lang="pt-BR" sz="2100" b="1" dirty="0" smtClean="0"/>
                        <a:t>, dispuserem sobre: </a:t>
                      </a:r>
                    </a:p>
                    <a:p>
                      <a:pPr algn="just">
                        <a:spcAft>
                          <a:spcPts val="0"/>
                        </a:spcAft>
                      </a:pPr>
                      <a:r>
                        <a:rPr lang="pt-BR" sz="2000" dirty="0" smtClean="0">
                          <a:solidFill>
                            <a:schemeClr val="tx1"/>
                          </a:solidFill>
                        </a:rPr>
                        <a:t>I – pacto quanto à jornada de trabalho, observados os limites constitucionais; </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II – banco de horas anual; </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III –</a:t>
                      </a:r>
                      <a:r>
                        <a:rPr lang="pt-BR" sz="2000" baseline="0" dirty="0" smtClean="0">
                          <a:solidFill>
                            <a:schemeClr val="tx1"/>
                          </a:solidFill>
                        </a:rPr>
                        <a:t> </a:t>
                      </a:r>
                      <a:r>
                        <a:rPr lang="pt-BR" sz="2000" dirty="0" smtClean="0">
                          <a:solidFill>
                            <a:schemeClr val="tx1"/>
                          </a:solidFill>
                        </a:rPr>
                        <a:t>intervalo </a:t>
                      </a:r>
                      <a:r>
                        <a:rPr lang="pt-BR" sz="2000" dirty="0" err="1" smtClean="0">
                          <a:solidFill>
                            <a:schemeClr val="tx1"/>
                          </a:solidFill>
                        </a:rPr>
                        <a:t>intrajornada</a:t>
                      </a:r>
                      <a:r>
                        <a:rPr lang="pt-BR" sz="2000" dirty="0" smtClean="0">
                          <a:solidFill>
                            <a:schemeClr val="tx1"/>
                          </a:solidFill>
                        </a:rPr>
                        <a:t>, respeitado o limite mínimo de trinta minutos para jornadas superiores a seis horas;</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IV – adesão ao Programa Seguro-Emprego (PSE), de que trata a Lei nº 13.189, de 19 de novembro de 2015;</a:t>
                      </a:r>
                    </a:p>
                    <a:p>
                      <a:pPr algn="just">
                        <a:spcAft>
                          <a:spcPts val="0"/>
                        </a:spcAft>
                      </a:pPr>
                      <a:endParaRPr lang="pt-BR" sz="8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2000" dirty="0" smtClean="0">
                          <a:solidFill>
                            <a:schemeClr val="tx1"/>
                          </a:solidFill>
                        </a:rPr>
                        <a:t>V – plano de cargos, salários e funções compatíveis com a condição pessoal do empregado, bem como identificação dos cargos que se enquadram como funções de confiança;</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800" dirty="0" smtClean="0">
                        <a:solidFill>
                          <a:schemeClr val="tx1"/>
                        </a:solidFill>
                      </a:endParaRPr>
                    </a:p>
                    <a:p>
                      <a:pPr algn="just">
                        <a:spcAft>
                          <a:spcPts val="0"/>
                        </a:spcAft>
                      </a:pPr>
                      <a:r>
                        <a:rPr lang="pt-BR" sz="2000" dirty="0" smtClean="0">
                          <a:solidFill>
                            <a:schemeClr val="tx1"/>
                          </a:solidFill>
                        </a:rPr>
                        <a:t>VI – regulamento empresarial; </a:t>
                      </a:r>
                    </a:p>
                  </a:txBody>
                  <a:tcPr marL="72567" marR="72567"/>
                </a:tc>
              </a:tr>
            </a:tbl>
          </a:graphicData>
        </a:graphic>
      </p:graphicFrame>
    </p:spTree>
    <p:extLst>
      <p:ext uri="{BB962C8B-B14F-4D97-AF65-F5344CB8AC3E}">
        <p14:creationId xmlns:p14="http://schemas.microsoft.com/office/powerpoint/2010/main" xmlns="" val="1549050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41867" y="293511"/>
          <a:ext cx="8161866" cy="6333067"/>
        </p:xfrm>
        <a:graphic>
          <a:graphicData uri="http://schemas.openxmlformats.org/drawingml/2006/table">
            <a:tbl>
              <a:tblPr firstRow="1" bandRow="1">
                <a:tableStyleId>{073A0DAA-6AF3-43AB-8588-CEC1D06C72B9}</a:tableStyleId>
              </a:tblPr>
              <a:tblGrid>
                <a:gridCol w="8161866"/>
              </a:tblGrid>
              <a:tr h="408937">
                <a:tc>
                  <a:txBody>
                    <a:bodyPr/>
                    <a:lstStyle/>
                    <a:p>
                      <a:pPr algn="ctr">
                        <a:lnSpc>
                          <a:spcPct val="115000"/>
                        </a:lnSpc>
                        <a:spcAft>
                          <a:spcPts val="0"/>
                        </a:spcAft>
                      </a:pPr>
                      <a:r>
                        <a:rPr lang="pt-BR" sz="1600" dirty="0" smtClean="0"/>
                        <a:t>Prevalência do Negociado sobre o Legislado</a:t>
                      </a:r>
                      <a:endParaRPr lang="pt-BR" sz="1600" i="0" dirty="0">
                        <a:latin typeface="Calibri"/>
                        <a:ea typeface="Calibri"/>
                        <a:cs typeface="Times New Roman"/>
                      </a:endParaRPr>
                    </a:p>
                  </a:txBody>
                  <a:tcPr marL="72567" marR="72567"/>
                </a:tc>
              </a:tr>
              <a:tr h="560864">
                <a:tc>
                  <a:txBody>
                    <a:bodyPr/>
                    <a:lstStyle/>
                    <a:p>
                      <a:pPr algn="ctr">
                        <a:lnSpc>
                          <a:spcPct val="115000"/>
                        </a:lnSpc>
                        <a:spcAft>
                          <a:spcPts val="0"/>
                        </a:spcAft>
                      </a:pPr>
                      <a:r>
                        <a:rPr lang="pt-BR" sz="2400" b="1" u="sng" dirty="0" smtClean="0">
                          <a:solidFill>
                            <a:schemeClr val="tx1"/>
                          </a:solidFill>
                        </a:rPr>
                        <a:t>PODE SER NEGOCIADO</a:t>
                      </a:r>
                      <a:endParaRPr lang="pt-BR" sz="2400" b="1" u="sng" dirty="0">
                        <a:solidFill>
                          <a:schemeClr val="tx1"/>
                        </a:solidFill>
                        <a:latin typeface="+mn-lt"/>
                        <a:ea typeface="Calibri"/>
                        <a:cs typeface="Times New Roman"/>
                      </a:endParaRPr>
                    </a:p>
                  </a:txBody>
                  <a:tcPr marL="72567" marR="72567">
                    <a:solidFill>
                      <a:srgbClr val="73FD73"/>
                    </a:solidFill>
                  </a:tcPr>
                </a:tc>
              </a:tr>
              <a:tr h="5363266">
                <a:tc>
                  <a:txBody>
                    <a:bodyPr/>
                    <a:lstStyle/>
                    <a:p>
                      <a:pPr algn="just">
                        <a:spcAft>
                          <a:spcPts val="0"/>
                        </a:spcAft>
                      </a:pPr>
                      <a:r>
                        <a:rPr lang="pt-BR" sz="2000" dirty="0" smtClean="0">
                          <a:solidFill>
                            <a:schemeClr val="tx1"/>
                          </a:solidFill>
                        </a:rPr>
                        <a:t>VII </a:t>
                      </a:r>
                      <a:r>
                        <a:rPr lang="pt-BR" sz="2000" b="1" dirty="0" smtClean="0">
                          <a:solidFill>
                            <a:schemeClr val="tx1"/>
                          </a:solidFill>
                          <a:effectLst>
                            <a:outerShdw blurRad="38100" dist="38100" dir="2700000" algn="tl">
                              <a:srgbClr val="000000">
                                <a:alpha val="43137"/>
                              </a:srgbClr>
                            </a:outerShdw>
                          </a:effectLst>
                        </a:rPr>
                        <a:t>– representante dos trabalhadores no local de trabalho;</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VIII </a:t>
                      </a:r>
                      <a:r>
                        <a:rPr lang="pt-BR" sz="2000" b="1" dirty="0" smtClean="0">
                          <a:solidFill>
                            <a:schemeClr val="tx1"/>
                          </a:solidFill>
                          <a:effectLst>
                            <a:outerShdw blurRad="38100" dist="38100" dir="2700000" algn="tl">
                              <a:srgbClr val="000000">
                                <a:alpha val="43137"/>
                              </a:srgbClr>
                            </a:outerShdw>
                          </a:effectLst>
                        </a:rPr>
                        <a:t>– </a:t>
                      </a:r>
                      <a:r>
                        <a:rPr lang="pt-BR" sz="2000" b="1" dirty="0" err="1" smtClean="0">
                          <a:solidFill>
                            <a:schemeClr val="tx1"/>
                          </a:solidFill>
                          <a:effectLst>
                            <a:outerShdw blurRad="38100" dist="38100" dir="2700000" algn="tl">
                              <a:srgbClr val="000000">
                                <a:alpha val="43137"/>
                              </a:srgbClr>
                            </a:outerShdw>
                          </a:effectLst>
                        </a:rPr>
                        <a:t>teletrabalho</a:t>
                      </a:r>
                      <a:r>
                        <a:rPr lang="pt-BR" sz="2000" b="1" dirty="0" smtClean="0">
                          <a:solidFill>
                            <a:schemeClr val="tx1"/>
                          </a:solidFill>
                          <a:effectLst>
                            <a:outerShdw blurRad="38100" dist="38100" dir="2700000" algn="tl">
                              <a:srgbClr val="000000">
                                <a:alpha val="43137"/>
                              </a:srgbClr>
                            </a:outerShdw>
                          </a:effectLst>
                        </a:rPr>
                        <a:t>, regime de sobreaviso, e trabalho intermitente</a:t>
                      </a:r>
                      <a:r>
                        <a:rPr lang="pt-BR" sz="2000" dirty="0" smtClean="0">
                          <a:solidFill>
                            <a:schemeClr val="tx1"/>
                          </a:solidFill>
                        </a:rPr>
                        <a:t>; </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IX – remuneração por produtividade, incluídas as gorjetas percebidas pelo empregado, e remuneração por desempenho individual;</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X – modalidade de registro de jornada de trabalho;</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XI – troca do dia de feriado; </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XII – enquadramento do grau de insalubridade; </a:t>
                      </a:r>
                    </a:p>
                    <a:p>
                      <a:pPr algn="just">
                        <a:spcAft>
                          <a:spcPts val="0"/>
                        </a:spcAft>
                      </a:pPr>
                      <a:endParaRPr lang="pt-BR" sz="800" dirty="0" smtClean="0">
                        <a:solidFill>
                          <a:schemeClr val="tx1"/>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pt-BR" sz="2000" dirty="0" smtClean="0">
                          <a:solidFill>
                            <a:schemeClr val="tx1"/>
                          </a:solidFill>
                        </a:rPr>
                        <a:t>XIII - prorrogação de jornada em ambientes insalubres, sem licença prévia das autoridades competentes do Ministério do Trabalho;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800" dirty="0" smtClean="0">
                        <a:solidFill>
                          <a:schemeClr val="tx1"/>
                        </a:solidFill>
                      </a:endParaRPr>
                    </a:p>
                    <a:p>
                      <a:pPr algn="just">
                        <a:spcAft>
                          <a:spcPts val="0"/>
                        </a:spcAft>
                      </a:pPr>
                      <a:r>
                        <a:rPr lang="pt-BR" sz="2000" dirty="0" smtClean="0">
                          <a:solidFill>
                            <a:schemeClr val="tx1"/>
                          </a:solidFill>
                        </a:rPr>
                        <a:t>XIV – prêmios de incentivo em bens ou serviços, eventualmente concedidos em programas de incentivo; </a:t>
                      </a:r>
                    </a:p>
                    <a:p>
                      <a:pPr algn="just">
                        <a:spcAft>
                          <a:spcPts val="0"/>
                        </a:spcAft>
                      </a:pPr>
                      <a:endParaRPr lang="pt-BR" sz="800" dirty="0" smtClean="0">
                        <a:solidFill>
                          <a:schemeClr val="tx1"/>
                        </a:solidFill>
                      </a:endParaRPr>
                    </a:p>
                    <a:p>
                      <a:pPr algn="just">
                        <a:spcAft>
                          <a:spcPts val="0"/>
                        </a:spcAft>
                      </a:pPr>
                      <a:r>
                        <a:rPr lang="pt-BR" sz="2000" dirty="0" smtClean="0">
                          <a:solidFill>
                            <a:schemeClr val="tx1"/>
                          </a:solidFill>
                        </a:rPr>
                        <a:t>XV – participação nos lucros ou resultados da empresa.</a:t>
                      </a:r>
                    </a:p>
                  </a:txBody>
                  <a:tcPr marL="72567" marR="72567"/>
                </a:tc>
              </a:tr>
            </a:tbl>
          </a:graphicData>
        </a:graphic>
      </p:graphicFrame>
    </p:spTree>
    <p:extLst>
      <p:ext uri="{BB962C8B-B14F-4D97-AF65-F5344CB8AC3E}">
        <p14:creationId xmlns:p14="http://schemas.microsoft.com/office/powerpoint/2010/main" xmlns="" val="3769452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9448" y="1145894"/>
            <a:ext cx="7714243" cy="810228"/>
          </a:xfrm>
        </p:spPr>
        <p:txBody>
          <a:bodyPr>
            <a:normAutofit/>
          </a:bodyPr>
          <a:lstStyle/>
          <a:p>
            <a:pPr algn="ctr"/>
            <a:r>
              <a:rPr lang="pt-BR" sz="3200" b="1" dirty="0" smtClean="0">
                <a:latin typeface="+mn-lt"/>
              </a:rPr>
              <a:t> </a:t>
            </a:r>
            <a:endParaRPr lang="pt-BR" sz="3200" b="1" dirty="0">
              <a:latin typeface="+mn-lt"/>
            </a:endParaRPr>
          </a:p>
        </p:txBody>
      </p:sp>
      <p:sp>
        <p:nvSpPr>
          <p:cNvPr id="3" name="Espaço Reservado para Conteúdo 2"/>
          <p:cNvSpPr>
            <a:spLocks noGrp="1"/>
          </p:cNvSpPr>
          <p:nvPr>
            <p:ph idx="1"/>
          </p:nvPr>
        </p:nvSpPr>
        <p:spPr>
          <a:xfrm>
            <a:off x="839448" y="1552562"/>
            <a:ext cx="7644152" cy="4351338"/>
          </a:xfrm>
        </p:spPr>
        <p:txBody>
          <a:bodyPr>
            <a:normAutofit fontScale="92500" lnSpcReduction="10000"/>
          </a:bodyPr>
          <a:lstStyle/>
          <a:p>
            <a:pPr algn="just"/>
            <a:endParaRPr lang="pt-BR" dirty="0" smtClean="0"/>
          </a:p>
          <a:p>
            <a:pPr algn="just"/>
            <a:r>
              <a:rPr lang="pt-BR" dirty="0" smtClean="0">
                <a:solidFill>
                  <a:schemeClr val="accent6">
                    <a:lumMod val="50000"/>
                  </a:schemeClr>
                </a:solidFill>
              </a:rPr>
              <a:t>A </a:t>
            </a:r>
            <a:r>
              <a:rPr lang="pt-BR" dirty="0">
                <a:solidFill>
                  <a:schemeClr val="accent6">
                    <a:lumMod val="50000"/>
                  </a:schemeClr>
                </a:solidFill>
              </a:rPr>
              <a:t>atuação do sindicato enquanto ator social </a:t>
            </a:r>
            <a:r>
              <a:rPr lang="pt-BR" b="1" dirty="0" smtClean="0">
                <a:solidFill>
                  <a:schemeClr val="accent6">
                    <a:lumMod val="50000"/>
                  </a:schemeClr>
                </a:solidFill>
              </a:rPr>
              <a:t>ULTRAPASSA A MERA RELAÇÃO DE TRABALHO</a:t>
            </a:r>
            <a:r>
              <a:rPr lang="pt-BR" dirty="0" smtClean="0">
                <a:solidFill>
                  <a:schemeClr val="accent6">
                    <a:lumMod val="50000"/>
                  </a:schemeClr>
                </a:solidFill>
              </a:rPr>
              <a:t>, </a:t>
            </a:r>
            <a:r>
              <a:rPr lang="pt-BR" dirty="0">
                <a:solidFill>
                  <a:schemeClr val="accent6">
                    <a:lumMod val="50000"/>
                  </a:schemeClr>
                </a:solidFill>
              </a:rPr>
              <a:t>abrangendo os diversos embates nas arenas </a:t>
            </a:r>
            <a:r>
              <a:rPr lang="pt-BR" b="1" dirty="0">
                <a:solidFill>
                  <a:schemeClr val="accent6">
                    <a:lumMod val="50000"/>
                  </a:schemeClr>
                </a:solidFill>
              </a:rPr>
              <a:t>políticas</a:t>
            </a:r>
            <a:r>
              <a:rPr lang="pt-BR" dirty="0">
                <a:solidFill>
                  <a:schemeClr val="accent6">
                    <a:lumMod val="50000"/>
                  </a:schemeClr>
                </a:solidFill>
              </a:rPr>
              <a:t>, </a:t>
            </a:r>
            <a:r>
              <a:rPr lang="pt-BR" b="1" dirty="0">
                <a:solidFill>
                  <a:schemeClr val="accent6">
                    <a:lumMod val="50000"/>
                  </a:schemeClr>
                </a:solidFill>
              </a:rPr>
              <a:t>econômicas</a:t>
            </a:r>
            <a:r>
              <a:rPr lang="pt-BR" dirty="0">
                <a:solidFill>
                  <a:schemeClr val="accent6">
                    <a:lumMod val="50000"/>
                  </a:schemeClr>
                </a:solidFill>
              </a:rPr>
              <a:t> e </a:t>
            </a:r>
            <a:r>
              <a:rPr lang="pt-BR" b="1" dirty="0" smtClean="0">
                <a:solidFill>
                  <a:schemeClr val="accent6">
                    <a:lumMod val="50000"/>
                  </a:schemeClr>
                </a:solidFill>
              </a:rPr>
              <a:t>sociais</a:t>
            </a:r>
            <a:r>
              <a:rPr lang="pt-BR" dirty="0" smtClean="0">
                <a:solidFill>
                  <a:schemeClr val="accent6">
                    <a:lumMod val="50000"/>
                  </a:schemeClr>
                </a:solidFill>
              </a:rPr>
              <a:t>.</a:t>
            </a:r>
          </a:p>
          <a:p>
            <a:pPr algn="just"/>
            <a:r>
              <a:rPr lang="pt-BR" dirty="0" smtClean="0">
                <a:solidFill>
                  <a:schemeClr val="accent6">
                    <a:lumMod val="50000"/>
                  </a:schemeClr>
                </a:solidFill>
              </a:rPr>
              <a:t>A </a:t>
            </a:r>
            <a:r>
              <a:rPr lang="pt-BR" dirty="0">
                <a:solidFill>
                  <a:schemeClr val="accent6">
                    <a:lumMod val="50000"/>
                  </a:schemeClr>
                </a:solidFill>
              </a:rPr>
              <a:t>principal </a:t>
            </a:r>
            <a:r>
              <a:rPr lang="pt-BR" dirty="0" smtClean="0">
                <a:solidFill>
                  <a:schemeClr val="accent6">
                    <a:lumMod val="50000"/>
                  </a:schemeClr>
                </a:solidFill>
              </a:rPr>
              <a:t>prerrogativa dos entes sindicais </a:t>
            </a:r>
            <a:r>
              <a:rPr lang="pt-BR" dirty="0">
                <a:solidFill>
                  <a:schemeClr val="accent6">
                    <a:lumMod val="50000"/>
                  </a:schemeClr>
                </a:solidFill>
              </a:rPr>
              <a:t>é a de representação, no sentido amplo, de suas bases trabalhistas. </a:t>
            </a:r>
            <a:endParaRPr lang="pt-BR" dirty="0" smtClean="0">
              <a:solidFill>
                <a:schemeClr val="accent6">
                  <a:lumMod val="50000"/>
                </a:schemeClr>
              </a:solidFill>
            </a:endParaRPr>
          </a:p>
          <a:p>
            <a:pPr algn="just"/>
            <a:r>
              <a:rPr lang="pt-BR" dirty="0" smtClean="0">
                <a:solidFill>
                  <a:schemeClr val="accent6">
                    <a:lumMod val="50000"/>
                  </a:schemeClr>
                </a:solidFill>
              </a:rPr>
              <a:t>Organizam-se </a:t>
            </a:r>
            <a:r>
              <a:rPr lang="pt-BR" dirty="0">
                <a:solidFill>
                  <a:schemeClr val="accent6">
                    <a:lumMod val="50000"/>
                  </a:schemeClr>
                </a:solidFill>
              </a:rPr>
              <a:t>para falar em </a:t>
            </a:r>
            <a:r>
              <a:rPr lang="pt-BR" b="1" dirty="0">
                <a:solidFill>
                  <a:schemeClr val="accent6">
                    <a:lumMod val="50000"/>
                  </a:schemeClr>
                </a:solidFill>
              </a:rPr>
              <a:t>nome </a:t>
            </a:r>
            <a:r>
              <a:rPr lang="pt-BR" b="1" dirty="0" smtClean="0">
                <a:solidFill>
                  <a:schemeClr val="accent6">
                    <a:lumMod val="50000"/>
                  </a:schemeClr>
                </a:solidFill>
              </a:rPr>
              <a:t>da CATEGORIA, </a:t>
            </a:r>
            <a:r>
              <a:rPr lang="pt-BR" dirty="0">
                <a:solidFill>
                  <a:schemeClr val="accent6">
                    <a:lumMod val="50000"/>
                  </a:schemeClr>
                </a:solidFill>
              </a:rPr>
              <a:t>para defender seus interesses no plano da relação de trabalho e, até mesmo, em plano social mais largo. </a:t>
            </a:r>
            <a:r>
              <a:rPr lang="pt-BR" dirty="0" smtClean="0">
                <a:solidFill>
                  <a:schemeClr val="accent6">
                    <a:lumMod val="50000"/>
                  </a:schemeClr>
                </a:solidFill>
              </a:rPr>
              <a:t> </a:t>
            </a:r>
            <a:endParaRPr lang="pt-BR" dirty="0">
              <a:solidFill>
                <a:schemeClr val="accent6">
                  <a:lumMod val="50000"/>
                </a:schemeClr>
              </a:solidFill>
            </a:endParaRPr>
          </a:p>
        </p:txBody>
      </p:sp>
    </p:spTree>
    <p:extLst>
      <p:ext uri="{BB962C8B-B14F-4D97-AF65-F5344CB8AC3E}">
        <p14:creationId xmlns:p14="http://schemas.microsoft.com/office/powerpoint/2010/main" xmlns="" val="16439807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09600" y="153260"/>
          <a:ext cx="8240889" cy="6273852"/>
        </p:xfrm>
        <a:graphic>
          <a:graphicData uri="http://schemas.openxmlformats.org/drawingml/2006/table">
            <a:tbl>
              <a:tblPr firstRow="1" bandRow="1">
                <a:tableStyleId>{073A0DAA-6AF3-43AB-8588-CEC1D06C72B9}</a:tableStyleId>
              </a:tblPr>
              <a:tblGrid>
                <a:gridCol w="8240889"/>
              </a:tblGrid>
              <a:tr h="391212">
                <a:tc>
                  <a:txBody>
                    <a:bodyPr/>
                    <a:lstStyle/>
                    <a:p>
                      <a:pPr algn="ctr">
                        <a:lnSpc>
                          <a:spcPct val="115000"/>
                        </a:lnSpc>
                        <a:spcAft>
                          <a:spcPts val="0"/>
                        </a:spcAft>
                      </a:pPr>
                      <a:r>
                        <a:rPr lang="pt-BR" sz="1600" dirty="0" smtClean="0"/>
                        <a:t>Prevalência do Negociado sobre o Legislado</a:t>
                      </a:r>
                      <a:endParaRPr lang="pt-BR" sz="1600" i="0" dirty="0">
                        <a:latin typeface="Calibri"/>
                        <a:ea typeface="Calibri"/>
                        <a:cs typeface="Times New Roman"/>
                      </a:endParaRPr>
                    </a:p>
                  </a:txBody>
                  <a:tcPr marL="72567" marR="72567"/>
                </a:tc>
              </a:tr>
              <a:tr h="5325750">
                <a:tc>
                  <a:txBody>
                    <a:bodyPr/>
                    <a:lstStyle/>
                    <a:p>
                      <a:pPr algn="just">
                        <a:spcAft>
                          <a:spcPts val="0"/>
                        </a:spcAft>
                      </a:pPr>
                      <a:r>
                        <a:rPr lang="pt-BR" sz="1700" dirty="0" smtClean="0"/>
                        <a:t>§ </a:t>
                      </a:r>
                      <a:r>
                        <a:rPr lang="pt-BR" sz="1900" dirty="0" smtClean="0"/>
                        <a:t>1º No exame da convenção coletiva ou do acordo coletivo de trabalho, a Justiça do </a:t>
                      </a:r>
                      <a:r>
                        <a:rPr lang="pt-BR" sz="1900" b="1" dirty="0" smtClean="0"/>
                        <a:t>Trabalho observará o disposto no § 3º do art. 8º desta Consolidação.  </a:t>
                      </a:r>
                    </a:p>
                    <a:p>
                      <a:pPr algn="just">
                        <a:spcAft>
                          <a:spcPts val="0"/>
                        </a:spcAft>
                      </a:pPr>
                      <a:endParaRPr lang="pt-BR" sz="1900" dirty="0" smtClean="0"/>
                    </a:p>
                    <a:p>
                      <a:pPr algn="just">
                        <a:spcAft>
                          <a:spcPts val="0"/>
                        </a:spcAft>
                      </a:pPr>
                      <a:r>
                        <a:rPr lang="pt-BR" sz="1900" dirty="0" smtClean="0"/>
                        <a:t>§ 2º A inexistência de expressa indicação de contrapartidas recíprocas em convenção coletiva ou acordo coletivo de trabalho não ensejará sua nulidade por não </a:t>
                      </a:r>
                      <a:r>
                        <a:rPr lang="pt-BR" sz="1900" b="1" dirty="0" smtClean="0">
                          <a:effectLst>
                            <a:outerShdw blurRad="38100" dist="38100" dir="2700000" algn="tl">
                              <a:srgbClr val="000000">
                                <a:alpha val="43137"/>
                              </a:srgbClr>
                            </a:outerShdw>
                          </a:effectLst>
                        </a:rPr>
                        <a:t>caracterizar um vício do negócio jurídico.</a:t>
                      </a:r>
                    </a:p>
                    <a:p>
                      <a:pPr algn="just">
                        <a:spcAft>
                          <a:spcPts val="0"/>
                        </a:spcAft>
                      </a:pPr>
                      <a:endParaRPr lang="pt-BR" sz="19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t-BR" sz="1900" dirty="0" smtClean="0"/>
                        <a:t>§ 3º Se for pactuada cláusula que reduza o salário ou a jornada, a convenção coletiva ou o acordo coletivo de trabalho deverão prever a proteção dos empregados contra dispensa imotivada durante o prazo de vigência do instrumento coletivo.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9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t-BR" sz="1900" dirty="0" smtClean="0"/>
                        <a:t>§ 4º Na hipótese de procedência de ação anulatória de cláusula de convenção coletiva ou de acordo coletivo de trabalho, quando houver a cláusula compensatória, esta deverá ser igualmente anulada, sem repetição do indébito. </a:t>
                      </a:r>
                    </a:p>
                    <a:p>
                      <a:pPr marL="0" marR="0" indent="0" algn="just" defTabSz="914400" rtl="0" eaLnBrk="1" fontAlgn="auto" latinLnBrk="0" hangingPunct="1">
                        <a:lnSpc>
                          <a:spcPct val="100000"/>
                        </a:lnSpc>
                        <a:spcBef>
                          <a:spcPts val="0"/>
                        </a:spcBef>
                        <a:spcAft>
                          <a:spcPts val="0"/>
                        </a:spcAft>
                        <a:buClrTx/>
                        <a:buSzTx/>
                        <a:buFontTx/>
                        <a:buNone/>
                        <a:tabLst/>
                        <a:defRPr/>
                      </a:pPr>
                      <a:endParaRPr lang="pt-BR" sz="19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t-BR" sz="1900" dirty="0" smtClean="0"/>
                        <a:t>§ 5º </a:t>
                      </a:r>
                      <a:r>
                        <a:rPr lang="pt-BR" sz="1900" b="1" dirty="0" smtClean="0">
                          <a:effectLst>
                            <a:outerShdw blurRad="38100" dist="38100" dir="2700000" algn="tl">
                              <a:srgbClr val="000000">
                                <a:alpha val="43137"/>
                              </a:srgbClr>
                            </a:outerShdw>
                          </a:effectLst>
                        </a:rPr>
                        <a:t>Os sindicatos subscritores de convenção coletiva ou de acordo coletivo de trabalho deverão participar, como litisconsortes necessários, em ação individual ou coletiva, que tenha como objeto a anulação de cláusulas desses instrumentos.</a:t>
                      </a:r>
                    </a:p>
                  </a:txBody>
                  <a:tcPr marL="72567" marR="72567">
                    <a:solidFill>
                      <a:schemeClr val="bg1">
                        <a:lumMod val="95000"/>
                      </a:schemeClr>
                    </a:solidFill>
                  </a:tcPr>
                </a:tc>
              </a:tr>
            </a:tbl>
          </a:graphicData>
        </a:graphic>
      </p:graphicFrame>
    </p:spTree>
    <p:extLst>
      <p:ext uri="{BB962C8B-B14F-4D97-AF65-F5344CB8AC3E}">
        <p14:creationId xmlns:p14="http://schemas.microsoft.com/office/powerpoint/2010/main" xmlns="" val="3795047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nvPr>
        </p:nvGraphicFramePr>
        <p:xfrm>
          <a:off x="553156" y="383821"/>
          <a:ext cx="8379829" cy="6208890"/>
        </p:xfrm>
        <a:graphic>
          <a:graphicData uri="http://schemas.openxmlformats.org/drawingml/2006/table">
            <a:tbl>
              <a:tblPr firstRow="1" bandRow="1">
                <a:tableStyleId>{073A0DAA-6AF3-43AB-8588-CEC1D06C72B9}</a:tableStyleId>
              </a:tblPr>
              <a:tblGrid>
                <a:gridCol w="8379829"/>
              </a:tblGrid>
              <a:tr h="425491">
                <a:tc>
                  <a:txBody>
                    <a:bodyPr/>
                    <a:lstStyle/>
                    <a:p>
                      <a:pPr algn="ctr">
                        <a:lnSpc>
                          <a:spcPct val="115000"/>
                        </a:lnSpc>
                        <a:spcAft>
                          <a:spcPts val="0"/>
                        </a:spcAft>
                      </a:pPr>
                      <a:r>
                        <a:rPr lang="pt-BR" sz="1600" dirty="0" smtClean="0"/>
                        <a:t>Prevalência do Negociado sobre o Legislado</a:t>
                      </a:r>
                      <a:endParaRPr lang="pt-BR" sz="1600" i="0" dirty="0">
                        <a:latin typeface="Calibri"/>
                        <a:ea typeface="Calibri"/>
                        <a:cs typeface="Times New Roman"/>
                      </a:endParaRPr>
                    </a:p>
                  </a:txBody>
                  <a:tcPr marL="72567" marR="72567"/>
                </a:tc>
              </a:tr>
              <a:tr h="468488">
                <a:tc>
                  <a:txBody>
                    <a:bodyPr/>
                    <a:lstStyle/>
                    <a:p>
                      <a:pPr algn="ctr">
                        <a:lnSpc>
                          <a:spcPct val="115000"/>
                        </a:lnSpc>
                        <a:spcAft>
                          <a:spcPts val="0"/>
                        </a:spcAft>
                      </a:pPr>
                      <a:r>
                        <a:rPr lang="pt-BR" sz="2000" b="1" u="sng" dirty="0" smtClean="0">
                          <a:solidFill>
                            <a:srgbClr val="C00000"/>
                          </a:solidFill>
                        </a:rPr>
                        <a:t>NÃO PODE SER NEGOCIADO</a:t>
                      </a:r>
                      <a:endParaRPr lang="pt-BR" sz="2000" b="1" u="sng" dirty="0">
                        <a:solidFill>
                          <a:srgbClr val="C00000"/>
                        </a:solidFill>
                        <a:latin typeface="+mn-lt"/>
                        <a:ea typeface="Calibri"/>
                        <a:cs typeface="Times New Roman"/>
                      </a:endParaRPr>
                    </a:p>
                  </a:txBody>
                  <a:tcPr marL="72567" marR="72567">
                    <a:solidFill>
                      <a:schemeClr val="accent2">
                        <a:lumMod val="20000"/>
                        <a:lumOff val="80000"/>
                      </a:schemeClr>
                    </a:solidFill>
                  </a:tcPr>
                </a:tc>
              </a:tr>
              <a:tr h="5314911">
                <a:tc>
                  <a:txBody>
                    <a:bodyPr/>
                    <a:lstStyle/>
                    <a:p>
                      <a:pPr algn="just">
                        <a:spcAft>
                          <a:spcPts val="0"/>
                        </a:spcAft>
                      </a:pPr>
                      <a:r>
                        <a:rPr lang="pt-BR" sz="1700" b="1" dirty="0" smtClean="0"/>
                        <a:t>Art. 611-B. Constituem </a:t>
                      </a:r>
                      <a:r>
                        <a:rPr lang="pt-BR" sz="2800" b="1" u="sng" dirty="0" smtClean="0">
                          <a:solidFill>
                            <a:srgbClr val="C00000"/>
                          </a:solidFill>
                          <a:effectLst>
                            <a:outerShdw blurRad="38100" dist="38100" dir="2700000" algn="tl">
                              <a:srgbClr val="000000">
                                <a:alpha val="43137"/>
                              </a:srgbClr>
                            </a:outerShdw>
                          </a:effectLst>
                        </a:rPr>
                        <a:t>objeto ilícito </a:t>
                      </a:r>
                      <a:r>
                        <a:rPr lang="pt-BR" sz="1700" b="1" dirty="0" smtClean="0"/>
                        <a:t>de convenção coletiva ou de acordo coletivo de trabalho, exclusivamente, a </a:t>
                      </a:r>
                      <a:r>
                        <a:rPr lang="pt-BR" sz="1700" b="1" dirty="0" smtClean="0">
                          <a:solidFill>
                            <a:srgbClr val="C00000"/>
                          </a:solidFill>
                          <a:effectLst>
                            <a:outerShdw blurRad="38100" dist="38100" dir="2700000" algn="tl">
                              <a:srgbClr val="000000">
                                <a:alpha val="43137"/>
                              </a:srgbClr>
                            </a:outerShdw>
                          </a:effectLst>
                        </a:rPr>
                        <a:t>SUPRESSÃO OU A REDUÇÃO DOS SEGUINTES DIREITOS: </a:t>
                      </a:r>
                    </a:p>
                    <a:p>
                      <a:pPr algn="just">
                        <a:spcAft>
                          <a:spcPts val="0"/>
                        </a:spcAft>
                      </a:pPr>
                      <a:r>
                        <a:rPr lang="pt-BR" sz="1700" dirty="0" smtClean="0"/>
                        <a:t>I – normas de identificação profissional, inclusive as anotações na Carteira de Trabalho e Previdência Social; </a:t>
                      </a:r>
                    </a:p>
                    <a:p>
                      <a:pPr algn="just">
                        <a:spcAft>
                          <a:spcPts val="0"/>
                        </a:spcAft>
                      </a:pPr>
                      <a:r>
                        <a:rPr lang="pt-BR" sz="1700" dirty="0" smtClean="0"/>
                        <a:t>II – seguro-desemprego, em caso de desemprego involuntário; </a:t>
                      </a:r>
                    </a:p>
                    <a:p>
                      <a:pPr algn="just">
                        <a:spcAft>
                          <a:spcPts val="0"/>
                        </a:spcAft>
                      </a:pPr>
                      <a:r>
                        <a:rPr lang="pt-BR" sz="1700" dirty="0" smtClean="0"/>
                        <a:t>III – valor dos depósitos mensais e da indenização rescisória do Fundo de Garantia do Tempo de Serviço (FGTS); </a:t>
                      </a:r>
                    </a:p>
                    <a:p>
                      <a:pPr algn="just">
                        <a:spcAft>
                          <a:spcPts val="0"/>
                        </a:spcAft>
                      </a:pPr>
                      <a:r>
                        <a:rPr lang="pt-BR" sz="1700" dirty="0" smtClean="0"/>
                        <a:t>IV – salário mínimo; </a:t>
                      </a:r>
                    </a:p>
                    <a:p>
                      <a:pPr algn="just">
                        <a:spcAft>
                          <a:spcPts val="0"/>
                        </a:spcAft>
                      </a:pPr>
                      <a:r>
                        <a:rPr lang="pt-BR" sz="1700" dirty="0" smtClean="0"/>
                        <a:t>V – valor nominal do décimo terceiro salário;</a:t>
                      </a:r>
                    </a:p>
                    <a:p>
                      <a:pPr algn="just">
                        <a:spcAft>
                          <a:spcPts val="0"/>
                        </a:spcAft>
                      </a:pPr>
                      <a:r>
                        <a:rPr lang="pt-BR" sz="1700" dirty="0" smtClean="0"/>
                        <a:t>VI – remuneração do trabalho noturno superior à do diurno; </a:t>
                      </a:r>
                    </a:p>
                    <a:p>
                      <a:pPr algn="just">
                        <a:spcAft>
                          <a:spcPts val="0"/>
                        </a:spcAft>
                      </a:pPr>
                      <a:r>
                        <a:rPr lang="pt-BR" sz="1700" dirty="0" smtClean="0"/>
                        <a:t>VII – proteção do salário na forma da lei, constituindo crime sua retenção dolosa; </a:t>
                      </a:r>
                    </a:p>
                    <a:p>
                      <a:pPr algn="just">
                        <a:spcAft>
                          <a:spcPts val="0"/>
                        </a:spcAft>
                      </a:pPr>
                      <a:r>
                        <a:rPr lang="pt-BR" sz="1700" dirty="0" smtClean="0"/>
                        <a:t>VIII – salário-família; </a:t>
                      </a:r>
                    </a:p>
                    <a:p>
                      <a:pPr algn="just">
                        <a:spcAft>
                          <a:spcPts val="0"/>
                        </a:spcAft>
                      </a:pPr>
                      <a:r>
                        <a:rPr lang="pt-BR" sz="1700" dirty="0" smtClean="0"/>
                        <a:t>IX – repouso semanal remunerado; </a:t>
                      </a:r>
                    </a:p>
                    <a:p>
                      <a:pPr algn="just">
                        <a:spcAft>
                          <a:spcPts val="0"/>
                        </a:spcAft>
                      </a:pPr>
                      <a:r>
                        <a:rPr lang="pt-BR" sz="1700" dirty="0" smtClean="0"/>
                        <a:t>X – remuneração do serviço extraordinário superior, no mínimo, em 50% (</a:t>
                      </a:r>
                      <a:r>
                        <a:rPr lang="pt-BR" sz="1700" dirty="0" err="1" smtClean="0"/>
                        <a:t>cinquenta</a:t>
                      </a:r>
                      <a:r>
                        <a:rPr lang="pt-BR" sz="1700" dirty="0" smtClean="0"/>
                        <a:t> por cento) à do normal; </a:t>
                      </a:r>
                    </a:p>
                    <a:p>
                      <a:pPr algn="just">
                        <a:spcAft>
                          <a:spcPts val="0"/>
                        </a:spcAft>
                      </a:pPr>
                      <a:r>
                        <a:rPr lang="pt-BR" sz="1700" dirty="0" smtClean="0"/>
                        <a:t>XI – número de dias de férias devidas ao empregado;</a:t>
                      </a:r>
                    </a:p>
                    <a:p>
                      <a:pPr algn="just">
                        <a:spcAft>
                          <a:spcPts val="0"/>
                        </a:spcAft>
                      </a:pPr>
                      <a:r>
                        <a:rPr lang="pt-BR" sz="1700" dirty="0" smtClean="0"/>
                        <a:t>XII – gozo de férias anuais remuneradas com, pelo menos, um terço a mais do que o salário normal; </a:t>
                      </a:r>
                    </a:p>
                    <a:p>
                      <a:pPr algn="just">
                        <a:spcAft>
                          <a:spcPts val="0"/>
                        </a:spcAft>
                      </a:pPr>
                      <a:r>
                        <a:rPr lang="pt-BR" sz="1700" dirty="0" smtClean="0"/>
                        <a:t>XIII – licença-maternidade com a duração mínima de cento e vinte dias; </a:t>
                      </a:r>
                    </a:p>
                  </a:txBody>
                  <a:tcPr marL="72567" marR="72567"/>
                </a:tc>
              </a:tr>
            </a:tbl>
          </a:graphicData>
        </a:graphic>
      </p:graphicFrame>
    </p:spTree>
    <p:extLst>
      <p:ext uri="{BB962C8B-B14F-4D97-AF65-F5344CB8AC3E}">
        <p14:creationId xmlns:p14="http://schemas.microsoft.com/office/powerpoint/2010/main" xmlns="" val="2843259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nvPr>
        </p:nvGraphicFramePr>
        <p:xfrm>
          <a:off x="890954" y="298247"/>
          <a:ext cx="8030308" cy="5654208"/>
        </p:xfrm>
        <a:graphic>
          <a:graphicData uri="http://schemas.openxmlformats.org/drawingml/2006/table">
            <a:tbl>
              <a:tblPr firstRow="1" bandRow="1">
                <a:tableStyleId>{073A0DAA-6AF3-43AB-8588-CEC1D06C72B9}</a:tableStyleId>
              </a:tblPr>
              <a:tblGrid>
                <a:gridCol w="8030308"/>
              </a:tblGrid>
              <a:tr h="410483">
                <a:tc>
                  <a:txBody>
                    <a:bodyPr/>
                    <a:lstStyle/>
                    <a:p>
                      <a:pPr algn="ctr">
                        <a:lnSpc>
                          <a:spcPct val="115000"/>
                        </a:lnSpc>
                        <a:spcAft>
                          <a:spcPts val="0"/>
                        </a:spcAft>
                      </a:pPr>
                      <a:r>
                        <a:rPr lang="pt-BR" sz="1600" dirty="0" smtClean="0"/>
                        <a:t>Prevalência do Negociado sobre o Legislado</a:t>
                      </a:r>
                      <a:endParaRPr lang="pt-BR" sz="1600" i="0" dirty="0">
                        <a:latin typeface="Calibri"/>
                        <a:ea typeface="Calibri"/>
                        <a:cs typeface="Times New Roman"/>
                      </a:endParaRPr>
                    </a:p>
                  </a:txBody>
                  <a:tcPr marL="72567" marR="72567"/>
                </a:tc>
              </a:tr>
              <a:tr h="478509">
                <a:tc>
                  <a:txBody>
                    <a:bodyPr/>
                    <a:lstStyle/>
                    <a:p>
                      <a:pPr algn="ctr">
                        <a:lnSpc>
                          <a:spcPct val="115000"/>
                        </a:lnSpc>
                        <a:spcAft>
                          <a:spcPts val="0"/>
                        </a:spcAft>
                      </a:pPr>
                      <a:r>
                        <a:rPr lang="pt-BR" sz="2400" b="1" u="sng" dirty="0" smtClean="0">
                          <a:solidFill>
                            <a:srgbClr val="C00000"/>
                          </a:solidFill>
                        </a:rPr>
                        <a:t>NÃO PODE SER NEGOCIADO</a:t>
                      </a:r>
                      <a:endParaRPr lang="pt-BR" sz="2400" b="1" u="sng" dirty="0">
                        <a:solidFill>
                          <a:srgbClr val="C00000"/>
                        </a:solidFill>
                        <a:latin typeface="+mn-lt"/>
                        <a:ea typeface="Calibri"/>
                        <a:cs typeface="Times New Roman"/>
                      </a:endParaRPr>
                    </a:p>
                  </a:txBody>
                  <a:tcPr marL="72567" marR="72567">
                    <a:solidFill>
                      <a:schemeClr val="accent2">
                        <a:lumMod val="20000"/>
                        <a:lumOff val="80000"/>
                      </a:schemeClr>
                    </a:solidFill>
                  </a:tcPr>
                </a:tc>
              </a:tr>
              <a:tr h="4756362">
                <a:tc>
                  <a:txBody>
                    <a:bodyPr/>
                    <a:lstStyle/>
                    <a:p>
                      <a:pPr algn="just">
                        <a:spcAft>
                          <a:spcPts val="0"/>
                        </a:spcAft>
                      </a:pPr>
                      <a:r>
                        <a:rPr lang="pt-BR" sz="1700" dirty="0" smtClean="0"/>
                        <a:t>XIV – licença-paternidade nos termos fixados em lei;</a:t>
                      </a:r>
                    </a:p>
                    <a:p>
                      <a:pPr algn="just">
                        <a:spcAft>
                          <a:spcPts val="0"/>
                        </a:spcAft>
                      </a:pPr>
                      <a:r>
                        <a:rPr lang="pt-BR" sz="1700" dirty="0" smtClean="0"/>
                        <a:t>XV – proteção do mercado de trabalho da mulher, mediante incentivos específicos, nos termos da lei; </a:t>
                      </a:r>
                    </a:p>
                    <a:p>
                      <a:pPr algn="just">
                        <a:spcAft>
                          <a:spcPts val="0"/>
                        </a:spcAft>
                      </a:pPr>
                      <a:r>
                        <a:rPr lang="pt-BR" sz="1700" dirty="0" smtClean="0"/>
                        <a:t>XVI – aviso prévio proporcional ao tempo de serviço, sendo no mínimo de trinta dias, nos termos da lei; </a:t>
                      </a:r>
                    </a:p>
                    <a:p>
                      <a:pPr algn="just">
                        <a:spcAft>
                          <a:spcPts val="0"/>
                        </a:spcAft>
                      </a:pPr>
                      <a:r>
                        <a:rPr lang="pt-BR" sz="1700" dirty="0" smtClean="0"/>
                        <a:t>XVII – normas de saúde, higiene e segurança do trabalho previstas em lei ou em normas regulamentadoras do Ministério do Trabalho; </a:t>
                      </a:r>
                    </a:p>
                    <a:p>
                      <a:pPr algn="just">
                        <a:spcAft>
                          <a:spcPts val="0"/>
                        </a:spcAft>
                      </a:pPr>
                      <a:r>
                        <a:rPr lang="pt-BR" sz="1700" dirty="0" smtClean="0"/>
                        <a:t>XVIII – adicional de remuneração para as atividades penosas, insalubres ou perigosas; </a:t>
                      </a:r>
                    </a:p>
                    <a:p>
                      <a:pPr algn="just">
                        <a:spcAft>
                          <a:spcPts val="0"/>
                        </a:spcAft>
                      </a:pPr>
                      <a:r>
                        <a:rPr lang="pt-BR" sz="1700" dirty="0" smtClean="0"/>
                        <a:t>XIX – aposentadoria; </a:t>
                      </a:r>
                    </a:p>
                    <a:p>
                      <a:pPr algn="just">
                        <a:spcAft>
                          <a:spcPts val="0"/>
                        </a:spcAft>
                      </a:pPr>
                      <a:r>
                        <a:rPr lang="pt-BR" sz="1700" dirty="0" smtClean="0"/>
                        <a:t>XX – seguro contra acidentes de trabalho, a cargo do empregador; </a:t>
                      </a:r>
                    </a:p>
                    <a:p>
                      <a:pPr algn="just">
                        <a:spcAft>
                          <a:spcPts val="0"/>
                        </a:spcAft>
                      </a:pPr>
                      <a:r>
                        <a:rPr lang="pt-BR" sz="1700" dirty="0" smtClean="0"/>
                        <a:t>XXI – ação, quanto aos créditos resultantes das relações de trabalho, com prazo prescricional de cinco anos para os trabalhadores urbanos e rurais, até o limite de dois anos após a extinção do contrato de trabalho; </a:t>
                      </a:r>
                    </a:p>
                    <a:p>
                      <a:pPr algn="just">
                        <a:spcAft>
                          <a:spcPts val="0"/>
                        </a:spcAft>
                      </a:pPr>
                      <a:r>
                        <a:rPr lang="pt-BR" sz="1700" dirty="0" smtClean="0"/>
                        <a:t>XXII – proibição de qualquer discriminação no tocante a salário e critérios de admissão do trabalhador com deficiência;</a:t>
                      </a:r>
                    </a:p>
                    <a:p>
                      <a:pPr algn="just">
                        <a:spcAft>
                          <a:spcPts val="0"/>
                        </a:spcAft>
                      </a:pPr>
                      <a:r>
                        <a:rPr lang="pt-BR" sz="1700" dirty="0" smtClean="0"/>
                        <a:t>XXIII – proibição de trabalho noturno, perigoso ou insalubre a menores de dezoito anos e de qualquer trabalho a menores de dezesseis anos, salvo na condição de aprendiz, a partir de quatorze anos; </a:t>
                      </a:r>
                    </a:p>
                  </a:txBody>
                  <a:tcPr marL="72567" marR="72567"/>
                </a:tc>
              </a:tr>
            </a:tbl>
          </a:graphicData>
        </a:graphic>
      </p:graphicFrame>
    </p:spTree>
    <p:extLst>
      <p:ext uri="{BB962C8B-B14F-4D97-AF65-F5344CB8AC3E}">
        <p14:creationId xmlns:p14="http://schemas.microsoft.com/office/powerpoint/2010/main" xmlns="" val="9203764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nvPr>
        </p:nvGraphicFramePr>
        <p:xfrm>
          <a:off x="485423" y="474134"/>
          <a:ext cx="8376355" cy="6383866"/>
        </p:xfrm>
        <a:graphic>
          <a:graphicData uri="http://schemas.openxmlformats.org/drawingml/2006/table">
            <a:tbl>
              <a:tblPr firstRow="1" bandRow="1">
                <a:tableStyleId>{073A0DAA-6AF3-43AB-8588-CEC1D06C72B9}</a:tableStyleId>
              </a:tblPr>
              <a:tblGrid>
                <a:gridCol w="8376355"/>
              </a:tblGrid>
              <a:tr h="525049">
                <a:tc>
                  <a:txBody>
                    <a:bodyPr/>
                    <a:lstStyle/>
                    <a:p>
                      <a:pPr algn="ctr">
                        <a:lnSpc>
                          <a:spcPct val="115000"/>
                        </a:lnSpc>
                        <a:spcAft>
                          <a:spcPts val="0"/>
                        </a:spcAft>
                      </a:pPr>
                      <a:r>
                        <a:rPr lang="pt-BR" sz="2000" dirty="0" smtClean="0"/>
                        <a:t>Prevalência do Negociado sobre o Legislado</a:t>
                      </a:r>
                      <a:endParaRPr lang="pt-BR" sz="2000" i="0" dirty="0">
                        <a:latin typeface="Calibri"/>
                        <a:ea typeface="Calibri"/>
                        <a:cs typeface="Times New Roman"/>
                      </a:endParaRPr>
                    </a:p>
                  </a:txBody>
                  <a:tcPr marL="72567" marR="72567"/>
                </a:tc>
              </a:tr>
              <a:tr h="608332">
                <a:tc>
                  <a:txBody>
                    <a:bodyPr/>
                    <a:lstStyle/>
                    <a:p>
                      <a:pPr algn="ctr">
                        <a:lnSpc>
                          <a:spcPct val="115000"/>
                        </a:lnSpc>
                        <a:spcAft>
                          <a:spcPts val="0"/>
                        </a:spcAft>
                      </a:pPr>
                      <a:r>
                        <a:rPr lang="pt-BR" sz="2400" b="1" u="sng" dirty="0" smtClean="0">
                          <a:solidFill>
                            <a:srgbClr val="C00000"/>
                          </a:solidFill>
                        </a:rPr>
                        <a:t>NÃO</a:t>
                      </a:r>
                      <a:r>
                        <a:rPr lang="pt-BR" sz="2400" b="1" u="sng" dirty="0" smtClean="0"/>
                        <a:t> </a:t>
                      </a:r>
                      <a:r>
                        <a:rPr lang="pt-BR" sz="2400" b="1" u="sng" dirty="0" smtClean="0">
                          <a:solidFill>
                            <a:srgbClr val="C00000"/>
                          </a:solidFill>
                        </a:rPr>
                        <a:t>PODE SER NEGOCIADO</a:t>
                      </a:r>
                      <a:endParaRPr lang="pt-BR" sz="2400" b="1" u="sng" dirty="0">
                        <a:solidFill>
                          <a:srgbClr val="C00000"/>
                        </a:solidFill>
                        <a:latin typeface="+mn-lt"/>
                        <a:ea typeface="Calibri"/>
                        <a:cs typeface="Times New Roman"/>
                      </a:endParaRPr>
                    </a:p>
                  </a:txBody>
                  <a:tcPr marL="72567" marR="72567">
                    <a:solidFill>
                      <a:schemeClr val="accent2">
                        <a:lumMod val="20000"/>
                        <a:lumOff val="80000"/>
                      </a:schemeClr>
                    </a:solidFill>
                  </a:tcPr>
                </a:tc>
              </a:tr>
              <a:tr h="525048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700" dirty="0" smtClean="0"/>
                        <a:t>XXIV – medidas de proteção legal de crianças e adolescentes;  </a:t>
                      </a:r>
                    </a:p>
                    <a:p>
                      <a:pPr algn="just">
                        <a:spcAft>
                          <a:spcPts val="0"/>
                        </a:spcAft>
                      </a:pPr>
                      <a:r>
                        <a:rPr lang="pt-BR" sz="1700" dirty="0" smtClean="0"/>
                        <a:t>XXV – igualdade de direitos entre o trabalhador com vínculo empregatício permanente e o trabalhador avulso; </a:t>
                      </a:r>
                    </a:p>
                    <a:p>
                      <a:pPr algn="just">
                        <a:spcAft>
                          <a:spcPts val="0"/>
                        </a:spcAft>
                      </a:pPr>
                      <a:r>
                        <a:rPr lang="pt-BR" sz="2000" b="1" dirty="0" smtClean="0">
                          <a:solidFill>
                            <a:srgbClr val="C00000"/>
                          </a:solidFill>
                        </a:rPr>
                        <a:t>XXVI – liberdade de associação profissional ou sindical do trabalhador, </a:t>
                      </a:r>
                      <a:r>
                        <a:rPr lang="pt-BR" sz="2000" b="1" u="sng" dirty="0" smtClean="0">
                          <a:solidFill>
                            <a:srgbClr val="C00000"/>
                          </a:solidFill>
                        </a:rPr>
                        <a:t>inclusive o direito de não sofrer, sem sua expressa e prévia anuência, qualquer cobrança ou desconto salarial estabelecidos em convenção coletiva ou acordo coletivo de trabalho</a:t>
                      </a:r>
                      <a:r>
                        <a:rPr lang="pt-BR" sz="2000" b="1" dirty="0" smtClean="0">
                          <a:solidFill>
                            <a:srgbClr val="C00000"/>
                          </a:solidFill>
                        </a:rPr>
                        <a:t>; </a:t>
                      </a:r>
                    </a:p>
                    <a:p>
                      <a:pPr algn="just">
                        <a:spcAft>
                          <a:spcPts val="0"/>
                        </a:spcAft>
                      </a:pPr>
                      <a:r>
                        <a:rPr lang="pt-BR" sz="1700" dirty="0" smtClean="0"/>
                        <a:t>XXVII – direito de greve, competindo aos trabalhadores decidir sobre a oportunidade de </a:t>
                      </a:r>
                      <a:r>
                        <a:rPr lang="pt-BR" sz="1700" dirty="0" err="1" smtClean="0"/>
                        <a:t>exercê</a:t>
                      </a:r>
                      <a:r>
                        <a:rPr lang="pt-BR" sz="1700" dirty="0" smtClean="0"/>
                        <a:t>- </a:t>
                      </a:r>
                      <a:r>
                        <a:rPr lang="pt-BR" sz="1700" dirty="0" err="1" smtClean="0"/>
                        <a:t>lo</a:t>
                      </a:r>
                      <a:r>
                        <a:rPr lang="pt-BR" sz="1700" dirty="0" smtClean="0"/>
                        <a:t> e sobre os interesses que devam por meio dele defender;</a:t>
                      </a:r>
                    </a:p>
                    <a:p>
                      <a:pPr algn="just">
                        <a:spcAft>
                          <a:spcPts val="0"/>
                        </a:spcAft>
                      </a:pPr>
                      <a:r>
                        <a:rPr lang="pt-BR" sz="1700" dirty="0" smtClean="0"/>
                        <a:t>XXVIII – definição legal sobre os serviços ou atividades essenciais e disposições legais sobre o atendimento das necessidades inadiáveis da comunidade em caso de greve; </a:t>
                      </a:r>
                    </a:p>
                    <a:p>
                      <a:pPr algn="just">
                        <a:spcAft>
                          <a:spcPts val="0"/>
                        </a:spcAft>
                      </a:pPr>
                      <a:r>
                        <a:rPr lang="pt-BR" sz="1700" dirty="0" smtClean="0"/>
                        <a:t>XXIX – tributos e outros créditos de terceiros; </a:t>
                      </a:r>
                    </a:p>
                    <a:p>
                      <a:pPr algn="just">
                        <a:spcAft>
                          <a:spcPts val="0"/>
                        </a:spcAft>
                      </a:pPr>
                      <a:r>
                        <a:rPr lang="pt-BR" sz="1700" dirty="0" smtClean="0"/>
                        <a:t>XXX – as disposições previstas nos </a:t>
                      </a:r>
                      <a:r>
                        <a:rPr lang="pt-BR" sz="1700" dirty="0" err="1" smtClean="0"/>
                        <a:t>arts</a:t>
                      </a:r>
                      <a:r>
                        <a:rPr lang="pt-BR" sz="1700" dirty="0" smtClean="0"/>
                        <a:t>. 373-A, 390, 392, 392-A, 394, 394-A, 395, 396 e 400 desta Consolidação (Proteção a Maternidade</a:t>
                      </a:r>
                      <a:r>
                        <a:rPr lang="pt-BR" sz="1700" baseline="0" dirty="0" smtClean="0"/>
                        <a:t>)</a:t>
                      </a:r>
                      <a:r>
                        <a:rPr lang="pt-BR" sz="1700" dirty="0" smtClean="0"/>
                        <a:t>. </a:t>
                      </a:r>
                    </a:p>
                    <a:p>
                      <a:pPr algn="just">
                        <a:spcAft>
                          <a:spcPts val="0"/>
                        </a:spcAft>
                      </a:pPr>
                      <a:r>
                        <a:rPr lang="pt-BR" sz="1700" dirty="0" smtClean="0"/>
                        <a:t>Parágrafo único. Regras sobre duração do trabalho e intervalos não são consideradas como normas de saúde, higiene e segurança do trabalho para os fins do disposto neste artigo.</a:t>
                      </a:r>
                    </a:p>
                  </a:txBody>
                  <a:tcPr marL="72567" marR="72567"/>
                </a:tc>
              </a:tr>
            </a:tbl>
          </a:graphicData>
        </a:graphic>
      </p:graphicFrame>
    </p:spTree>
    <p:extLst>
      <p:ext uri="{BB962C8B-B14F-4D97-AF65-F5344CB8AC3E}">
        <p14:creationId xmlns:p14="http://schemas.microsoft.com/office/powerpoint/2010/main" xmlns="" val="2454308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4134" y="1209188"/>
            <a:ext cx="8310848" cy="1325563"/>
          </a:xfrm>
        </p:spPr>
        <p:txBody>
          <a:bodyPr/>
          <a:lstStyle/>
          <a:p>
            <a:pPr algn="ctr"/>
            <a:r>
              <a:rPr lang="pt-BR" b="1" dirty="0" smtClean="0">
                <a:latin typeface="+mn-lt"/>
              </a:rPr>
              <a:t/>
            </a:r>
            <a:br>
              <a:rPr lang="pt-BR" b="1" dirty="0" smtClean="0">
                <a:latin typeface="+mn-lt"/>
              </a:rPr>
            </a:br>
            <a:r>
              <a:rPr lang="pt-BR" b="1" dirty="0" smtClean="0">
                <a:latin typeface="+mn-lt"/>
              </a:rPr>
              <a:t>NEGOCIADO SOBRE LEGISLADO</a:t>
            </a:r>
            <a:endParaRPr lang="pt-BR" b="1" dirty="0">
              <a:solidFill>
                <a:srgbClr val="C00000"/>
              </a:solidFill>
              <a:latin typeface="+mn-lt"/>
            </a:endParaRPr>
          </a:p>
        </p:txBody>
      </p:sp>
      <p:sp>
        <p:nvSpPr>
          <p:cNvPr id="4" name="CaixaDeTexto 3"/>
          <p:cNvSpPr txBox="1"/>
          <p:nvPr/>
        </p:nvSpPr>
        <p:spPr>
          <a:xfrm>
            <a:off x="1652952" y="3598986"/>
            <a:ext cx="6916615" cy="1754326"/>
          </a:xfrm>
          <a:prstGeom prst="rect">
            <a:avLst/>
          </a:prstGeom>
          <a:noFill/>
        </p:spPr>
        <p:txBody>
          <a:bodyPr wrap="square" rtlCol="0">
            <a:spAutoFit/>
          </a:bodyPr>
          <a:lstStyle/>
          <a:p>
            <a:pPr>
              <a:buFont typeface="Wingdings" pitchFamily="2" charset="2"/>
              <a:buChar char="§"/>
            </a:pPr>
            <a:r>
              <a:rPr lang="pt-BR" sz="3600" b="1" dirty="0" smtClean="0">
                <a:solidFill>
                  <a:srgbClr val="C00000"/>
                </a:solidFill>
              </a:rPr>
              <a:t> JORNADA</a:t>
            </a:r>
          </a:p>
          <a:p>
            <a:pPr>
              <a:buFont typeface="Wingdings" pitchFamily="2" charset="2"/>
              <a:buChar char="§"/>
            </a:pPr>
            <a:r>
              <a:rPr lang="pt-BR" sz="3600" b="1" dirty="0" smtClean="0">
                <a:solidFill>
                  <a:srgbClr val="C00000"/>
                </a:solidFill>
              </a:rPr>
              <a:t> REMUNERAÇÃO</a:t>
            </a:r>
          </a:p>
          <a:p>
            <a:pPr>
              <a:buFont typeface="Wingdings" pitchFamily="2" charset="2"/>
              <a:buChar char="§"/>
            </a:pPr>
            <a:r>
              <a:rPr lang="pt-BR" sz="3600" b="1" dirty="0" smtClean="0">
                <a:solidFill>
                  <a:srgbClr val="C00000"/>
                </a:solidFill>
              </a:rPr>
              <a:t> DEMAIS TEMAS</a:t>
            </a:r>
            <a:endParaRPr lang="pt-BR" sz="3600" b="1" dirty="0">
              <a:solidFill>
                <a:srgbClr val="C00000"/>
              </a:solidFill>
            </a:endParaRPr>
          </a:p>
        </p:txBody>
      </p:sp>
      <p:sp>
        <p:nvSpPr>
          <p:cNvPr id="5" name="Chave esquerda 4"/>
          <p:cNvSpPr/>
          <p:nvPr/>
        </p:nvSpPr>
        <p:spPr>
          <a:xfrm>
            <a:off x="1207477" y="3587262"/>
            <a:ext cx="797169" cy="1922584"/>
          </a:xfrm>
          <a:prstGeom prst="leftBrace">
            <a:avLst/>
          </a:prstGeom>
          <a:ln>
            <a:solidFill>
              <a:schemeClr val="tx1">
                <a:alpha val="61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 name="CaixaDeTexto 5"/>
          <p:cNvSpPr txBox="1"/>
          <p:nvPr/>
        </p:nvSpPr>
        <p:spPr>
          <a:xfrm>
            <a:off x="338667" y="2483556"/>
            <a:ext cx="8371579" cy="1077218"/>
          </a:xfrm>
          <a:prstGeom prst="rect">
            <a:avLst/>
          </a:prstGeom>
          <a:noFill/>
        </p:spPr>
        <p:txBody>
          <a:bodyPr wrap="square" rtlCol="0">
            <a:spAutoFit/>
          </a:bodyPr>
          <a:lstStyle/>
          <a:p>
            <a:pPr algn="ctr"/>
            <a:r>
              <a:rPr lang="pt-BR" sz="3200" dirty="0" smtClean="0"/>
              <a:t>Art. 611-A da CLT – </a:t>
            </a:r>
            <a:r>
              <a:rPr lang="pt-BR" sz="3200" b="1" dirty="0" smtClean="0">
                <a:solidFill>
                  <a:schemeClr val="accent6">
                    <a:lumMod val="75000"/>
                  </a:schemeClr>
                </a:solidFill>
              </a:rPr>
              <a:t>PODE ser negociado </a:t>
            </a:r>
            <a:r>
              <a:rPr lang="pt-BR" sz="3200" dirty="0" smtClean="0"/>
              <a:t>- rol exemplificativo (“entre outros”)</a:t>
            </a:r>
            <a:endParaRPr lang="pt-BR" sz="3200" dirty="0"/>
          </a:p>
        </p:txBody>
      </p:sp>
    </p:spTree>
    <p:extLst>
      <p:ext uri="{BB962C8B-B14F-4D97-AF65-F5344CB8AC3E}">
        <p14:creationId xmlns:p14="http://schemas.microsoft.com/office/powerpoint/2010/main" xmlns="" val="2941761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614311"/>
            <a:ext cx="7984772" cy="1670756"/>
          </a:xfrm>
        </p:spPr>
        <p:txBody>
          <a:bodyPr>
            <a:noAutofit/>
          </a:bodyPr>
          <a:lstStyle/>
          <a:p>
            <a:pPr algn="ctr"/>
            <a:r>
              <a:rPr lang="pt-BR" sz="3600" b="1" dirty="0" smtClean="0">
                <a:solidFill>
                  <a:schemeClr val="accent6">
                    <a:lumMod val="75000"/>
                  </a:schemeClr>
                </a:solidFill>
              </a:rPr>
              <a:t>PREVALENCIA DO ACORDO COLETIVO SOBRE A </a:t>
            </a:r>
            <a:r>
              <a:rPr lang="pt-BR" sz="3600" b="1" dirty="0">
                <a:solidFill>
                  <a:schemeClr val="accent6">
                    <a:lumMod val="75000"/>
                  </a:schemeClr>
                </a:solidFill>
              </a:rPr>
              <a:t>CONVENÇÃO COLETIVA</a:t>
            </a:r>
            <a:endParaRPr lang="pt-BR" sz="3600" dirty="0">
              <a:solidFill>
                <a:schemeClr val="accent6">
                  <a:lumMod val="75000"/>
                </a:schemeClr>
              </a:solidFill>
            </a:endParaRPr>
          </a:p>
        </p:txBody>
      </p:sp>
      <p:sp>
        <p:nvSpPr>
          <p:cNvPr id="6" name="Retângulo 5"/>
          <p:cNvSpPr/>
          <p:nvPr/>
        </p:nvSpPr>
        <p:spPr>
          <a:xfrm>
            <a:off x="1649837" y="3221567"/>
            <a:ext cx="5096656" cy="1205811"/>
          </a:xfrm>
          <a:prstGeom prst="rect">
            <a:avLst/>
          </a:prstGeom>
          <a:solidFill>
            <a:schemeClr val="accent6">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b="1" dirty="0" smtClean="0">
                <a:solidFill>
                  <a:schemeClr val="tx1"/>
                </a:solidFill>
              </a:rPr>
              <a:t>ACORDO COLETIVO</a:t>
            </a:r>
            <a:endParaRPr lang="pt-BR" sz="3000" b="1" dirty="0">
              <a:solidFill>
                <a:schemeClr val="tx1"/>
              </a:solidFill>
            </a:endParaRPr>
          </a:p>
        </p:txBody>
      </p:sp>
      <p:sp>
        <p:nvSpPr>
          <p:cNvPr id="7" name="Seta para baixo 6"/>
          <p:cNvSpPr/>
          <p:nvPr/>
        </p:nvSpPr>
        <p:spPr>
          <a:xfrm>
            <a:off x="3802966" y="4497933"/>
            <a:ext cx="434714" cy="80307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Espaço Reservado para Conteúdo 7"/>
          <p:cNvSpPr>
            <a:spLocks noGrp="1"/>
          </p:cNvSpPr>
          <p:nvPr>
            <p:ph idx="1"/>
          </p:nvPr>
        </p:nvSpPr>
        <p:spPr>
          <a:xfrm>
            <a:off x="1697815" y="5320767"/>
            <a:ext cx="4962629" cy="1215499"/>
          </a:xfrm>
          <a:prstGeom prst="rect">
            <a:avLst/>
          </a:prstGeom>
          <a:solidFill>
            <a:schemeClr val="accent6">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pt-BR" sz="3000" b="1" dirty="0" smtClean="0">
                <a:solidFill>
                  <a:schemeClr val="tx1"/>
                </a:solidFill>
              </a:rPr>
              <a:t>CONVENÇÃO COLETIVA</a:t>
            </a:r>
            <a:endParaRPr lang="pt-BR" sz="3000" b="1" dirty="0">
              <a:solidFill>
                <a:schemeClr val="tx1"/>
              </a:solidFill>
            </a:endParaRPr>
          </a:p>
        </p:txBody>
      </p:sp>
    </p:spTree>
    <p:extLst>
      <p:ext uri="{BB962C8B-B14F-4D97-AF65-F5344CB8AC3E}">
        <p14:creationId xmlns:p14="http://schemas.microsoft.com/office/powerpoint/2010/main" xmlns="" val="34305906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689490" y="1519198"/>
            <a:ext cx="7835411" cy="1381613"/>
          </a:xfrm>
        </p:spPr>
        <p:txBody>
          <a:bodyPr>
            <a:normAutofit/>
          </a:bodyPr>
          <a:lstStyle/>
          <a:p>
            <a:pPr algn="ctr"/>
            <a:r>
              <a:rPr lang="pt-BR" sz="3600" b="1" dirty="0" smtClean="0">
                <a:solidFill>
                  <a:srgbClr val="C00000"/>
                </a:solidFill>
                <a:effectLst>
                  <a:outerShdw blurRad="38100" dist="38100" dir="2700000" algn="tl">
                    <a:srgbClr val="000000">
                      <a:alpha val="43137"/>
                    </a:srgbClr>
                  </a:outerShdw>
                </a:effectLst>
                <a:latin typeface="+mn-lt"/>
              </a:rPr>
              <a:t>ACORDO COLETIVO </a:t>
            </a:r>
            <a:r>
              <a:rPr lang="pt-BR" sz="3600" b="1" u="sng" dirty="0" smtClean="0">
                <a:solidFill>
                  <a:srgbClr val="C00000"/>
                </a:solidFill>
                <a:effectLst>
                  <a:outerShdw blurRad="38100" dist="38100" dir="2700000" algn="tl">
                    <a:srgbClr val="000000">
                      <a:alpha val="43137"/>
                    </a:srgbClr>
                  </a:outerShdw>
                </a:effectLst>
                <a:latin typeface="+mn-lt"/>
              </a:rPr>
              <a:t>SEMPRE</a:t>
            </a:r>
            <a:r>
              <a:rPr lang="pt-BR" sz="3600" b="1" dirty="0" smtClean="0">
                <a:solidFill>
                  <a:srgbClr val="C00000"/>
                </a:solidFill>
                <a:effectLst>
                  <a:outerShdw blurRad="38100" dist="38100" dir="2700000" algn="tl">
                    <a:srgbClr val="000000">
                      <a:alpha val="43137"/>
                    </a:srgbClr>
                  </a:outerShdw>
                </a:effectLst>
                <a:latin typeface="+mn-lt"/>
              </a:rPr>
              <a:t> PREVALECE SOBRE A CONVENÇÃO COLETIVA</a:t>
            </a:r>
            <a:endParaRPr lang="pt-BR" sz="3600" b="1" dirty="0">
              <a:solidFill>
                <a:srgbClr val="C00000"/>
              </a:solidFill>
              <a:effectLst>
                <a:outerShdw blurRad="38100" dist="38100" dir="2700000" algn="tl">
                  <a:srgbClr val="000000">
                    <a:alpha val="43137"/>
                  </a:srgbClr>
                </a:outerShdw>
              </a:effectLst>
              <a:latin typeface="+mn-lt"/>
            </a:endParaRPr>
          </a:p>
        </p:txBody>
      </p:sp>
      <p:sp>
        <p:nvSpPr>
          <p:cNvPr id="9" name="CaixaDeTexto 8"/>
          <p:cNvSpPr txBox="1"/>
          <p:nvPr/>
        </p:nvSpPr>
        <p:spPr>
          <a:xfrm>
            <a:off x="519290" y="3070578"/>
            <a:ext cx="8132342" cy="3046988"/>
          </a:xfrm>
          <a:prstGeom prst="rect">
            <a:avLst/>
          </a:prstGeom>
          <a:noFill/>
        </p:spPr>
        <p:txBody>
          <a:bodyPr wrap="square" rtlCol="0">
            <a:spAutoFit/>
          </a:bodyPr>
          <a:lstStyle/>
          <a:p>
            <a:pPr algn="just">
              <a:buFont typeface="Wingdings" pitchFamily="2" charset="2"/>
              <a:buChar char="§"/>
            </a:pPr>
            <a:r>
              <a:rPr lang="pt-BR" sz="3200" dirty="0" smtClean="0"/>
              <a:t> As condições estabelecidas em acordo coletivo de trabalho sempre prevalecerão sobre as estipuladas em convenção coletiva de trabalho. </a:t>
            </a:r>
            <a:r>
              <a:rPr lang="pt-BR" sz="3200" b="1" dirty="0" smtClean="0">
                <a:effectLst>
                  <a:outerShdw blurRad="38100" dist="38100" dir="2700000" algn="tl">
                    <a:srgbClr val="000000">
                      <a:alpha val="43137"/>
                    </a:srgbClr>
                  </a:outerShdw>
                </a:effectLst>
              </a:rPr>
              <a:t>Prestígio a representação por empresa em detrimento a representação por categoria.</a:t>
            </a:r>
            <a:endParaRPr lang="pt-B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386672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973014" y="1228518"/>
          <a:ext cx="7748954" cy="4671355"/>
        </p:xfrm>
        <a:graphic>
          <a:graphicData uri="http://schemas.openxmlformats.org/drawingml/2006/table">
            <a:tbl>
              <a:tblPr firstRow="1" bandRow="1">
                <a:tableStyleId>{073A0DAA-6AF3-43AB-8588-CEC1D06C72B9}</a:tableStyleId>
              </a:tblPr>
              <a:tblGrid>
                <a:gridCol w="3874477"/>
                <a:gridCol w="3874477"/>
              </a:tblGrid>
              <a:tr h="370072">
                <a:tc gridSpan="2">
                  <a:txBody>
                    <a:bodyPr/>
                    <a:lstStyle/>
                    <a:p>
                      <a:pPr algn="ctr">
                        <a:lnSpc>
                          <a:spcPct val="115000"/>
                        </a:lnSpc>
                        <a:spcAft>
                          <a:spcPts val="0"/>
                        </a:spcAft>
                      </a:pPr>
                      <a:r>
                        <a:rPr lang="pt-BR" sz="2400" dirty="0" smtClean="0"/>
                        <a:t>Prevalência do acordo coletivo</a:t>
                      </a:r>
                      <a:endParaRPr lang="pt-BR" sz="2400" i="0" dirty="0">
                        <a:solidFill>
                          <a:schemeClr val="bg1"/>
                        </a:solidFill>
                        <a:latin typeface="+mn-lt"/>
                        <a:ea typeface="Calibri"/>
                        <a:cs typeface="Times New Roman"/>
                      </a:endParaRPr>
                    </a:p>
                  </a:txBody>
                  <a:tcPr marL="54426" marR="54426" marT="0" marB="0">
                    <a:solidFill>
                      <a:srgbClr val="C00000"/>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533227">
                <a:tc>
                  <a:txBody>
                    <a:bodyPr/>
                    <a:lstStyle/>
                    <a:p>
                      <a:pPr algn="ctr">
                        <a:lnSpc>
                          <a:spcPct val="115000"/>
                        </a:lnSpc>
                        <a:spcAft>
                          <a:spcPts val="0"/>
                        </a:spcAft>
                      </a:pPr>
                      <a:r>
                        <a:rPr lang="pt-BR" sz="2400" dirty="0" smtClean="0"/>
                        <a:t>CLT</a:t>
                      </a:r>
                      <a:endParaRPr lang="pt-BR" sz="2400" dirty="0">
                        <a:latin typeface="+mn-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3717504">
                <a:tc>
                  <a:txBody>
                    <a:bodyPr/>
                    <a:lstStyle/>
                    <a:p>
                      <a:pPr algn="just"/>
                      <a:r>
                        <a:rPr kumimoji="0" lang="pt-BR" sz="2400" kern="1200" dirty="0" smtClean="0"/>
                        <a:t>Art. 620. As condições estabelecidas em Convenção quando mais favoráveis, prevalecerão </a:t>
                      </a:r>
                      <a:r>
                        <a:rPr kumimoji="0" lang="pt-BR" sz="2400" kern="1200" dirty="0" err="1" smtClean="0"/>
                        <a:t>sôbre</a:t>
                      </a:r>
                      <a:r>
                        <a:rPr kumimoji="0" lang="pt-BR" sz="2400" kern="1200" dirty="0" smtClean="0"/>
                        <a:t> as estipuladas em </a:t>
                      </a:r>
                      <a:r>
                        <a:rPr kumimoji="0" lang="pt-BR" sz="2400" kern="1200" dirty="0" err="1" smtClean="0"/>
                        <a:t>Acôrdo</a:t>
                      </a:r>
                      <a:r>
                        <a:rPr kumimoji="0" lang="pt-BR" sz="2400" kern="1200" dirty="0" smtClean="0"/>
                        <a:t>. </a:t>
                      </a:r>
                      <a:endParaRPr kumimoji="0" lang="pt-BR" sz="2400" b="0" i="0" kern="1200" dirty="0">
                        <a:solidFill>
                          <a:schemeClr val="tx1"/>
                        </a:solidFill>
                        <a:latin typeface="+mn-lt"/>
                        <a:ea typeface="+mn-ea"/>
                        <a:cs typeface="+mn-cs"/>
                      </a:endParaRPr>
                    </a:p>
                  </a:txBody>
                  <a:tcPr marL="54426" marR="54426" marT="0" marB="0"/>
                </a:tc>
                <a:tc>
                  <a:txBody>
                    <a:bodyPr/>
                    <a:lstStyle/>
                    <a:p>
                      <a:pPr algn="just"/>
                      <a:r>
                        <a:rPr lang="pt-BR" sz="2400" dirty="0" smtClean="0"/>
                        <a:t>Art. 620. As condições estabelecidas em acordo coletivo de trabalho </a:t>
                      </a:r>
                      <a:r>
                        <a:rPr lang="pt-BR" sz="2400" b="1" u="sng" dirty="0" smtClean="0">
                          <a:solidFill>
                            <a:srgbClr val="C00000"/>
                          </a:solidFill>
                        </a:rPr>
                        <a:t>sempre</a:t>
                      </a:r>
                      <a:r>
                        <a:rPr lang="pt-BR" sz="2400" dirty="0" smtClean="0"/>
                        <a:t> prevalecerão sobre as estipuladas em convenção coletiva de trabalho.</a:t>
                      </a:r>
                      <a:endParaRPr kumimoji="0" lang="pt-BR" sz="2400" b="0" i="0" kern="1200" dirty="0">
                        <a:solidFill>
                          <a:schemeClr val="dk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927398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942670" y="2703689"/>
          <a:ext cx="3898855" cy="36327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a 5"/>
          <p:cNvGraphicFramePr/>
          <p:nvPr>
            <p:extLst/>
          </p:nvPr>
        </p:nvGraphicFramePr>
        <p:xfrm>
          <a:off x="4325184" y="3025423"/>
          <a:ext cx="4231794" cy="36124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Seta para a direita 2"/>
          <p:cNvSpPr/>
          <p:nvPr/>
        </p:nvSpPr>
        <p:spPr>
          <a:xfrm rot="17963087">
            <a:off x="891549" y="4242100"/>
            <a:ext cx="1251038" cy="432078"/>
          </a:xfrm>
          <a:prstGeom prst="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8" name="Seta para a direita 7"/>
          <p:cNvSpPr/>
          <p:nvPr/>
        </p:nvSpPr>
        <p:spPr>
          <a:xfrm rot="7166145">
            <a:off x="7022637" y="5144106"/>
            <a:ext cx="1537205" cy="564541"/>
          </a:xfrm>
          <a:prstGeom prst="right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sp>
        <p:nvSpPr>
          <p:cNvPr id="9" name="Título 8"/>
          <p:cNvSpPr>
            <a:spLocks noGrp="1"/>
          </p:cNvSpPr>
          <p:nvPr>
            <p:ph type="title"/>
          </p:nvPr>
        </p:nvSpPr>
        <p:spPr>
          <a:xfrm>
            <a:off x="531989" y="1693334"/>
            <a:ext cx="7994161" cy="962117"/>
          </a:xfrm>
        </p:spPr>
        <p:txBody>
          <a:bodyPr>
            <a:noAutofit/>
          </a:bodyPr>
          <a:lstStyle/>
          <a:p>
            <a:pPr algn="ctr"/>
            <a:r>
              <a:rPr lang="pt-BR" sz="3200" b="1" dirty="0" smtClean="0">
                <a:solidFill>
                  <a:srgbClr val="C00000"/>
                </a:solidFill>
                <a:effectLst>
                  <a:outerShdw blurRad="38100" dist="38100" dir="2700000" algn="tl">
                    <a:srgbClr val="000000">
                      <a:alpha val="43137"/>
                    </a:srgbClr>
                  </a:outerShdw>
                </a:effectLst>
                <a:latin typeface="+mn-lt"/>
                <a:cs typeface="Aharoni" panose="02010803020104030203" pitchFamily="2" charset="-79"/>
              </a:rPr>
              <a:t>INVERSÃO NA HIERARQUIA DAS NORMAS TRABALHISTAS</a:t>
            </a:r>
            <a:endParaRPr lang="pt-BR" sz="32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8095086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nvPr>
        </p:nvGraphicFramePr>
        <p:xfrm>
          <a:off x="856653" y="1579143"/>
          <a:ext cx="7022123"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m 5" descr="LOGO.png"/>
          <p:cNvPicPr>
            <a:picLocks noChangeAspect="1"/>
          </p:cNvPicPr>
          <p:nvPr/>
        </p:nvPicPr>
        <p:blipFill>
          <a:blip r:embed="rId7" cstate="print"/>
          <a:stretch>
            <a:fillRect/>
          </a:stretch>
        </p:blipFill>
        <p:spPr>
          <a:xfrm>
            <a:off x="149891" y="6143645"/>
            <a:ext cx="1453846" cy="541193"/>
          </a:xfrm>
          <a:prstGeom prst="rect">
            <a:avLst/>
          </a:prstGeom>
        </p:spPr>
      </p:pic>
      <p:sp>
        <p:nvSpPr>
          <p:cNvPr id="5" name="CaixaDeTexto 4"/>
          <p:cNvSpPr txBox="1"/>
          <p:nvPr/>
        </p:nvSpPr>
        <p:spPr>
          <a:xfrm>
            <a:off x="576602" y="4936284"/>
            <a:ext cx="365760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dirty="0" smtClean="0"/>
              <a:t>Sindicato de Trabalhadores </a:t>
            </a:r>
            <a:r>
              <a:rPr lang="pt-BR" sz="3600" b="1" dirty="0" smtClean="0"/>
              <a:t>+</a:t>
            </a:r>
            <a:r>
              <a:rPr lang="pt-BR" sz="2400" b="1" dirty="0" smtClean="0"/>
              <a:t> </a:t>
            </a:r>
            <a:r>
              <a:rPr lang="pt-BR" sz="2400" dirty="0" smtClean="0"/>
              <a:t>Empresa(s)</a:t>
            </a:r>
            <a:endParaRPr lang="pt-BR" sz="2400" dirty="0"/>
          </a:p>
        </p:txBody>
      </p:sp>
      <p:sp>
        <p:nvSpPr>
          <p:cNvPr id="7" name="CaixaDeTexto 6"/>
          <p:cNvSpPr txBox="1"/>
          <p:nvPr/>
        </p:nvSpPr>
        <p:spPr>
          <a:xfrm>
            <a:off x="4424810" y="4912836"/>
            <a:ext cx="390378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t-BR" sz="2400" dirty="0" smtClean="0"/>
              <a:t>Sindicato de Trabalhadores </a:t>
            </a:r>
            <a:r>
              <a:rPr lang="pt-BR" sz="3200" b="1" dirty="0" smtClean="0"/>
              <a:t>+</a:t>
            </a:r>
            <a:r>
              <a:rPr lang="pt-BR" sz="2400" dirty="0" smtClean="0"/>
              <a:t> Sindicato de Empregadores</a:t>
            </a:r>
            <a:endParaRPr lang="pt-BR" sz="2400" dirty="0"/>
          </a:p>
        </p:txBody>
      </p:sp>
      <p:sp>
        <p:nvSpPr>
          <p:cNvPr id="8" name="Seta para baixo 7"/>
          <p:cNvSpPr/>
          <p:nvPr/>
        </p:nvSpPr>
        <p:spPr>
          <a:xfrm>
            <a:off x="2169202" y="4641036"/>
            <a:ext cx="422031" cy="31652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a:off x="6041292" y="4605433"/>
            <a:ext cx="422031" cy="31652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15037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6325" y="1244600"/>
            <a:ext cx="8178260" cy="863599"/>
          </a:xfrm>
        </p:spPr>
        <p:txBody>
          <a:bodyPr>
            <a:noAutofit/>
          </a:bodyPr>
          <a:lstStyle/>
          <a:p>
            <a:pPr algn="ctr"/>
            <a:r>
              <a:rPr lang="pt-BR" sz="3200" b="1" dirty="0" smtClean="0">
                <a:solidFill>
                  <a:srgbClr val="0070C0"/>
                </a:solidFill>
                <a:latin typeface="Arial Rounded MT Bold" pitchFamily="34" charset="0"/>
              </a:rPr>
              <a:t/>
            </a:r>
            <a:br>
              <a:rPr lang="pt-BR" sz="3200" b="1" dirty="0" smtClean="0">
                <a:solidFill>
                  <a:srgbClr val="0070C0"/>
                </a:solidFill>
                <a:latin typeface="Arial Rounded MT Bold" pitchFamily="34" charset="0"/>
              </a:rPr>
            </a:br>
            <a:r>
              <a:rPr lang="pt-BR" sz="3200" b="1" dirty="0" smtClean="0">
                <a:solidFill>
                  <a:schemeClr val="accent6">
                    <a:lumMod val="50000"/>
                  </a:schemeClr>
                </a:solidFill>
                <a:effectLst>
                  <a:outerShdw blurRad="38100" dist="38100" dir="2700000" algn="tl">
                    <a:srgbClr val="000000">
                      <a:alpha val="43137"/>
                    </a:srgbClr>
                  </a:outerShdw>
                </a:effectLst>
                <a:latin typeface="Arial Rounded MT Bold" pitchFamily="34" charset="0"/>
              </a:rPr>
              <a:t>D</a:t>
            </a:r>
            <a:r>
              <a:rPr lang="pt-BR" sz="3200" b="1" dirty="0" smtClean="0">
                <a:solidFill>
                  <a:schemeClr val="accent6">
                    <a:lumMod val="50000"/>
                  </a:schemeClr>
                </a:solidFill>
                <a:effectLst>
                  <a:outerShdw blurRad="38100" dist="38100" dir="2700000" algn="tl">
                    <a:srgbClr val="000000">
                      <a:alpha val="43137"/>
                    </a:srgbClr>
                  </a:outerShdw>
                </a:effectLst>
                <a:latin typeface="+mn-lt"/>
              </a:rPr>
              <a:t>IMENSÕES DO MOVIMENTO SINDICAL</a:t>
            </a:r>
            <a:endParaRPr lang="pt-BR" sz="3200" b="1" dirty="0">
              <a:solidFill>
                <a:schemeClr val="accent6">
                  <a:lumMod val="50000"/>
                </a:schemeClr>
              </a:solidFill>
              <a:effectLst>
                <a:outerShdw blurRad="38100" dist="38100" dir="2700000" algn="tl">
                  <a:srgbClr val="000000">
                    <a:alpha val="43137"/>
                  </a:srgbClr>
                </a:outerShdw>
              </a:effectLst>
              <a:latin typeface="+mn-lt"/>
            </a:endParaRPr>
          </a:p>
        </p:txBody>
      </p:sp>
      <p:graphicFrame>
        <p:nvGraphicFramePr>
          <p:cNvPr id="7" name="Espaço Reservado para Conteúdo 6"/>
          <p:cNvGraphicFramePr>
            <a:graphicFrameLocks noGrp="1"/>
          </p:cNvGraphicFramePr>
          <p:nvPr>
            <p:ph idx="1"/>
            <p:extLst>
              <p:ext uri="{D42A27DB-BD31-4B8C-83A1-F6EECF244321}">
                <p14:modId xmlns:p14="http://schemas.microsoft.com/office/powerpoint/2010/main" xmlns="" val="1986711626"/>
              </p:ext>
            </p:extLst>
          </p:nvPr>
        </p:nvGraphicFramePr>
        <p:xfrm>
          <a:off x="2860233" y="1810240"/>
          <a:ext cx="3126352" cy="3392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ixaDeTexto 2"/>
          <p:cNvSpPr txBox="1"/>
          <p:nvPr/>
        </p:nvSpPr>
        <p:spPr>
          <a:xfrm>
            <a:off x="3903820" y="4128346"/>
            <a:ext cx="1804086" cy="400110"/>
          </a:xfrm>
          <a:prstGeom prst="rect">
            <a:avLst/>
          </a:prstGeom>
          <a:noFill/>
        </p:spPr>
        <p:txBody>
          <a:bodyPr wrap="square" rtlCol="0">
            <a:spAutoFit/>
          </a:bodyPr>
          <a:lstStyle/>
          <a:p>
            <a:pPr algn="ctr"/>
            <a:r>
              <a:rPr lang="pt-BR" sz="2000" dirty="0" smtClean="0">
                <a:solidFill>
                  <a:schemeClr val="bg1"/>
                </a:solidFill>
              </a:rPr>
              <a:t>JURÍDICO</a:t>
            </a:r>
            <a:endParaRPr lang="pt-BR" sz="2000" dirty="0">
              <a:solidFill>
                <a:schemeClr val="bg1"/>
              </a:solidFill>
            </a:endParaRPr>
          </a:p>
        </p:txBody>
      </p:sp>
      <p:sp>
        <p:nvSpPr>
          <p:cNvPr id="6" name="Retângulo 5"/>
          <p:cNvSpPr/>
          <p:nvPr/>
        </p:nvSpPr>
        <p:spPr>
          <a:xfrm>
            <a:off x="533401" y="2159000"/>
            <a:ext cx="2019299" cy="2554545"/>
          </a:xfrm>
          <a:prstGeom prst="rect">
            <a:avLst/>
          </a:prstGeom>
        </p:spPr>
        <p:txBody>
          <a:bodyPr wrap="square">
            <a:spAutoFit/>
          </a:bodyPr>
          <a:lstStyle/>
          <a:p>
            <a:pPr algn="just"/>
            <a:r>
              <a:rPr lang="pt-BR" sz="2000" b="1" u="sng" dirty="0" smtClean="0"/>
              <a:t>Social</a:t>
            </a:r>
            <a:r>
              <a:rPr lang="pt-BR" sz="2000" b="1" dirty="0" smtClean="0"/>
              <a:t>: </a:t>
            </a:r>
            <a:r>
              <a:rPr lang="pt-BR" sz="2000" dirty="0" smtClean="0"/>
              <a:t>porque possui caráter associativo, que pressupõe </a:t>
            </a:r>
            <a:r>
              <a:rPr lang="pt-BR" sz="2000" b="1" dirty="0" smtClean="0"/>
              <a:t>SOCIABILIDADE, SOLIDARIEDADE </a:t>
            </a:r>
            <a:r>
              <a:rPr lang="pt-BR" sz="2000" dirty="0" smtClean="0"/>
              <a:t>e organização de uma classe</a:t>
            </a:r>
            <a:endParaRPr lang="pt-BR" sz="2000" dirty="0"/>
          </a:p>
        </p:txBody>
      </p:sp>
      <p:sp>
        <p:nvSpPr>
          <p:cNvPr id="8" name="Retângulo 7"/>
          <p:cNvSpPr/>
          <p:nvPr/>
        </p:nvSpPr>
        <p:spPr>
          <a:xfrm>
            <a:off x="6045200" y="2247900"/>
            <a:ext cx="2565400" cy="2554545"/>
          </a:xfrm>
          <a:prstGeom prst="rect">
            <a:avLst/>
          </a:prstGeom>
        </p:spPr>
        <p:txBody>
          <a:bodyPr wrap="square">
            <a:spAutoFit/>
          </a:bodyPr>
          <a:lstStyle/>
          <a:p>
            <a:pPr algn="just"/>
            <a:r>
              <a:rPr lang="pt-BR" sz="2000" b="1" u="sng" dirty="0" smtClean="0"/>
              <a:t>Político</a:t>
            </a:r>
            <a:r>
              <a:rPr lang="pt-BR" sz="2000" dirty="0" smtClean="0"/>
              <a:t> porque, acima de tudo, possui caráter </a:t>
            </a:r>
            <a:r>
              <a:rPr lang="pt-BR" sz="2000" b="1" dirty="0" smtClean="0"/>
              <a:t>COLETIVO QUE DÁ LEGITIMIDADE E POSSIBILIDADE DE INFLUENCIAR O DESTINO DA HISTÓRIA</a:t>
            </a:r>
            <a:r>
              <a:rPr lang="pt-BR" sz="2000" dirty="0" smtClean="0"/>
              <a:t>. </a:t>
            </a:r>
            <a:endParaRPr lang="pt-BR" sz="2000" dirty="0"/>
          </a:p>
        </p:txBody>
      </p:sp>
      <p:sp>
        <p:nvSpPr>
          <p:cNvPr id="10" name="CaixaDeTexto 9"/>
          <p:cNvSpPr txBox="1"/>
          <p:nvPr/>
        </p:nvSpPr>
        <p:spPr>
          <a:xfrm>
            <a:off x="1371600" y="4968081"/>
            <a:ext cx="6223000" cy="1631216"/>
          </a:xfrm>
          <a:prstGeom prst="rect">
            <a:avLst/>
          </a:prstGeom>
          <a:noFill/>
        </p:spPr>
        <p:txBody>
          <a:bodyPr wrap="square" rtlCol="0">
            <a:spAutoFit/>
          </a:bodyPr>
          <a:lstStyle/>
          <a:p>
            <a:pPr lvl="0" algn="just"/>
            <a:r>
              <a:rPr lang="pt-BR" sz="2000" b="1" u="sng" dirty="0" smtClean="0">
                <a:latin typeface="Arial" pitchFamily="34" charset="0"/>
                <a:ea typeface="Times New Roman" pitchFamily="18" charset="0"/>
                <a:cs typeface="Arial" pitchFamily="34" charset="0"/>
              </a:rPr>
              <a:t>Jurídico</a:t>
            </a:r>
            <a:r>
              <a:rPr lang="pt-BR" sz="2000" dirty="0" smtClean="0">
                <a:latin typeface="Arial" pitchFamily="34" charset="0"/>
                <a:ea typeface="Times New Roman" pitchFamily="18" charset="0"/>
                <a:cs typeface="Arial" pitchFamily="34" charset="0"/>
              </a:rPr>
              <a:t> </a:t>
            </a:r>
            <a:r>
              <a:rPr lang="pt-BR" sz="2000" dirty="0" smtClean="0">
                <a:ea typeface="Times New Roman" pitchFamily="18" charset="0"/>
                <a:cs typeface="Arial" pitchFamily="34" charset="0"/>
              </a:rPr>
              <a:t>porque </a:t>
            </a:r>
            <a:r>
              <a:rPr lang="pt-BR" sz="2000" b="1" dirty="0" smtClean="0">
                <a:ea typeface="Times New Roman" pitchFamily="18" charset="0"/>
                <a:cs typeface="Arial" pitchFamily="34" charset="0"/>
              </a:rPr>
              <a:t>faz parte do ordenamento jurídico</a:t>
            </a:r>
            <a:r>
              <a:rPr lang="pt-BR" sz="2000" dirty="0" smtClean="0">
                <a:ea typeface="Times New Roman" pitchFamily="18" charset="0"/>
                <a:cs typeface="Arial" pitchFamily="34" charset="0"/>
              </a:rPr>
              <a:t>, com reconhecimento na CF, nas leis, nos acordos e tratados internacionais, bem como pela </a:t>
            </a:r>
            <a:r>
              <a:rPr lang="pt-BR" sz="2000" dirty="0" err="1" smtClean="0">
                <a:ea typeface="Times New Roman" pitchFamily="18" charset="0"/>
                <a:cs typeface="Arial" pitchFamily="34" charset="0"/>
              </a:rPr>
              <a:t>autotutela</a:t>
            </a:r>
            <a:r>
              <a:rPr lang="pt-BR" sz="2000" dirty="0" smtClean="0">
                <a:ea typeface="Times New Roman" pitchFamily="18" charset="0"/>
                <a:cs typeface="Arial" pitchFamily="34" charset="0"/>
              </a:rPr>
              <a:t> das relações de trabalho, dando </a:t>
            </a:r>
            <a:r>
              <a:rPr lang="pt-BR" sz="2000" b="1" dirty="0" smtClean="0">
                <a:ea typeface="Times New Roman" pitchFamily="18" charset="0"/>
                <a:cs typeface="Arial" pitchFamily="34" charset="0"/>
              </a:rPr>
              <a:t>FORÇA DE LEI AOS ACORDOS, CONVENÇÕES COLETIVOS CELEBRADOS.</a:t>
            </a:r>
            <a:endParaRPr lang="pt-BR" sz="2000" b="1" dirty="0"/>
          </a:p>
        </p:txBody>
      </p:sp>
    </p:spTree>
    <p:extLst>
      <p:ext uri="{BB962C8B-B14F-4D97-AF65-F5344CB8AC3E}">
        <p14:creationId xmlns:p14="http://schemas.microsoft.com/office/powerpoint/2010/main" xmlns="" val="3863938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30579" y="2190045"/>
            <a:ext cx="8253100" cy="245534"/>
          </a:xfrm>
        </p:spPr>
        <p:txBody>
          <a:bodyPr>
            <a:normAutofit fontScale="90000"/>
          </a:bodyPr>
          <a:lstStyle/>
          <a:p>
            <a:pPr algn="ctr"/>
            <a:r>
              <a:rPr lang="pt-BR" sz="3600" b="1" dirty="0" smtClean="0">
                <a:effectLst>
                  <a:outerShdw blurRad="38100" dist="38100" dir="2700000" algn="tl">
                    <a:srgbClr val="000000">
                      <a:alpha val="43137"/>
                    </a:srgbClr>
                  </a:outerShdw>
                </a:effectLst>
                <a:latin typeface="+mn-lt"/>
              </a:rPr>
              <a:t>VEDAÇÃO DA </a:t>
            </a:r>
            <a:r>
              <a:rPr lang="pt-BR" sz="3600" b="1" dirty="0" smtClean="0">
                <a:solidFill>
                  <a:srgbClr val="C00000"/>
                </a:solidFill>
                <a:effectLst>
                  <a:outerShdw blurRad="38100" dist="38100" dir="2700000" algn="tl">
                    <a:srgbClr val="000000">
                      <a:alpha val="43137"/>
                    </a:srgbClr>
                  </a:outerShdw>
                </a:effectLst>
                <a:latin typeface="+mn-lt"/>
              </a:rPr>
              <a:t>ULTRATIVIDADE DAS NORMAS COLETIVAS</a:t>
            </a:r>
            <a:br>
              <a:rPr lang="pt-BR" sz="3600" b="1" dirty="0" smtClean="0">
                <a:solidFill>
                  <a:srgbClr val="C00000"/>
                </a:solidFill>
                <a:effectLst>
                  <a:outerShdw blurRad="38100" dist="38100" dir="2700000" algn="tl">
                    <a:srgbClr val="000000">
                      <a:alpha val="43137"/>
                    </a:srgbClr>
                  </a:outerShdw>
                </a:effectLst>
                <a:latin typeface="+mn-lt"/>
              </a:rPr>
            </a:br>
            <a:endParaRPr lang="pt-BR" sz="3600" b="1" dirty="0">
              <a:effectLst>
                <a:outerShdw blurRad="38100" dist="38100" dir="2700000" algn="tl">
                  <a:srgbClr val="000000">
                    <a:alpha val="43137"/>
                  </a:srgbClr>
                </a:outerShdw>
              </a:effectLst>
              <a:latin typeface="+mn-lt"/>
            </a:endParaRPr>
          </a:p>
        </p:txBody>
      </p:sp>
      <p:sp>
        <p:nvSpPr>
          <p:cNvPr id="3" name="CaixaDeTexto 2"/>
          <p:cNvSpPr txBox="1"/>
          <p:nvPr/>
        </p:nvSpPr>
        <p:spPr>
          <a:xfrm>
            <a:off x="462845" y="2686756"/>
            <a:ext cx="8150578" cy="5386090"/>
          </a:xfrm>
          <a:prstGeom prst="rect">
            <a:avLst/>
          </a:prstGeom>
          <a:noFill/>
        </p:spPr>
        <p:txBody>
          <a:bodyPr wrap="square" rtlCol="0">
            <a:spAutoFit/>
          </a:bodyPr>
          <a:lstStyle/>
          <a:p>
            <a:pPr algn="just">
              <a:buFont typeface="Wingdings" pitchFamily="2" charset="2"/>
              <a:buChar char="q"/>
            </a:pPr>
            <a:r>
              <a:rPr lang="pt-BR" sz="2800" dirty="0" smtClean="0"/>
              <a:t>Esgotada a vigência da norma coletiva de trabalho, as condições estabelecidas, não mais poderão ser aplicadas, até que novo instrumento coletivo seja celebrado.</a:t>
            </a:r>
          </a:p>
          <a:p>
            <a:pPr algn="just">
              <a:buFont typeface="Wingdings" pitchFamily="2" charset="2"/>
              <a:buChar char="q"/>
            </a:pPr>
            <a:r>
              <a:rPr lang="pt-BR" sz="2800" dirty="0" smtClean="0"/>
              <a:t>O tema já havia sido objetivo de discussão no STF. Atentar que a redação alterada restringe-se ao Art. 614, QUE TRATA DE PROCEDIMENTOS. </a:t>
            </a:r>
            <a:r>
              <a:rPr lang="pt-BR" sz="2800" b="1" dirty="0" smtClean="0">
                <a:effectLst>
                  <a:outerShdw blurRad="38100" dist="38100" dir="2700000" algn="tl">
                    <a:srgbClr val="000000">
                      <a:alpha val="43137"/>
                    </a:srgbClr>
                  </a:outerShdw>
                </a:effectLst>
              </a:rPr>
              <a:t>NÃO HÁ VEDAÇÃO NO ART. 611, B, E O ART. 611, É EXEMPLIFICATIVO</a:t>
            </a:r>
            <a:r>
              <a:rPr lang="pt-BR" sz="2800" dirty="0" smtClean="0"/>
              <a:t>.</a:t>
            </a:r>
          </a:p>
          <a:p>
            <a:pPr algn="just">
              <a:buFont typeface="Wingdings" pitchFamily="2" charset="2"/>
              <a:buChar char="q"/>
            </a:pPr>
            <a:endParaRPr lang="pt-BR" sz="2800" dirty="0" smtClean="0"/>
          </a:p>
          <a:p>
            <a:pPr algn="just">
              <a:buFont typeface="Wingdings" pitchFamily="2" charset="2"/>
              <a:buChar char="q"/>
            </a:pPr>
            <a:endParaRPr lang="pt-BR" sz="3200" dirty="0" smtClean="0"/>
          </a:p>
          <a:p>
            <a:pPr algn="just">
              <a:buFont typeface="Wingdings" pitchFamily="2" charset="2"/>
              <a:buChar char="q"/>
            </a:pPr>
            <a:endParaRPr lang="pt-BR" sz="3200" dirty="0"/>
          </a:p>
        </p:txBody>
      </p:sp>
    </p:spTree>
    <p:extLst>
      <p:ext uri="{BB962C8B-B14F-4D97-AF65-F5344CB8AC3E}">
        <p14:creationId xmlns:p14="http://schemas.microsoft.com/office/powerpoint/2010/main" xmlns="" val="22521021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85421" y="328245"/>
          <a:ext cx="8447564" cy="6185443"/>
        </p:xfrm>
        <a:graphic>
          <a:graphicData uri="http://schemas.openxmlformats.org/drawingml/2006/table">
            <a:tbl>
              <a:tblPr firstRow="1" bandRow="1">
                <a:tableStyleId>{073A0DAA-6AF3-43AB-8588-CEC1D06C72B9}</a:tableStyleId>
              </a:tblPr>
              <a:tblGrid>
                <a:gridCol w="4223782"/>
                <a:gridCol w="4223782"/>
              </a:tblGrid>
              <a:tr h="684534">
                <a:tc gridSpan="2">
                  <a:txBody>
                    <a:bodyPr/>
                    <a:lstStyle/>
                    <a:p>
                      <a:pPr algn="ctr">
                        <a:lnSpc>
                          <a:spcPct val="115000"/>
                        </a:lnSpc>
                        <a:spcAft>
                          <a:spcPts val="0"/>
                        </a:spcAft>
                      </a:pPr>
                      <a:r>
                        <a:rPr lang="pt-BR" sz="2000" dirty="0" smtClean="0"/>
                        <a:t>ULTRATIVIDADE DAS NORMAS COLETIVAS</a:t>
                      </a:r>
                      <a:endParaRPr lang="pt-BR" sz="2000" i="0" dirty="0">
                        <a:latin typeface="Calibri"/>
                        <a:ea typeface="Calibri"/>
                        <a:cs typeface="Times New Roman"/>
                      </a:endParaRPr>
                    </a:p>
                  </a:txBody>
                  <a:tcPr marL="54426" marR="54426" marT="0" marB="0">
                    <a:solidFill>
                      <a:srgbClr val="C00000"/>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77875">
                <a:tc>
                  <a:txBody>
                    <a:bodyPr/>
                    <a:lstStyle/>
                    <a:p>
                      <a:pPr algn="ctr">
                        <a:lnSpc>
                          <a:spcPct val="115000"/>
                        </a:lnSpc>
                        <a:spcAft>
                          <a:spcPts val="0"/>
                        </a:spcAft>
                      </a:pPr>
                      <a:r>
                        <a:rPr lang="pt-BR" sz="2000" dirty="0" smtClean="0"/>
                        <a:t>CLT</a:t>
                      </a:r>
                      <a:endParaRPr lang="pt-BR" sz="2000" dirty="0">
                        <a:latin typeface="+mn-lt"/>
                        <a:ea typeface="Calibri"/>
                        <a:cs typeface="Times New Roman"/>
                      </a:endParaRPr>
                    </a:p>
                  </a:txBody>
                  <a:tcPr marL="54426" marR="54426" marT="0" marB="0"/>
                </a:tc>
                <a:tc>
                  <a:txBody>
                    <a:bodyPr/>
                    <a:lstStyle/>
                    <a:p>
                      <a:pPr algn="ctr">
                        <a:lnSpc>
                          <a:spcPct val="115000"/>
                        </a:lnSpc>
                        <a:spcAft>
                          <a:spcPts val="0"/>
                        </a:spcAft>
                      </a:pPr>
                      <a:r>
                        <a:rPr lang="pt-BR" sz="2000" dirty="0" smtClean="0"/>
                        <a:t>LEI 13.467/2017</a:t>
                      </a:r>
                      <a:endParaRPr lang="pt-BR" sz="2000" dirty="0">
                        <a:solidFill>
                          <a:schemeClr val="tx1"/>
                        </a:solidFill>
                        <a:latin typeface="+mn-lt"/>
                        <a:ea typeface="Calibri"/>
                        <a:cs typeface="Times New Roman"/>
                      </a:endParaRPr>
                    </a:p>
                  </a:txBody>
                  <a:tcPr marL="54426" marR="54426" marT="0" marB="0"/>
                </a:tc>
              </a:tr>
              <a:tr h="502303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b="0" i="0" kern="1200" dirty="0" smtClean="0">
                          <a:solidFill>
                            <a:schemeClr val="dk1"/>
                          </a:solidFill>
                          <a:latin typeface="+mn-lt"/>
                          <a:ea typeface="+mn-ea"/>
                          <a:cs typeface="+mn-cs"/>
                        </a:rPr>
                        <a:t>Art. 614 - Os Sindicatos convenentes ou as </a:t>
                      </a:r>
                      <a:r>
                        <a:rPr lang="pt-BR" sz="1800" b="0" i="0" kern="1200" dirty="0" err="1" smtClean="0">
                          <a:solidFill>
                            <a:schemeClr val="dk1"/>
                          </a:solidFill>
                          <a:latin typeface="+mn-lt"/>
                          <a:ea typeface="+mn-ea"/>
                          <a:cs typeface="+mn-cs"/>
                        </a:rPr>
                        <a:t>emprêsas</a:t>
                      </a:r>
                      <a:r>
                        <a:rPr lang="pt-BR" sz="1800" b="0" i="0" kern="1200" dirty="0" smtClean="0">
                          <a:solidFill>
                            <a:schemeClr val="dk1"/>
                          </a:solidFill>
                          <a:latin typeface="+mn-lt"/>
                          <a:ea typeface="+mn-ea"/>
                          <a:cs typeface="+mn-cs"/>
                        </a:rPr>
                        <a:t> acordantes promoverão, conjunta ou separadamente, dentro de 8 (oito) dias da assinatura da Convenção ou </a:t>
                      </a:r>
                      <a:r>
                        <a:rPr lang="pt-BR" sz="1800" b="0" i="0" kern="1200" dirty="0" err="1" smtClean="0">
                          <a:solidFill>
                            <a:schemeClr val="dk1"/>
                          </a:solidFill>
                          <a:latin typeface="+mn-lt"/>
                          <a:ea typeface="+mn-ea"/>
                          <a:cs typeface="+mn-cs"/>
                        </a:rPr>
                        <a:t>Acôrdo</a:t>
                      </a:r>
                      <a:r>
                        <a:rPr lang="pt-BR" sz="1800" b="0" i="0" kern="1200" dirty="0" smtClean="0">
                          <a:solidFill>
                            <a:schemeClr val="dk1"/>
                          </a:solidFill>
                          <a:latin typeface="+mn-lt"/>
                          <a:ea typeface="+mn-ea"/>
                          <a:cs typeface="+mn-cs"/>
                        </a:rPr>
                        <a:t>, o depósito de uma via do mesmo, para fins de registro e arquivo, no Departamento Nacional do Trabalho, em se tratando de instrumento de caráter nacional ou interestadual, ou nos órgãos regionais do Ministério do Trabalho e Previdência Social, nos demais casos.  </a:t>
                      </a:r>
                    </a:p>
                    <a:p>
                      <a:pPr marL="0" marR="0" indent="0" algn="just" defTabSz="914400" rtl="0" eaLnBrk="1" fontAlgn="auto" latinLnBrk="0" hangingPunct="1">
                        <a:lnSpc>
                          <a:spcPct val="100000"/>
                        </a:lnSpc>
                        <a:spcBef>
                          <a:spcPts val="0"/>
                        </a:spcBef>
                        <a:spcAft>
                          <a:spcPts val="0"/>
                        </a:spcAft>
                        <a:buClrTx/>
                        <a:buSzTx/>
                        <a:buFontTx/>
                        <a:buNone/>
                        <a:tabLst/>
                        <a:defRPr/>
                      </a:pPr>
                      <a:r>
                        <a:rPr lang="pt-BR" sz="1800" b="0" i="0" kern="1200" dirty="0" smtClean="0">
                          <a:solidFill>
                            <a:schemeClr val="dk1"/>
                          </a:solidFill>
                          <a:latin typeface="+mn-lt"/>
                          <a:ea typeface="+mn-ea"/>
                          <a:cs typeface="+mn-cs"/>
                        </a:rPr>
                        <a:t>[...]</a:t>
                      </a:r>
                      <a:endParaRPr lang="pt-BR" sz="1800" dirty="0" smtClean="0"/>
                    </a:p>
                    <a:p>
                      <a:pPr algn="just"/>
                      <a:r>
                        <a:rPr lang="pt-BR" sz="1800" b="0" i="0" kern="1200" dirty="0" smtClean="0">
                          <a:solidFill>
                            <a:schemeClr val="dk1"/>
                          </a:solidFill>
                          <a:latin typeface="+mn-lt"/>
                          <a:ea typeface="+mn-ea"/>
                          <a:cs typeface="+mn-cs"/>
                        </a:rPr>
                        <a:t>§ 3º Não será permitido estipular duração de Convenção ou </a:t>
                      </a:r>
                      <a:r>
                        <a:rPr lang="pt-BR" sz="1800" b="0" i="0" kern="1200" dirty="0" err="1" smtClean="0">
                          <a:solidFill>
                            <a:schemeClr val="dk1"/>
                          </a:solidFill>
                          <a:latin typeface="+mn-lt"/>
                          <a:ea typeface="+mn-ea"/>
                          <a:cs typeface="+mn-cs"/>
                        </a:rPr>
                        <a:t>Acôrdo</a:t>
                      </a:r>
                      <a:r>
                        <a:rPr lang="pt-BR" sz="1800" b="0" i="0" kern="1200" dirty="0" smtClean="0">
                          <a:solidFill>
                            <a:schemeClr val="dk1"/>
                          </a:solidFill>
                          <a:latin typeface="+mn-lt"/>
                          <a:ea typeface="+mn-ea"/>
                          <a:cs typeface="+mn-cs"/>
                        </a:rPr>
                        <a:t> superior a 2 (dois) anos.   </a:t>
                      </a:r>
                      <a:endParaRPr kumimoji="0" lang="pt-BR" sz="1800" b="1" i="0" u="none" kern="1200" dirty="0">
                        <a:solidFill>
                          <a:srgbClr val="C00000"/>
                        </a:solidFill>
                        <a:latin typeface="Calibri" pitchFamily="34" charset="0"/>
                        <a:ea typeface="+mn-ea"/>
                        <a:cs typeface="+mn-cs"/>
                      </a:endParaRPr>
                    </a:p>
                  </a:txBody>
                  <a:tcPr marL="54426" marR="54426" marT="0" marB="0"/>
                </a:tc>
                <a:tc>
                  <a:txBody>
                    <a:bodyPr/>
                    <a:lstStyle/>
                    <a:p>
                      <a:pPr algn="just">
                        <a:spcAft>
                          <a:spcPts val="0"/>
                        </a:spcAft>
                      </a:pPr>
                      <a:r>
                        <a:rPr lang="pt-BR" sz="2400" b="1" dirty="0" smtClean="0">
                          <a:effectLst>
                            <a:outerShdw blurRad="38100" dist="38100" dir="2700000" algn="tl">
                              <a:srgbClr val="000000">
                                <a:alpha val="43137"/>
                              </a:srgbClr>
                            </a:outerShdw>
                          </a:effectLst>
                        </a:rPr>
                        <a:t>Art. 614 [...]</a:t>
                      </a:r>
                    </a:p>
                    <a:p>
                      <a:pPr algn="just">
                        <a:spcAft>
                          <a:spcPts val="0"/>
                        </a:spcAft>
                      </a:pPr>
                      <a:endParaRPr lang="pt-BR" sz="1800" dirty="0" smtClean="0"/>
                    </a:p>
                    <a:p>
                      <a:pPr algn="just">
                        <a:spcAft>
                          <a:spcPts val="0"/>
                        </a:spcAft>
                      </a:pPr>
                      <a:r>
                        <a:rPr lang="pt-BR" sz="2400" b="1" dirty="0" smtClean="0"/>
                        <a:t>§ 3º Não será permitido estipular duração de convenção coletiva ou acordo coletivo de trabalho superior a dois anos, </a:t>
                      </a:r>
                      <a:r>
                        <a:rPr lang="pt-BR" sz="2400" b="1" dirty="0" smtClean="0">
                          <a:solidFill>
                            <a:srgbClr val="C00000"/>
                          </a:solidFill>
                        </a:rPr>
                        <a:t>sendo vedada a </a:t>
                      </a:r>
                      <a:r>
                        <a:rPr lang="pt-BR" sz="2400" b="1" dirty="0" err="1" smtClean="0">
                          <a:solidFill>
                            <a:srgbClr val="C00000"/>
                          </a:solidFill>
                        </a:rPr>
                        <a:t>ultratividade</a:t>
                      </a:r>
                      <a:r>
                        <a:rPr lang="pt-BR" sz="2400" b="1" dirty="0" smtClean="0"/>
                        <a:t>.</a:t>
                      </a:r>
                      <a:endParaRPr lang="pt-BR" sz="2400" b="1" dirty="0">
                        <a:solidFill>
                          <a:srgbClr val="C00000"/>
                        </a:solidFill>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13253244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2520" y="1767585"/>
            <a:ext cx="7543835" cy="1325563"/>
          </a:xfrm>
        </p:spPr>
        <p:txBody>
          <a:bodyPr>
            <a:normAutofit fontScale="90000"/>
          </a:bodyPr>
          <a:lstStyle/>
          <a:p>
            <a:pPr algn="ctr"/>
            <a:r>
              <a:rPr lang="pt-BR" sz="3600" b="1" dirty="0">
                <a:solidFill>
                  <a:srgbClr val="C00000"/>
                </a:solidFill>
                <a:effectLst>
                  <a:outerShdw blurRad="38100" dist="38100" dir="2700000" algn="tl">
                    <a:srgbClr val="000000">
                      <a:alpha val="43137"/>
                    </a:srgbClr>
                  </a:outerShdw>
                </a:effectLst>
              </a:rPr>
              <a:t>TERMO DE QUITAÇÃO ANUAL DE OBRIGAÇÕES TRABALHISTAS</a:t>
            </a:r>
            <a:endParaRPr lang="pt-BR" sz="3600"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a:off x="1137417" y="3208866"/>
            <a:ext cx="6416883" cy="3363417"/>
          </a:xfrm>
          <a:prstGeom prst="rect">
            <a:avLst/>
          </a:prstGeom>
        </p:spPr>
      </p:pic>
    </p:spTree>
    <p:extLst>
      <p:ext uri="{BB962C8B-B14F-4D97-AF65-F5344CB8AC3E}">
        <p14:creationId xmlns:p14="http://schemas.microsoft.com/office/powerpoint/2010/main" xmlns="" val="33808094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85422" y="3364088"/>
            <a:ext cx="8201378" cy="3096629"/>
          </a:xfrm>
        </p:spPr>
        <p:txBody>
          <a:bodyPr>
            <a:normAutofit/>
          </a:bodyPr>
          <a:lstStyle/>
          <a:p>
            <a:pPr algn="just">
              <a:buFont typeface="Wingdings" pitchFamily="2" charset="2"/>
              <a:buChar char="§"/>
            </a:pPr>
            <a:r>
              <a:rPr lang="pt-BR" sz="3200" dirty="0" smtClean="0"/>
              <a:t>Os trabalhadores e empregadores </a:t>
            </a:r>
            <a:r>
              <a:rPr lang="pt-BR" sz="3200" b="1" dirty="0" smtClean="0">
                <a:effectLst>
                  <a:outerShdw blurRad="38100" dist="38100" dir="2700000" algn="tl">
                    <a:srgbClr val="000000">
                      <a:alpha val="43137"/>
                    </a:srgbClr>
                  </a:outerShdw>
                </a:effectLst>
              </a:rPr>
              <a:t>poderão </a:t>
            </a:r>
            <a:r>
              <a:rPr lang="pt-BR" sz="3200" dirty="0" smtClean="0"/>
              <a:t>firmar o termo de quitação anual, na vigência ou não do contrato de trabalho, </a:t>
            </a:r>
            <a:r>
              <a:rPr lang="pt-BR" sz="3200" b="1" dirty="0" smtClean="0">
                <a:solidFill>
                  <a:srgbClr val="C00000"/>
                </a:solidFill>
                <a:effectLst>
                  <a:outerShdw blurRad="38100" dist="38100" dir="2700000" algn="tl">
                    <a:srgbClr val="000000">
                      <a:alpha val="43137"/>
                    </a:srgbClr>
                  </a:outerShdw>
                </a:effectLst>
              </a:rPr>
              <a:t>que terá eficácia liberatória</a:t>
            </a:r>
            <a:r>
              <a:rPr lang="pt-BR" sz="3200" dirty="0" smtClean="0"/>
              <a:t>.</a:t>
            </a:r>
          </a:p>
          <a:p>
            <a:pPr algn="just">
              <a:buFont typeface="Wingdings" pitchFamily="2" charset="2"/>
              <a:buChar char="§"/>
            </a:pPr>
            <a:endParaRPr lang="pt-BR" sz="800" dirty="0" smtClean="0"/>
          </a:p>
          <a:p>
            <a:pPr algn="just">
              <a:buFont typeface="Wingdings" pitchFamily="2" charset="2"/>
              <a:buChar char="§"/>
            </a:pPr>
            <a:r>
              <a:rPr lang="pt-BR" sz="3200" dirty="0" smtClean="0"/>
              <a:t>O termo será assinado na presença do sindicato dos empregados da categoria.</a:t>
            </a:r>
            <a:endParaRPr lang="pt-BR" sz="3200" dirty="0" smtClean="0">
              <a:solidFill>
                <a:srgbClr val="C00000"/>
              </a:solidFill>
            </a:endParaRPr>
          </a:p>
          <a:p>
            <a:pPr algn="just"/>
            <a:endParaRPr lang="pt-BR" sz="800" dirty="0" smtClean="0">
              <a:solidFill>
                <a:srgbClr val="C00000"/>
              </a:solidFill>
            </a:endParaRPr>
          </a:p>
        </p:txBody>
      </p:sp>
      <p:sp>
        <p:nvSpPr>
          <p:cNvPr id="6" name="Título 5"/>
          <p:cNvSpPr>
            <a:spLocks noGrp="1"/>
          </p:cNvSpPr>
          <p:nvPr>
            <p:ph type="title"/>
          </p:nvPr>
        </p:nvSpPr>
        <p:spPr>
          <a:xfrm>
            <a:off x="580456" y="1794934"/>
            <a:ext cx="7886700" cy="1054604"/>
          </a:xfrm>
        </p:spPr>
        <p:txBody>
          <a:bodyPr>
            <a:normAutofit fontScale="90000"/>
          </a:bodyPr>
          <a:lstStyle/>
          <a:p>
            <a:pPr algn="ctr"/>
            <a:r>
              <a:rPr lang="pt-BR" sz="3600" b="1" dirty="0" smtClean="0">
                <a:effectLst>
                  <a:outerShdw blurRad="38100" dist="38100" dir="2700000" algn="tl">
                    <a:srgbClr val="000000">
                      <a:alpha val="43137"/>
                    </a:srgbClr>
                  </a:outerShdw>
                </a:effectLst>
                <a:latin typeface="+mn-lt"/>
              </a:rPr>
              <a:t>CRIAÇÃO DO “</a:t>
            </a:r>
            <a:r>
              <a:rPr lang="pt-BR" sz="3600" b="1" dirty="0" smtClean="0">
                <a:solidFill>
                  <a:srgbClr val="C00000"/>
                </a:solidFill>
                <a:effectLst>
                  <a:outerShdw blurRad="38100" dist="38100" dir="2700000" algn="tl">
                    <a:srgbClr val="000000">
                      <a:alpha val="43137"/>
                    </a:srgbClr>
                  </a:outerShdw>
                </a:effectLst>
                <a:latin typeface="+mn-lt"/>
              </a:rPr>
              <a:t>TERMO DE QUITAÇÃO ANUAL DE OBRIGAÇÕES TRABALHISTAS</a:t>
            </a:r>
            <a:r>
              <a:rPr lang="pt-BR" sz="3600" b="1" dirty="0" smtClean="0">
                <a:effectLst>
                  <a:outerShdw blurRad="38100" dist="38100" dir="2700000" algn="tl">
                    <a:srgbClr val="000000">
                      <a:alpha val="43137"/>
                    </a:srgbClr>
                  </a:outerShdw>
                </a:effectLst>
                <a:latin typeface="+mn-lt"/>
              </a:rPr>
              <a:t>”</a:t>
            </a:r>
            <a:endParaRPr lang="pt-BR" sz="3600" dirty="0">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27042099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74133" y="1715910"/>
          <a:ext cx="8283005" cy="4594578"/>
        </p:xfrm>
        <a:graphic>
          <a:graphicData uri="http://schemas.openxmlformats.org/drawingml/2006/table">
            <a:tbl>
              <a:tblPr firstRow="1" bandRow="1">
                <a:tableStyleId>{073A0DAA-6AF3-43AB-8588-CEC1D06C72B9}</a:tableStyleId>
              </a:tblPr>
              <a:tblGrid>
                <a:gridCol w="8283005"/>
              </a:tblGrid>
              <a:tr h="525048">
                <a:tc>
                  <a:txBody>
                    <a:bodyPr/>
                    <a:lstStyle/>
                    <a:p>
                      <a:pPr algn="ctr"/>
                      <a:r>
                        <a:rPr lang="pt-BR" sz="2400" dirty="0" smtClean="0"/>
                        <a:t>Termo de quitação anual</a:t>
                      </a:r>
                      <a:endParaRPr lang="pt-BR" sz="2400" dirty="0">
                        <a:solidFill>
                          <a:schemeClr val="bg1"/>
                        </a:solidFill>
                        <a:latin typeface="+mn-lt"/>
                      </a:endParaRPr>
                    </a:p>
                  </a:txBody>
                  <a:tcPr marL="72567" marR="72567">
                    <a:solidFill>
                      <a:srgbClr val="C00000"/>
                    </a:solidFill>
                  </a:tcPr>
                </a:tc>
              </a:tr>
              <a:tr h="512405">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72567" marR="72567"/>
                </a:tc>
              </a:tr>
              <a:tr h="3557125">
                <a:tc>
                  <a:txBody>
                    <a:bodyPr/>
                    <a:lstStyle/>
                    <a:p>
                      <a:pPr algn="just"/>
                      <a:r>
                        <a:rPr lang="pt-BR" sz="2400" u="sng" dirty="0" smtClean="0"/>
                        <a:t>Art. 507-B. </a:t>
                      </a:r>
                      <a:r>
                        <a:rPr lang="pt-BR" sz="2400" dirty="0" smtClean="0"/>
                        <a:t>É facultado a empregados e empregadores, na vigência ou não do contrato de emprego, </a:t>
                      </a:r>
                      <a:r>
                        <a:rPr lang="pt-BR" sz="2400" b="1" dirty="0" smtClean="0">
                          <a:solidFill>
                            <a:srgbClr val="C00000"/>
                          </a:solidFill>
                        </a:rPr>
                        <a:t>firmar o termo de quitação anual de obrigações trabalhistas</a:t>
                      </a:r>
                      <a:r>
                        <a:rPr lang="pt-BR" sz="2400" dirty="0" smtClean="0"/>
                        <a:t>, perante o sindicato dos empregados da categoria. </a:t>
                      </a:r>
                    </a:p>
                    <a:p>
                      <a:pPr algn="just"/>
                      <a:endParaRPr lang="pt-BR" sz="2400" dirty="0" smtClean="0"/>
                    </a:p>
                    <a:p>
                      <a:pPr algn="just"/>
                      <a:r>
                        <a:rPr lang="pt-BR" sz="2400" dirty="0" smtClean="0"/>
                        <a:t>Parágrafo único. O termo discriminará as obrigações de dar e fazer cumpridas mensalmente e dele constará a quitação anual dada pelo empregado, </a:t>
                      </a:r>
                      <a:r>
                        <a:rPr lang="pt-BR" sz="2400" b="1" dirty="0" smtClean="0">
                          <a:solidFill>
                            <a:srgbClr val="C00000"/>
                          </a:solidFill>
                        </a:rPr>
                        <a:t>com eficácia liberatória das parcelas nele especificadas.</a:t>
                      </a:r>
                      <a:endParaRPr lang="pt-BR" sz="2400" b="1" dirty="0">
                        <a:solidFill>
                          <a:srgbClr val="C00000"/>
                        </a:solidFill>
                        <a:latin typeface="+mn-lt"/>
                      </a:endParaRPr>
                    </a:p>
                  </a:txBody>
                  <a:tcPr marL="72567" marR="72567"/>
                </a:tc>
              </a:tr>
            </a:tbl>
          </a:graphicData>
        </a:graphic>
      </p:graphicFrame>
    </p:spTree>
    <p:extLst>
      <p:ext uri="{BB962C8B-B14F-4D97-AF65-F5344CB8AC3E}">
        <p14:creationId xmlns:p14="http://schemas.microsoft.com/office/powerpoint/2010/main" xmlns="" val="33867468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43160" y="1603976"/>
            <a:ext cx="5597439" cy="568411"/>
          </a:xfrm>
        </p:spPr>
        <p:txBody>
          <a:bodyPr>
            <a:noAutofit/>
          </a:bodyPr>
          <a:lstStyle/>
          <a:p>
            <a:pPr algn="ctr"/>
            <a:r>
              <a:rPr lang="pt-BR" sz="3600" b="1" dirty="0" smtClean="0">
                <a:solidFill>
                  <a:srgbClr val="C00000"/>
                </a:solidFill>
                <a:effectLst>
                  <a:outerShdw blurRad="38100" dist="38100" dir="2700000" algn="tl">
                    <a:srgbClr val="000000">
                      <a:alpha val="43137"/>
                    </a:srgbClr>
                  </a:outerShdw>
                </a:effectLst>
                <a:latin typeface="+mn-lt"/>
                <a:ea typeface="+mn-ea"/>
                <a:cs typeface="+mn-cs"/>
              </a:rPr>
              <a:t>TEORIA DA COMPENSAÇÃO</a:t>
            </a:r>
          </a:p>
        </p:txBody>
      </p:sp>
      <p:sp>
        <p:nvSpPr>
          <p:cNvPr id="3" name="Espaço Reservado para Conteúdo 2"/>
          <p:cNvSpPr>
            <a:spLocks noGrp="1"/>
          </p:cNvSpPr>
          <p:nvPr>
            <p:ph idx="1"/>
          </p:nvPr>
        </p:nvSpPr>
        <p:spPr>
          <a:xfrm>
            <a:off x="1032303" y="2108886"/>
            <a:ext cx="7886700" cy="3443416"/>
          </a:xfrm>
        </p:spPr>
        <p:txBody>
          <a:bodyPr>
            <a:normAutofit lnSpcReduction="10000"/>
          </a:bodyPr>
          <a:lstStyle/>
          <a:p>
            <a:pPr algn="just">
              <a:buNone/>
            </a:pPr>
            <a:r>
              <a:rPr lang="pt-BR" dirty="0" smtClean="0"/>
              <a:t>  </a:t>
            </a:r>
          </a:p>
          <a:p>
            <a:pPr algn="just">
              <a:buNone/>
            </a:pPr>
            <a:r>
              <a:rPr lang="pt-BR" dirty="0" smtClean="0"/>
              <a:t> </a:t>
            </a:r>
            <a:r>
              <a:rPr lang="pt-BR" sz="2500" dirty="0" smtClean="0"/>
              <a:t>“Art. 611-A.  A convenção coletiva e o acordo coletivo de trabalho têm prevalência sobre a lei quando, </a:t>
            </a:r>
            <a:r>
              <a:rPr lang="pt-BR" sz="2500" b="1" u="sng" dirty="0" smtClean="0">
                <a:solidFill>
                  <a:srgbClr val="C00000"/>
                </a:solidFill>
              </a:rPr>
              <a:t>entre outros,</a:t>
            </a:r>
            <a:r>
              <a:rPr lang="pt-BR" sz="2500" dirty="0" smtClean="0"/>
              <a:t> dispuserem sobre:</a:t>
            </a:r>
          </a:p>
          <a:p>
            <a:pPr algn="just">
              <a:buNone/>
            </a:pPr>
            <a:r>
              <a:rPr lang="pt-BR" sz="2500" dirty="0" smtClean="0"/>
              <a:t>   (...)</a:t>
            </a:r>
          </a:p>
          <a:p>
            <a:pPr algn="just">
              <a:buNone/>
            </a:pPr>
            <a:r>
              <a:rPr lang="pt-BR" sz="2500" dirty="0" smtClean="0"/>
              <a:t>   § 2</a:t>
            </a:r>
            <a:r>
              <a:rPr lang="pt-BR" sz="2500" u="sng" baseline="30000" dirty="0" smtClean="0"/>
              <a:t>o</a:t>
            </a:r>
            <a:r>
              <a:rPr lang="pt-BR" sz="2500" dirty="0" smtClean="0"/>
              <a:t>  A inexistência de expressa indicação de </a:t>
            </a:r>
            <a:r>
              <a:rPr lang="pt-BR" sz="2500" b="1" u="sng" dirty="0" smtClean="0"/>
              <a:t>contrapartidas recíprocas </a:t>
            </a:r>
            <a:r>
              <a:rPr lang="pt-BR" sz="2500" dirty="0" smtClean="0"/>
              <a:t>em convenção coletiva ou acordo coletivo de trabalho não ensejará sua nulidade por não caracterizar um vício do negócio jurídico.  </a:t>
            </a:r>
            <a:endParaRPr lang="pt-BR" sz="2500" dirty="0"/>
          </a:p>
        </p:txBody>
      </p:sp>
    </p:spTree>
    <p:extLst>
      <p:ext uri="{BB962C8B-B14F-4D97-AF65-F5344CB8AC3E}">
        <p14:creationId xmlns:p14="http://schemas.microsoft.com/office/powerpoint/2010/main" xmlns="" val="23551463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1510" y="1715911"/>
            <a:ext cx="7833761" cy="1039079"/>
          </a:xfrm>
        </p:spPr>
        <p:txBody>
          <a:bodyPr>
            <a:normAutofit fontScale="90000"/>
          </a:bodyPr>
          <a:lstStyle/>
          <a:p>
            <a:pPr algn="ctr"/>
            <a:r>
              <a:rPr lang="pt-BR" sz="5000" b="1" dirty="0" smtClean="0">
                <a:solidFill>
                  <a:srgbClr val="C00000"/>
                </a:solidFill>
                <a:effectLst>
                  <a:outerShdw blurRad="38100" dist="38100" dir="2700000" algn="tl">
                    <a:srgbClr val="000000">
                      <a:alpha val="43137"/>
                    </a:srgbClr>
                  </a:outerShdw>
                </a:effectLst>
              </a:rPr>
              <a:t>RESCISÃO POR COMUM </a:t>
            </a:r>
            <a:r>
              <a:rPr lang="pt-BR" sz="5000" b="1" dirty="0">
                <a:solidFill>
                  <a:srgbClr val="C00000"/>
                </a:solidFill>
                <a:effectLst>
                  <a:outerShdw blurRad="38100" dist="38100" dir="2700000" algn="tl">
                    <a:srgbClr val="000000">
                      <a:alpha val="43137"/>
                    </a:srgbClr>
                  </a:outerShdw>
                </a:effectLst>
              </a:rPr>
              <a:t>ACORDO</a:t>
            </a:r>
            <a:endParaRPr lang="pt-BR" sz="5000" b="1"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a:off x="2146735" y="3091787"/>
            <a:ext cx="5134597" cy="3075908"/>
          </a:xfrm>
          <a:prstGeom prst="rect">
            <a:avLst/>
          </a:prstGeom>
        </p:spPr>
      </p:pic>
    </p:spTree>
    <p:extLst>
      <p:ext uri="{BB962C8B-B14F-4D97-AF65-F5344CB8AC3E}">
        <p14:creationId xmlns:p14="http://schemas.microsoft.com/office/powerpoint/2010/main" xmlns="" val="4486451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20887" y="3026725"/>
            <a:ext cx="7807569" cy="3493477"/>
          </a:xfrm>
        </p:spPr>
        <p:txBody>
          <a:bodyPr>
            <a:normAutofit lnSpcReduction="10000"/>
          </a:bodyPr>
          <a:lstStyle/>
          <a:p>
            <a:pPr algn="just">
              <a:buFont typeface="Wingdings" pitchFamily="2" charset="2"/>
              <a:buChar char="§"/>
            </a:pPr>
            <a:r>
              <a:rPr lang="pt-BR" sz="2800" dirty="0" smtClean="0"/>
              <a:t>Os trabalhadores e empregadores poderão rescindir o contrato de trabalho por comum acordo;</a:t>
            </a:r>
          </a:p>
          <a:p>
            <a:pPr algn="just">
              <a:buFont typeface="Wingdings" pitchFamily="2" charset="2"/>
              <a:buChar char="§"/>
            </a:pPr>
            <a:endParaRPr lang="pt-BR" sz="800" dirty="0" smtClean="0"/>
          </a:p>
          <a:p>
            <a:pPr algn="just">
              <a:buFont typeface="Wingdings" pitchFamily="2" charset="2"/>
              <a:buChar char="§"/>
            </a:pPr>
            <a:r>
              <a:rPr lang="pt-BR" sz="2800" b="1" dirty="0" smtClean="0">
                <a:effectLst>
                  <a:outerShdw blurRad="38100" dist="38100" dir="2700000" algn="tl">
                    <a:srgbClr val="000000">
                      <a:alpha val="43137"/>
                    </a:srgbClr>
                  </a:outerShdw>
                </a:effectLst>
              </a:rPr>
              <a:t>Será devido a metade do aviso prévio e metade da indenização do FGTS, limitando a movimentação da conta do FGTS a 80% do valor, </a:t>
            </a:r>
            <a:r>
              <a:rPr lang="pt-BR" sz="3200" b="1" dirty="0" smtClean="0">
                <a:solidFill>
                  <a:srgbClr val="C00000"/>
                </a:solidFill>
                <a:effectLst>
                  <a:outerShdw blurRad="38100" dist="38100" dir="2700000" algn="tl">
                    <a:srgbClr val="000000">
                      <a:alpha val="43137"/>
                    </a:srgbClr>
                  </a:outerShdw>
                </a:effectLst>
              </a:rPr>
              <a:t>não permitindo o acesso ao seguro desemprego.</a:t>
            </a:r>
          </a:p>
        </p:txBody>
      </p:sp>
      <p:sp>
        <p:nvSpPr>
          <p:cNvPr id="6" name="Título 5"/>
          <p:cNvSpPr>
            <a:spLocks noGrp="1"/>
          </p:cNvSpPr>
          <p:nvPr>
            <p:ph type="title"/>
          </p:nvPr>
        </p:nvSpPr>
        <p:spPr>
          <a:xfrm>
            <a:off x="581758" y="1669427"/>
            <a:ext cx="7886700" cy="1325563"/>
          </a:xfrm>
        </p:spPr>
        <p:txBody>
          <a:bodyPr>
            <a:normAutofit/>
          </a:bodyPr>
          <a:lstStyle/>
          <a:p>
            <a:pPr algn="ctr"/>
            <a:r>
              <a:rPr lang="pt-BR" sz="3600" b="1" dirty="0" smtClean="0">
                <a:latin typeface="+mn-lt"/>
              </a:rPr>
              <a:t>CRIAÇÃO DA </a:t>
            </a:r>
            <a:r>
              <a:rPr lang="pt-BR" sz="3600" b="1" dirty="0" smtClean="0">
                <a:solidFill>
                  <a:srgbClr val="C00000"/>
                </a:solidFill>
                <a:latin typeface="+mn-lt"/>
              </a:rPr>
              <a:t>RESCISÃO CONTRATUAL DE TRABALHO POR “COMUM ACORDO”</a:t>
            </a:r>
            <a:endParaRPr lang="pt-BR" sz="3600" b="1" dirty="0">
              <a:solidFill>
                <a:srgbClr val="C00000"/>
              </a:solidFill>
              <a:latin typeface="+mn-lt"/>
            </a:endParaRPr>
          </a:p>
        </p:txBody>
      </p:sp>
    </p:spTree>
    <p:extLst>
      <p:ext uri="{BB962C8B-B14F-4D97-AF65-F5344CB8AC3E}">
        <p14:creationId xmlns:p14="http://schemas.microsoft.com/office/powerpoint/2010/main" xmlns="" val="26577528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51557" y="339969"/>
          <a:ext cx="8481428" cy="6297898"/>
        </p:xfrm>
        <a:graphic>
          <a:graphicData uri="http://schemas.openxmlformats.org/drawingml/2006/table">
            <a:tbl>
              <a:tblPr firstRow="1" bandRow="1">
                <a:tableStyleId>{073A0DAA-6AF3-43AB-8588-CEC1D06C72B9}</a:tableStyleId>
              </a:tblPr>
              <a:tblGrid>
                <a:gridCol w="8481428"/>
              </a:tblGrid>
              <a:tr h="502994">
                <a:tc>
                  <a:txBody>
                    <a:bodyPr/>
                    <a:lstStyle/>
                    <a:p>
                      <a:pPr algn="ctr">
                        <a:lnSpc>
                          <a:spcPct val="115000"/>
                        </a:lnSpc>
                        <a:spcAft>
                          <a:spcPts val="0"/>
                        </a:spcAft>
                      </a:pPr>
                      <a:r>
                        <a:rPr lang="pt-BR" sz="1800" dirty="0" smtClean="0">
                          <a:effectLst>
                            <a:outerShdw blurRad="38100" dist="38100" dir="2700000" algn="tl">
                              <a:srgbClr val="000000">
                                <a:alpha val="43137"/>
                              </a:srgbClr>
                            </a:outerShdw>
                          </a:effectLst>
                        </a:rPr>
                        <a:t>Rescisão</a:t>
                      </a:r>
                      <a:r>
                        <a:rPr lang="pt-BR" sz="1800" baseline="0" dirty="0" smtClean="0">
                          <a:effectLst>
                            <a:outerShdw blurRad="38100" dist="38100" dir="2700000" algn="tl">
                              <a:srgbClr val="000000">
                                <a:alpha val="43137"/>
                              </a:srgbClr>
                            </a:outerShdw>
                          </a:effectLst>
                        </a:rPr>
                        <a:t> </a:t>
                      </a:r>
                      <a:r>
                        <a:rPr lang="pt-BR" sz="1800" dirty="0" smtClean="0">
                          <a:effectLst>
                            <a:outerShdw blurRad="38100" dist="38100" dir="2700000" algn="tl">
                              <a:srgbClr val="000000">
                                <a:alpha val="43137"/>
                              </a:srgbClr>
                            </a:outerShdw>
                          </a:effectLst>
                        </a:rPr>
                        <a:t>por “COMUM ACORDO</a:t>
                      </a:r>
                      <a:endParaRPr lang="pt-BR" sz="1800" i="0" dirty="0">
                        <a:solidFill>
                          <a:schemeClr val="bg1"/>
                        </a:solidFill>
                        <a:latin typeface="+mn-lt"/>
                        <a:ea typeface="Calibri"/>
                        <a:cs typeface="Times New Roman"/>
                      </a:endParaRPr>
                    </a:p>
                  </a:txBody>
                  <a:tcPr marL="54426" marR="54426" marT="0" marB="0">
                    <a:solidFill>
                      <a:srgbClr val="C00000"/>
                    </a:solidFill>
                  </a:tcPr>
                </a:tc>
              </a:tr>
              <a:tr h="439878">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5355026">
                <a:tc>
                  <a:txBody>
                    <a:bodyPr/>
                    <a:lstStyle/>
                    <a:p>
                      <a:pPr algn="just"/>
                      <a:r>
                        <a:rPr lang="pt-BR" sz="1800" dirty="0" smtClean="0"/>
                        <a:t>Art. 484-A. </a:t>
                      </a:r>
                      <a:r>
                        <a:rPr lang="pt-BR" sz="1800" b="1" dirty="0" smtClean="0">
                          <a:solidFill>
                            <a:srgbClr val="C00000"/>
                          </a:solidFill>
                        </a:rPr>
                        <a:t>O contrato de trabalho poderá ser extinto por acordo entre empregado e empregador</a:t>
                      </a:r>
                      <a:r>
                        <a:rPr lang="pt-BR" sz="1800" dirty="0" smtClean="0"/>
                        <a:t>, caso em que serão devidas as seguintes verbas trabalhistas: </a:t>
                      </a:r>
                    </a:p>
                    <a:p>
                      <a:pPr algn="just"/>
                      <a:endParaRPr lang="pt-BR" sz="1800" dirty="0" smtClean="0"/>
                    </a:p>
                    <a:p>
                      <a:pPr algn="just"/>
                      <a:r>
                        <a:rPr lang="pt-BR" sz="1800" dirty="0" smtClean="0"/>
                        <a:t>I – por metade: </a:t>
                      </a:r>
                    </a:p>
                    <a:p>
                      <a:pPr algn="just"/>
                      <a:r>
                        <a:rPr lang="pt-BR" sz="1800" dirty="0" smtClean="0"/>
                        <a:t>a) o aviso prévio, se indenizado; e </a:t>
                      </a:r>
                    </a:p>
                    <a:p>
                      <a:pPr algn="just"/>
                      <a:r>
                        <a:rPr lang="pt-BR" sz="1800" dirty="0" smtClean="0"/>
                        <a:t>b) a indenização sobre o saldo do Fundo de Garantia do Tempo de Serviço, prevista no § 1º do art. 18 da Lei nº 8.036, de 11 de maio de 1990; </a:t>
                      </a:r>
                    </a:p>
                    <a:p>
                      <a:pPr algn="just"/>
                      <a:endParaRPr lang="pt-BR" sz="1800" dirty="0" smtClean="0"/>
                    </a:p>
                    <a:p>
                      <a:pPr algn="just"/>
                      <a:r>
                        <a:rPr lang="pt-BR" sz="1800" dirty="0" smtClean="0"/>
                        <a:t>II – na integralidade, as demais verbas trabalhistas. </a:t>
                      </a:r>
                    </a:p>
                    <a:p>
                      <a:pPr algn="just"/>
                      <a:endParaRPr lang="pt-BR" sz="1800" dirty="0" smtClean="0"/>
                    </a:p>
                    <a:p>
                      <a:pPr algn="just"/>
                      <a:r>
                        <a:rPr lang="pt-BR" sz="1800" dirty="0" smtClean="0"/>
                        <a:t>§ 1º A extinção do contrato prevista no caput deste artigo permite a movimentação da conta vinculada do trabalhador no Fundo de Garantia do Tempo de Serviço na forma do inciso I-A do art. 20 da Lei nº 8.036, de 11 de maio de 1990, </a:t>
                      </a:r>
                      <a:r>
                        <a:rPr lang="pt-BR" sz="1800" b="1" i="0" dirty="0" smtClean="0">
                          <a:solidFill>
                            <a:srgbClr val="C00000"/>
                          </a:solidFill>
                        </a:rPr>
                        <a:t>limitada até 80% (oitenta por cento) do valor dos depósitos. </a:t>
                      </a:r>
                    </a:p>
                    <a:p>
                      <a:pPr algn="just"/>
                      <a:endParaRPr lang="pt-BR" sz="1800" dirty="0" smtClean="0"/>
                    </a:p>
                    <a:p>
                      <a:pPr algn="just"/>
                      <a:r>
                        <a:rPr lang="pt-BR" sz="1800" dirty="0" smtClean="0"/>
                        <a:t>§ 2º A extinção do contrato por acordo prevista no caput deste artigo </a:t>
                      </a:r>
                      <a:r>
                        <a:rPr lang="pt-BR" sz="1800" b="1" dirty="0" smtClean="0">
                          <a:solidFill>
                            <a:srgbClr val="C00000"/>
                          </a:solidFill>
                        </a:rPr>
                        <a:t>não autoriza o ingresso no Programa de Seguro-Desemprego.</a:t>
                      </a:r>
                    </a:p>
                  </a:txBody>
                  <a:tcPr marL="54426" marR="54426" marT="0" marB="0"/>
                </a:tc>
              </a:tr>
            </a:tbl>
          </a:graphicData>
        </a:graphic>
      </p:graphicFrame>
    </p:spTree>
    <p:extLst>
      <p:ext uri="{BB962C8B-B14F-4D97-AF65-F5344CB8AC3E}">
        <p14:creationId xmlns:p14="http://schemas.microsoft.com/office/powerpoint/2010/main" xmlns="" val="901624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983981" y="1473200"/>
            <a:ext cx="7324641" cy="4991099"/>
          </a:xfrm>
          <a:prstGeom prst="rect">
            <a:avLst/>
          </a:prstGeom>
        </p:spPr>
        <p:txBody>
          <a:bodyPr>
            <a:no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pt-BR" sz="4400" b="1" i="0" strike="noStrike" kern="1200" cap="none" spc="0" normalizeH="0" baseline="0" noProof="0" dirty="0" smtClean="0">
                <a:ln>
                  <a:noFill/>
                </a:ln>
                <a:solidFill>
                  <a:srgbClr val="C00000"/>
                </a:solidFill>
                <a:effectLst/>
                <a:uLnTx/>
                <a:uFillTx/>
                <a:latin typeface="+mj-lt"/>
                <a:ea typeface="+mj-ea"/>
                <a:cs typeface="+mj-cs"/>
              </a:rPr>
              <a:t>TENTATIVA</a:t>
            </a:r>
            <a:r>
              <a:rPr kumimoji="0" lang="pt-BR" sz="4400" b="1" i="0" strike="noStrike" kern="1200" cap="none" spc="0" normalizeH="0" noProof="0" dirty="0" smtClean="0">
                <a:ln>
                  <a:noFill/>
                </a:ln>
                <a:solidFill>
                  <a:srgbClr val="C00000"/>
                </a:solidFill>
                <a:effectLst/>
                <a:uLnTx/>
                <a:uFillTx/>
                <a:latin typeface="+mj-lt"/>
                <a:ea typeface="+mj-ea"/>
                <a:cs typeface="+mj-cs"/>
              </a:rPr>
              <a:t> DE </a:t>
            </a:r>
            <a:r>
              <a:rPr kumimoji="0" lang="pt-BR" sz="4400" b="1" i="0" strike="noStrike" kern="1200" cap="none" spc="0" normalizeH="0" noProof="0" dirty="0" smtClean="0">
                <a:ln>
                  <a:noFill/>
                </a:ln>
                <a:solidFill>
                  <a:srgbClr val="C00000"/>
                </a:solidFill>
                <a:effectLst>
                  <a:outerShdw blurRad="38100" dist="38100" dir="2700000" algn="tl">
                    <a:srgbClr val="000000">
                      <a:alpha val="43137"/>
                    </a:srgbClr>
                  </a:outerShdw>
                </a:effectLst>
                <a:uLnTx/>
                <a:uFillTx/>
                <a:latin typeface="+mj-lt"/>
                <a:ea typeface="+mj-ea"/>
                <a:cs typeface="+mj-cs"/>
              </a:rPr>
              <a:t>AFASTAMENTO SINDICAL </a:t>
            </a:r>
            <a:r>
              <a:rPr kumimoji="0" lang="pt-BR" sz="4400" b="1" i="0" strike="noStrike" kern="1200" cap="none" spc="0" normalizeH="0" noProof="0" dirty="0" smtClean="0">
                <a:ln>
                  <a:noFill/>
                </a:ln>
                <a:solidFill>
                  <a:srgbClr val="C00000"/>
                </a:solidFill>
                <a:effectLst/>
                <a:uLnTx/>
                <a:uFillTx/>
                <a:latin typeface="+mj-lt"/>
                <a:ea typeface="+mj-ea"/>
                <a:cs typeface="+mj-cs"/>
              </a:rPr>
              <a:t>DA </a:t>
            </a:r>
            <a:r>
              <a:rPr lang="pt-BR" sz="4400" b="1" dirty="0" smtClean="0">
                <a:solidFill>
                  <a:srgbClr val="C00000"/>
                </a:solidFill>
                <a:latin typeface="+mj-lt"/>
                <a:ea typeface="+mj-ea"/>
                <a:cs typeface="+mj-cs"/>
              </a:rPr>
              <a:t>REPRESENTAÇÃO NO LOCAL DE TRABALHO</a:t>
            </a:r>
            <a:endParaRPr kumimoji="0" lang="pt-BR" sz="4400" b="1" i="0" strike="noStrike" kern="1200" cap="none" spc="0" normalizeH="0" baseline="0" noProof="0" dirty="0">
              <a:ln>
                <a:noFill/>
              </a:ln>
              <a:solidFill>
                <a:srgbClr val="C00000"/>
              </a:solidFill>
              <a:effectLst/>
              <a:uLnTx/>
              <a:uFillTx/>
              <a:latin typeface="+mj-lt"/>
              <a:ea typeface="+mj-ea"/>
              <a:cs typeface="+mj-cs"/>
            </a:endParaRPr>
          </a:p>
        </p:txBody>
      </p:sp>
      <p:pic>
        <p:nvPicPr>
          <p:cNvPr id="2050" name="Picture 2" descr="X:\ZACJUR_RELAÇÕES DE TRABALHO\APRESENTAÇÕES\IMAGENS REFORMA TRABALHISTA\CSB REF TRABALHISTA PARTE 14.PNG"/>
          <p:cNvPicPr>
            <a:picLocks noChangeAspect="1" noChangeArrowheads="1"/>
          </p:cNvPicPr>
          <p:nvPr/>
        </p:nvPicPr>
        <p:blipFill>
          <a:blip r:embed="rId3" cstate="print"/>
          <a:srcRect/>
          <a:stretch>
            <a:fillRect/>
          </a:stretch>
        </p:blipFill>
        <p:spPr bwMode="auto">
          <a:xfrm>
            <a:off x="1008944" y="4296833"/>
            <a:ext cx="2664145" cy="2203408"/>
          </a:xfrm>
          <a:prstGeom prst="rect">
            <a:avLst/>
          </a:prstGeom>
          <a:noFill/>
        </p:spPr>
      </p:pic>
    </p:spTree>
    <p:extLst>
      <p:ext uri="{BB962C8B-B14F-4D97-AF65-F5344CB8AC3E}">
        <p14:creationId xmlns:p14="http://schemas.microsoft.com/office/powerpoint/2010/main" xmlns="" val="2321439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1210" y="1431601"/>
            <a:ext cx="7928657" cy="541883"/>
          </a:xfrm>
        </p:spPr>
        <p:txBody>
          <a:bodyPr>
            <a:noAutofit/>
          </a:bodyPr>
          <a:lstStyle/>
          <a:p>
            <a:pPr algn="ctr"/>
            <a:r>
              <a:rPr lang="pt-BR" sz="4000" b="1" dirty="0" smtClean="0">
                <a:solidFill>
                  <a:srgbClr val="C00000"/>
                </a:solidFill>
                <a:effectLst>
                  <a:outerShdw blurRad="38100" dist="38100" dir="2700000" algn="tl">
                    <a:srgbClr val="000000">
                      <a:alpha val="43137"/>
                    </a:srgbClr>
                  </a:outerShdw>
                </a:effectLst>
              </a:rPr>
              <a:t/>
            </a:r>
            <a:br>
              <a:rPr lang="pt-BR" sz="4000" b="1" dirty="0" smtClean="0">
                <a:solidFill>
                  <a:srgbClr val="C00000"/>
                </a:solidFill>
                <a:effectLst>
                  <a:outerShdw blurRad="38100" dist="38100" dir="2700000" algn="tl">
                    <a:srgbClr val="000000">
                      <a:alpha val="43137"/>
                    </a:srgbClr>
                  </a:outerShdw>
                </a:effectLst>
              </a:rPr>
            </a:br>
            <a:r>
              <a:rPr lang="pt-BR" sz="4000" b="1" dirty="0" smtClean="0">
                <a:solidFill>
                  <a:srgbClr val="C00000"/>
                </a:solidFill>
                <a:effectLst>
                  <a:outerShdw blurRad="38100" dist="38100" dir="2700000" algn="tl">
                    <a:srgbClr val="000000">
                      <a:alpha val="43137"/>
                    </a:srgbClr>
                  </a:outerShdw>
                </a:effectLst>
              </a:rPr>
              <a:t> </a:t>
            </a:r>
            <a:r>
              <a:rPr lang="pt-BR" b="1" dirty="0"/>
              <a:t/>
            </a:r>
            <a:br>
              <a:rPr lang="pt-BR" b="1" dirty="0"/>
            </a:br>
            <a:endParaRPr lang="pt-BR" b="1" dirty="0"/>
          </a:p>
        </p:txBody>
      </p:sp>
      <p:sp>
        <p:nvSpPr>
          <p:cNvPr id="3" name="CaixaDeTexto 2"/>
          <p:cNvSpPr txBox="1"/>
          <p:nvPr/>
        </p:nvSpPr>
        <p:spPr>
          <a:xfrm>
            <a:off x="584201" y="2129742"/>
            <a:ext cx="7759700" cy="4062651"/>
          </a:xfrm>
          <a:prstGeom prst="rect">
            <a:avLst/>
          </a:prstGeom>
          <a:noFill/>
        </p:spPr>
        <p:txBody>
          <a:bodyPr wrap="square" rtlCol="0">
            <a:spAutoFit/>
          </a:bodyPr>
          <a:lstStyle/>
          <a:p>
            <a:pPr algn="just"/>
            <a:r>
              <a:rPr lang="pt-BR" sz="2400" b="1" dirty="0">
                <a:solidFill>
                  <a:srgbClr val="00B050"/>
                </a:solidFill>
              </a:rPr>
              <a:t>PRINCÍPIO DA PROTEÇÃO: </a:t>
            </a:r>
            <a:r>
              <a:rPr lang="pt-BR" sz="2400" dirty="0"/>
              <a:t>garante proteção à parte hipossuficiente da relação de trabalho, ou seja, ao trabalhador: </a:t>
            </a:r>
            <a:endParaRPr lang="pt-BR" sz="2400" dirty="0" smtClean="0"/>
          </a:p>
          <a:p>
            <a:pPr algn="just"/>
            <a:endParaRPr lang="pt-BR" sz="2400" dirty="0"/>
          </a:p>
          <a:p>
            <a:pPr algn="just"/>
            <a:endParaRPr lang="pt-BR" sz="2400" dirty="0" smtClean="0"/>
          </a:p>
          <a:p>
            <a:pPr algn="just"/>
            <a:r>
              <a:rPr lang="pt-BR" sz="2400" dirty="0" smtClean="0"/>
              <a:t>As </a:t>
            </a:r>
            <a:r>
              <a:rPr lang="pt-BR" sz="2400" dirty="0"/>
              <a:t>relações contratuais de trabalho podem ser objeto de livre estipulação das partes interessadas desde que </a:t>
            </a:r>
            <a:r>
              <a:rPr lang="pt-BR" sz="2400" b="1" dirty="0">
                <a:solidFill>
                  <a:srgbClr val="C00000"/>
                </a:solidFill>
              </a:rPr>
              <a:t>NÃO CONTRAVENHA ÀS DISPOSIÇÕES DE PROTEÇÃO AO TRABALHO</a:t>
            </a:r>
            <a:r>
              <a:rPr lang="pt-BR" sz="2400" dirty="0"/>
              <a:t>, aos contratos coletivos que lhes sejam aplicáveis e às decisões das autoridades competentes (art. 444 da CLT).</a:t>
            </a:r>
          </a:p>
          <a:p>
            <a:endParaRPr lang="pt-BR" dirty="0"/>
          </a:p>
        </p:txBody>
      </p:sp>
      <p:sp>
        <p:nvSpPr>
          <p:cNvPr id="4" name="Seta para baixo 3"/>
          <p:cNvSpPr/>
          <p:nvPr/>
        </p:nvSpPr>
        <p:spPr>
          <a:xfrm>
            <a:off x="4629872" y="3264061"/>
            <a:ext cx="335667" cy="393539"/>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12768607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txBox="1">
            <a:spLocks/>
          </p:cNvSpPr>
          <p:nvPr/>
        </p:nvSpPr>
        <p:spPr>
          <a:xfrm>
            <a:off x="664744" y="3036277"/>
            <a:ext cx="7884902" cy="35989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pt-BR" sz="2400" b="1" dirty="0" smtClean="0"/>
              <a:t>Composição: </a:t>
            </a:r>
            <a:r>
              <a:rPr lang="pt-BR" sz="2400" dirty="0" smtClean="0"/>
              <a:t>3 membros no mínimo e 7 no máximo;</a:t>
            </a:r>
          </a:p>
          <a:p>
            <a:pPr algn="just"/>
            <a:r>
              <a:rPr lang="pt-BR" sz="2400" b="1" dirty="0" smtClean="0"/>
              <a:t>Atribuições: </a:t>
            </a:r>
            <a:r>
              <a:rPr lang="pt-BR" sz="2400" dirty="0" smtClean="0"/>
              <a:t>buscar soluções para os conflitos decorrentes da relação de trabalho; encaminhar reivindicações específicas dos empregados de seu âmbito de representação, dentre outras;</a:t>
            </a:r>
          </a:p>
          <a:p>
            <a:pPr algn="just"/>
            <a:r>
              <a:rPr lang="pt-BR" sz="2400" b="1" dirty="0" smtClean="0"/>
              <a:t>Eleição: </a:t>
            </a:r>
            <a:r>
              <a:rPr lang="pt-BR" sz="2400" dirty="0" smtClean="0"/>
              <a:t>edital fixada na empresa; composição da comissão eleitoral, integrada por 5 empregados; votação secreta;</a:t>
            </a:r>
          </a:p>
          <a:p>
            <a:pPr algn="just"/>
            <a:r>
              <a:rPr lang="pt-BR" sz="2400" b="1" dirty="0" smtClean="0"/>
              <a:t>Mandato: </a:t>
            </a:r>
            <a:r>
              <a:rPr lang="pt-BR" sz="2400" dirty="0" smtClean="0"/>
              <a:t>um ano de duração; garantia de estabilidade no emprego.</a:t>
            </a:r>
            <a:endParaRPr lang="pt-BR" sz="2400" b="1" dirty="0" smtClean="0"/>
          </a:p>
        </p:txBody>
      </p:sp>
      <p:sp>
        <p:nvSpPr>
          <p:cNvPr id="6" name="CaixaDeTexto 5"/>
          <p:cNvSpPr txBox="1"/>
          <p:nvPr/>
        </p:nvSpPr>
        <p:spPr>
          <a:xfrm>
            <a:off x="640862" y="1555698"/>
            <a:ext cx="8088923" cy="1477328"/>
          </a:xfrm>
          <a:prstGeom prst="rect">
            <a:avLst/>
          </a:prstGeom>
          <a:noFill/>
        </p:spPr>
        <p:txBody>
          <a:bodyPr wrap="square" rtlCol="0">
            <a:spAutoFit/>
          </a:bodyPr>
          <a:lstStyle/>
          <a:p>
            <a:pPr algn="ctr"/>
            <a:r>
              <a:rPr lang="pt-BR" sz="3600" b="1" dirty="0" smtClean="0"/>
              <a:t>CRIAÇÃO DA </a:t>
            </a:r>
            <a:r>
              <a:rPr lang="pt-BR" sz="3600" b="1" dirty="0" smtClean="0">
                <a:solidFill>
                  <a:srgbClr val="C00000"/>
                </a:solidFill>
              </a:rPr>
              <a:t>COMISSÃO DE REPRESENTANTES DOS EMPREGADOS</a:t>
            </a:r>
          </a:p>
          <a:p>
            <a:endParaRPr lang="pt-BR" b="1" dirty="0"/>
          </a:p>
        </p:txBody>
      </p:sp>
    </p:spTree>
    <p:extLst>
      <p:ext uri="{BB962C8B-B14F-4D97-AF65-F5344CB8AC3E}">
        <p14:creationId xmlns:p14="http://schemas.microsoft.com/office/powerpoint/2010/main" xmlns="" val="36179824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extLst/>
          </p:nvPr>
        </p:nvGraphicFramePr>
        <p:xfrm>
          <a:off x="451556" y="328246"/>
          <a:ext cx="8308752" cy="6320910"/>
        </p:xfrm>
        <a:graphic>
          <a:graphicData uri="http://schemas.openxmlformats.org/drawingml/2006/table">
            <a:tbl>
              <a:tblPr firstRow="1" bandRow="1">
                <a:tableStyleId>{073A0DAA-6AF3-43AB-8588-CEC1D06C72B9}</a:tableStyleId>
              </a:tblPr>
              <a:tblGrid>
                <a:gridCol w="8308752"/>
              </a:tblGrid>
              <a:tr h="531955">
                <a:tc>
                  <a:txBody>
                    <a:bodyPr/>
                    <a:lstStyle/>
                    <a:p>
                      <a:pPr algn="ctr">
                        <a:lnSpc>
                          <a:spcPct val="115000"/>
                        </a:lnSpc>
                        <a:spcAft>
                          <a:spcPts val="0"/>
                        </a:spcAft>
                      </a:pPr>
                      <a:r>
                        <a:rPr lang="pt-BR" sz="1800" dirty="0" smtClean="0"/>
                        <a:t>Representação no local de trabalho</a:t>
                      </a:r>
                      <a:endParaRPr lang="pt-BR" sz="1800" i="0" dirty="0">
                        <a:latin typeface="Calibri"/>
                        <a:ea typeface="Calibri"/>
                        <a:cs typeface="Times New Roman"/>
                      </a:endParaRPr>
                    </a:p>
                  </a:txBody>
                  <a:tcPr marL="72567" marR="72567">
                    <a:solidFill>
                      <a:srgbClr val="C00000"/>
                    </a:solidFill>
                  </a:tcPr>
                </a:tc>
              </a:tr>
              <a:tr h="657047">
                <a:tc>
                  <a:txBody>
                    <a:bodyPr/>
                    <a:lstStyle/>
                    <a:p>
                      <a:pPr algn="ctr">
                        <a:lnSpc>
                          <a:spcPct val="115000"/>
                        </a:lnSpc>
                        <a:spcAft>
                          <a:spcPts val="0"/>
                        </a:spcAft>
                      </a:pPr>
                      <a:r>
                        <a:rPr lang="pt-BR" sz="2000" b="1" u="sng" baseline="0" dirty="0" smtClean="0">
                          <a:solidFill>
                            <a:schemeClr val="tx1"/>
                          </a:solidFill>
                          <a:latin typeface="+mn-lt"/>
                          <a:ea typeface="Calibri"/>
                          <a:cs typeface="Times New Roman"/>
                        </a:rPr>
                        <a:t>COMPOSIÇÃO DA COMISSÃO</a:t>
                      </a:r>
                      <a:endParaRPr lang="pt-BR" sz="2000" b="1" u="sng" dirty="0">
                        <a:solidFill>
                          <a:schemeClr val="tx1"/>
                        </a:solidFill>
                        <a:latin typeface="+mn-lt"/>
                        <a:ea typeface="Calibri"/>
                        <a:cs typeface="Times New Roman"/>
                      </a:endParaRPr>
                    </a:p>
                  </a:txBody>
                  <a:tcPr marL="72567" marR="72567"/>
                </a:tc>
              </a:tr>
              <a:tr h="5131908">
                <a:tc>
                  <a:txBody>
                    <a:bodyPr/>
                    <a:lstStyle/>
                    <a:p>
                      <a:pPr algn="just">
                        <a:spcAft>
                          <a:spcPts val="0"/>
                        </a:spcAft>
                      </a:pPr>
                      <a:r>
                        <a:rPr lang="pt-BR" sz="1800" dirty="0" smtClean="0"/>
                        <a:t>Art. 510-A. Nas empresas com mais de duzentos empregados, é assegurada a </a:t>
                      </a:r>
                      <a:r>
                        <a:rPr lang="pt-BR" sz="1800" b="1" u="sng" dirty="0" smtClean="0"/>
                        <a:t>eleição</a:t>
                      </a:r>
                      <a:r>
                        <a:rPr lang="pt-BR" sz="1800" dirty="0" smtClean="0"/>
                        <a:t> de uma comissão para representá-los, com a finalidade de promover-lhes o entendimento direto com os empregadores. </a:t>
                      </a:r>
                    </a:p>
                    <a:p>
                      <a:pPr algn="just">
                        <a:spcAft>
                          <a:spcPts val="0"/>
                        </a:spcAft>
                      </a:pPr>
                      <a:endParaRPr lang="pt-BR" sz="1800" dirty="0" smtClean="0"/>
                    </a:p>
                    <a:p>
                      <a:pPr algn="just">
                        <a:spcAft>
                          <a:spcPts val="0"/>
                        </a:spcAft>
                      </a:pPr>
                      <a:r>
                        <a:rPr lang="pt-BR" sz="1800" dirty="0" smtClean="0"/>
                        <a:t>§ 1º A comissão será composta: </a:t>
                      </a:r>
                    </a:p>
                    <a:p>
                      <a:pPr algn="just">
                        <a:spcAft>
                          <a:spcPts val="0"/>
                        </a:spcAft>
                      </a:pPr>
                      <a:r>
                        <a:rPr lang="pt-BR" sz="1800" dirty="0" smtClean="0"/>
                        <a:t>I – nas empresas com mais de duzentos e até três mil empregados, por três membros; </a:t>
                      </a:r>
                    </a:p>
                    <a:p>
                      <a:pPr algn="just">
                        <a:spcAft>
                          <a:spcPts val="0"/>
                        </a:spcAft>
                      </a:pPr>
                      <a:r>
                        <a:rPr lang="pt-BR" sz="1800" dirty="0" smtClean="0"/>
                        <a:t>II – nas empresas com mais de três mil e até cinco mil empregados, por cinco membros; </a:t>
                      </a:r>
                    </a:p>
                    <a:p>
                      <a:pPr algn="just">
                        <a:spcAft>
                          <a:spcPts val="0"/>
                        </a:spcAft>
                      </a:pPr>
                      <a:r>
                        <a:rPr lang="pt-BR" sz="1800" dirty="0" smtClean="0"/>
                        <a:t>III – nas empresas com mais de cinco mil empregados, por sete membros. </a:t>
                      </a:r>
                    </a:p>
                    <a:p>
                      <a:pPr algn="just">
                        <a:spcAft>
                          <a:spcPts val="0"/>
                        </a:spcAft>
                      </a:pPr>
                      <a:endParaRPr lang="pt-BR" sz="1800" dirty="0" smtClean="0"/>
                    </a:p>
                    <a:p>
                      <a:pPr algn="just">
                        <a:spcAft>
                          <a:spcPts val="0"/>
                        </a:spcAft>
                      </a:pPr>
                      <a:r>
                        <a:rPr lang="pt-BR" sz="1800" dirty="0" smtClean="0"/>
                        <a:t>§ 2º No caso de a empresa possuir empregados em vários Estados da Federação e no Distrito Federal, será assegurada a eleição de uma comissão de representantes dos empregados por Estado ou no Distrito Federal, na mesma forma estabelecida no § 1º deste artigo.</a:t>
                      </a:r>
                    </a:p>
                  </a:txBody>
                  <a:tcPr marL="72567" marR="72567"/>
                </a:tc>
              </a:tr>
            </a:tbl>
          </a:graphicData>
        </a:graphic>
      </p:graphicFrame>
    </p:spTree>
    <p:extLst>
      <p:ext uri="{BB962C8B-B14F-4D97-AF65-F5344CB8AC3E}">
        <p14:creationId xmlns:p14="http://schemas.microsoft.com/office/powerpoint/2010/main" xmlns="" val="16929745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p:cNvGraphicFramePr>
          <p:nvPr>
            <p:extLst/>
          </p:nvPr>
        </p:nvGraphicFramePr>
        <p:xfrm>
          <a:off x="485422" y="269630"/>
          <a:ext cx="8435840" cy="6356948"/>
        </p:xfrm>
        <a:graphic>
          <a:graphicData uri="http://schemas.openxmlformats.org/drawingml/2006/table">
            <a:tbl>
              <a:tblPr firstRow="1" bandRow="1">
                <a:tableStyleId>{073A0DAA-6AF3-43AB-8588-CEC1D06C72B9}</a:tableStyleId>
              </a:tblPr>
              <a:tblGrid>
                <a:gridCol w="8435840"/>
              </a:tblGrid>
              <a:tr h="696938">
                <a:tc>
                  <a:txBody>
                    <a:bodyPr/>
                    <a:lstStyle/>
                    <a:p>
                      <a:pPr algn="ctr">
                        <a:lnSpc>
                          <a:spcPct val="115000"/>
                        </a:lnSpc>
                        <a:spcAft>
                          <a:spcPts val="0"/>
                        </a:spcAft>
                      </a:pPr>
                      <a:r>
                        <a:rPr lang="pt-BR" sz="1600" dirty="0" smtClean="0"/>
                        <a:t>Representação no local de trabalho</a:t>
                      </a:r>
                      <a:endParaRPr lang="pt-BR" sz="1600" i="0" dirty="0">
                        <a:latin typeface="Calibri"/>
                        <a:ea typeface="Calibri"/>
                        <a:cs typeface="Times New Roman"/>
                      </a:endParaRPr>
                    </a:p>
                  </a:txBody>
                  <a:tcPr marL="72567" marR="72567">
                    <a:solidFill>
                      <a:srgbClr val="C00000"/>
                    </a:solidFill>
                  </a:tcPr>
                </a:tc>
              </a:tr>
              <a:tr h="508174">
                <a:tc>
                  <a:txBody>
                    <a:bodyPr/>
                    <a:lstStyle/>
                    <a:p>
                      <a:pPr algn="ctr">
                        <a:lnSpc>
                          <a:spcPct val="115000"/>
                        </a:lnSpc>
                        <a:spcAft>
                          <a:spcPts val="0"/>
                        </a:spcAft>
                      </a:pPr>
                      <a:r>
                        <a:rPr lang="pt-BR" sz="2000" b="1" u="sng" dirty="0" smtClean="0"/>
                        <a:t>ATRIBUIÇÕES DA COMISSÃO</a:t>
                      </a:r>
                      <a:endParaRPr lang="pt-BR" sz="2000" b="1" u="sng" dirty="0">
                        <a:solidFill>
                          <a:schemeClr val="tx1"/>
                        </a:solidFill>
                        <a:latin typeface="+mn-lt"/>
                        <a:ea typeface="Calibri"/>
                        <a:cs typeface="Times New Roman"/>
                      </a:endParaRPr>
                    </a:p>
                  </a:txBody>
                  <a:tcPr marL="72567" marR="72567"/>
                </a:tc>
              </a:tr>
              <a:tr h="5151836">
                <a:tc>
                  <a:txBody>
                    <a:bodyPr/>
                    <a:lstStyle/>
                    <a:p>
                      <a:pPr algn="just">
                        <a:spcAft>
                          <a:spcPts val="0"/>
                        </a:spcAft>
                      </a:pPr>
                      <a:r>
                        <a:rPr lang="pt-BR" sz="1600" dirty="0" smtClean="0"/>
                        <a:t>Art. 510-B. A comissão de representantes dos empregados terá as seguintes </a:t>
                      </a:r>
                      <a:r>
                        <a:rPr lang="pt-BR" sz="1600" b="1" u="sng" dirty="0" smtClean="0"/>
                        <a:t>atribuições</a:t>
                      </a:r>
                      <a:r>
                        <a:rPr lang="pt-BR" sz="1600" dirty="0" smtClean="0"/>
                        <a:t>: </a:t>
                      </a:r>
                    </a:p>
                    <a:p>
                      <a:pPr algn="just">
                        <a:spcAft>
                          <a:spcPts val="0"/>
                        </a:spcAft>
                      </a:pPr>
                      <a:r>
                        <a:rPr lang="pt-BR" sz="1600" dirty="0" smtClean="0"/>
                        <a:t>I – representar os empregados perante a administração da empresa; </a:t>
                      </a:r>
                    </a:p>
                    <a:p>
                      <a:pPr algn="just">
                        <a:spcAft>
                          <a:spcPts val="0"/>
                        </a:spcAft>
                      </a:pPr>
                      <a:r>
                        <a:rPr lang="pt-BR" sz="1600" dirty="0" smtClean="0"/>
                        <a:t>II – aprimorar o relacionamento entre a empresa e seus empregados com base nos princípios da boa-fé e do respeito mútuo; </a:t>
                      </a:r>
                    </a:p>
                    <a:p>
                      <a:pPr algn="just">
                        <a:spcAft>
                          <a:spcPts val="0"/>
                        </a:spcAft>
                      </a:pPr>
                      <a:r>
                        <a:rPr lang="pt-BR" sz="1600" dirty="0" smtClean="0"/>
                        <a:t>III – promover o diálogo e o entendimento no ambiente de trabalho com o fim de prevenir conflitos; </a:t>
                      </a:r>
                    </a:p>
                    <a:p>
                      <a:pPr algn="just">
                        <a:spcAft>
                          <a:spcPts val="0"/>
                        </a:spcAft>
                      </a:pPr>
                      <a:r>
                        <a:rPr lang="pt-BR" sz="1600" dirty="0" smtClean="0"/>
                        <a:t>IV – </a:t>
                      </a:r>
                      <a:r>
                        <a:rPr lang="pt-BR" sz="1600" b="1" dirty="0" smtClean="0"/>
                        <a:t>buscar soluções para os conflitos decorrentes da relação de trabalho, de forma rápida e eficaz, visando à efetiva aplicação das normas legais e contratuais; </a:t>
                      </a:r>
                    </a:p>
                    <a:p>
                      <a:pPr algn="just">
                        <a:spcAft>
                          <a:spcPts val="0"/>
                        </a:spcAft>
                      </a:pPr>
                      <a:r>
                        <a:rPr lang="pt-BR" sz="1600" dirty="0" smtClean="0"/>
                        <a:t>V – assegurar tratamento justo e imparcial aos empregados, impedindo qualquer forma de discriminação por motivo de sexo, idade, religião, opinião política ou atuação sindical; </a:t>
                      </a:r>
                    </a:p>
                    <a:p>
                      <a:pPr algn="just">
                        <a:spcAft>
                          <a:spcPts val="0"/>
                        </a:spcAft>
                      </a:pPr>
                      <a:r>
                        <a:rPr lang="pt-BR" sz="1600" dirty="0" smtClean="0"/>
                        <a:t>VI – encaminhar reivindicações específicas dos empregados de seu âmbito de representação;</a:t>
                      </a:r>
                    </a:p>
                    <a:p>
                      <a:pPr algn="just">
                        <a:spcAft>
                          <a:spcPts val="0"/>
                        </a:spcAft>
                      </a:pPr>
                      <a:r>
                        <a:rPr lang="pt-BR" sz="1600" dirty="0" smtClean="0"/>
                        <a:t>VII – acompanhar o cumprimento das leis trabalhistas, previdenciárias e das convenções coletivas e acordos coletivos de trabalho. </a:t>
                      </a:r>
                    </a:p>
                    <a:p>
                      <a:pPr algn="just">
                        <a:spcAft>
                          <a:spcPts val="0"/>
                        </a:spcAft>
                      </a:pPr>
                      <a:endParaRPr lang="pt-BR" sz="1600" dirty="0" smtClean="0"/>
                    </a:p>
                    <a:p>
                      <a:pPr algn="just">
                        <a:spcAft>
                          <a:spcPts val="0"/>
                        </a:spcAft>
                      </a:pPr>
                      <a:r>
                        <a:rPr lang="pt-BR" sz="1600" dirty="0" smtClean="0"/>
                        <a:t>§ 1º As decisões da comissão de representantes dos empregados serão sempre colegiadas, observada a maioria simples. </a:t>
                      </a:r>
                    </a:p>
                    <a:p>
                      <a:pPr algn="just">
                        <a:spcAft>
                          <a:spcPts val="0"/>
                        </a:spcAft>
                      </a:pPr>
                      <a:endParaRPr lang="pt-BR" sz="1600" dirty="0" smtClean="0"/>
                    </a:p>
                    <a:p>
                      <a:pPr algn="just">
                        <a:spcAft>
                          <a:spcPts val="0"/>
                        </a:spcAft>
                      </a:pPr>
                      <a:r>
                        <a:rPr lang="pt-BR" sz="1600" dirty="0" smtClean="0"/>
                        <a:t>§ 2º A comissão organizará sua atuação de forma independente.</a:t>
                      </a:r>
                    </a:p>
                  </a:txBody>
                  <a:tcPr marL="72567" marR="72567"/>
                </a:tc>
              </a:tr>
            </a:tbl>
          </a:graphicData>
        </a:graphic>
      </p:graphicFrame>
    </p:spTree>
    <p:extLst>
      <p:ext uri="{BB962C8B-B14F-4D97-AF65-F5344CB8AC3E}">
        <p14:creationId xmlns:p14="http://schemas.microsoft.com/office/powerpoint/2010/main" xmlns="" val="35168669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ço Reservado para Conteúdo 3"/>
          <p:cNvGraphicFramePr>
            <a:graphicFrameLocks/>
          </p:cNvGraphicFramePr>
          <p:nvPr>
            <p:extLst/>
          </p:nvPr>
        </p:nvGraphicFramePr>
        <p:xfrm>
          <a:off x="451557" y="328245"/>
          <a:ext cx="8297028" cy="6298333"/>
        </p:xfrm>
        <a:graphic>
          <a:graphicData uri="http://schemas.openxmlformats.org/drawingml/2006/table">
            <a:tbl>
              <a:tblPr firstRow="1" bandRow="1">
                <a:tableStyleId>{073A0DAA-6AF3-43AB-8588-CEC1D06C72B9}</a:tableStyleId>
              </a:tblPr>
              <a:tblGrid>
                <a:gridCol w="8297028"/>
              </a:tblGrid>
              <a:tr h="530870">
                <a:tc>
                  <a:txBody>
                    <a:bodyPr/>
                    <a:lstStyle/>
                    <a:p>
                      <a:pPr algn="ctr">
                        <a:lnSpc>
                          <a:spcPct val="115000"/>
                        </a:lnSpc>
                        <a:spcAft>
                          <a:spcPts val="0"/>
                        </a:spcAft>
                      </a:pPr>
                      <a:r>
                        <a:rPr lang="pt-BR" sz="1600" dirty="0" smtClean="0"/>
                        <a:t>Representação no local de trabalho</a:t>
                      </a:r>
                      <a:endParaRPr lang="pt-BR" sz="1600" i="0" dirty="0">
                        <a:latin typeface="Calibri"/>
                        <a:ea typeface="Calibri"/>
                        <a:cs typeface="Times New Roman"/>
                      </a:endParaRPr>
                    </a:p>
                  </a:txBody>
                  <a:tcPr marL="72567" marR="72567">
                    <a:solidFill>
                      <a:srgbClr val="C00000"/>
                    </a:solidFill>
                  </a:tcPr>
                </a:tc>
              </a:tr>
              <a:tr h="530870">
                <a:tc>
                  <a:txBody>
                    <a:bodyPr/>
                    <a:lstStyle/>
                    <a:p>
                      <a:pPr algn="ctr">
                        <a:lnSpc>
                          <a:spcPct val="115000"/>
                        </a:lnSpc>
                        <a:spcAft>
                          <a:spcPts val="0"/>
                        </a:spcAft>
                      </a:pPr>
                      <a:r>
                        <a:rPr lang="pt-BR" sz="2000" b="1" u="sng" dirty="0" smtClean="0"/>
                        <a:t>ELEIÇÃO DA COMISSÃO</a:t>
                      </a:r>
                      <a:endParaRPr lang="pt-BR" sz="2000" b="1" u="sng" dirty="0">
                        <a:solidFill>
                          <a:schemeClr val="tx1"/>
                        </a:solidFill>
                        <a:latin typeface="+mn-lt"/>
                        <a:ea typeface="Calibri"/>
                        <a:cs typeface="Times New Roman"/>
                      </a:endParaRPr>
                    </a:p>
                  </a:txBody>
                  <a:tcPr marL="72567" marR="72567"/>
                </a:tc>
              </a:tr>
              <a:tr h="5236593">
                <a:tc>
                  <a:txBody>
                    <a:bodyPr/>
                    <a:lstStyle/>
                    <a:p>
                      <a:pPr algn="just">
                        <a:spcAft>
                          <a:spcPts val="0"/>
                        </a:spcAft>
                      </a:pPr>
                      <a:r>
                        <a:rPr lang="pt-BR" sz="1600" dirty="0" smtClean="0"/>
                        <a:t>Art. 510-C. </a:t>
                      </a:r>
                      <a:r>
                        <a:rPr lang="pt-BR" sz="1600" b="1" u="sng" dirty="0" smtClean="0"/>
                        <a:t>A eleição </a:t>
                      </a:r>
                      <a:r>
                        <a:rPr lang="pt-BR" sz="1600" dirty="0" smtClean="0"/>
                        <a:t>será convocada, com antecedência mínima de trinta dias, contados do término do mandato anterior, por meio de edital que deverá ser fixado na empresa, com ampla publicidade, para inscrição de candidatura. </a:t>
                      </a:r>
                    </a:p>
                    <a:p>
                      <a:pPr algn="just">
                        <a:spcAft>
                          <a:spcPts val="0"/>
                        </a:spcAft>
                      </a:pPr>
                      <a:r>
                        <a:rPr lang="pt-BR" sz="1600" dirty="0" smtClean="0"/>
                        <a:t>§ 1º Será formada comissão eleitoral, integrada por cinco empregados, não candidatos, para a organização e o acompanhamento do processo eleitoral, </a:t>
                      </a:r>
                      <a:r>
                        <a:rPr lang="pt-BR" sz="1800" b="1" dirty="0" smtClean="0">
                          <a:solidFill>
                            <a:srgbClr val="C00000"/>
                          </a:solidFill>
                        </a:rPr>
                        <a:t>vedada a interferência da empresa e do sindicato da categoria. </a:t>
                      </a:r>
                    </a:p>
                    <a:p>
                      <a:pPr algn="just">
                        <a:spcAft>
                          <a:spcPts val="0"/>
                        </a:spcAft>
                      </a:pPr>
                      <a:r>
                        <a:rPr lang="pt-BR" sz="1600" dirty="0" smtClean="0"/>
                        <a:t>§ 2º Os empregados da empresa poderão candidatar-se, exceto aqueles com contrato de trabalho por prazo determinado, com contrato suspenso ou que estejam em período de aviso prévio, ainda que indenizado. </a:t>
                      </a:r>
                    </a:p>
                    <a:p>
                      <a:pPr algn="just">
                        <a:spcAft>
                          <a:spcPts val="0"/>
                        </a:spcAft>
                      </a:pPr>
                      <a:r>
                        <a:rPr lang="pt-BR" sz="1600" dirty="0" smtClean="0"/>
                        <a:t>§ 3º Serão eleitos membros da comissão de representantes dos empregados os candidatos mais votados, em votação secreta, vedado o voto por representação.</a:t>
                      </a:r>
                    </a:p>
                    <a:p>
                      <a:pPr algn="just">
                        <a:spcAft>
                          <a:spcPts val="0"/>
                        </a:spcAft>
                      </a:pPr>
                      <a:r>
                        <a:rPr lang="pt-BR" sz="1600" dirty="0" smtClean="0"/>
                        <a:t>§ 4º A comissão tomará posse no primeiro dia útil seguinte à eleição ou ao término do mandato anterior. </a:t>
                      </a:r>
                    </a:p>
                    <a:p>
                      <a:pPr algn="just">
                        <a:spcAft>
                          <a:spcPts val="0"/>
                        </a:spcAft>
                      </a:pPr>
                      <a:r>
                        <a:rPr lang="pt-BR" sz="1600" dirty="0" smtClean="0"/>
                        <a:t>§ 5º Se não houver candidatos suficientes, a comissão de representantes dos empregados poderá ser formada com número de membros inferior ao previsto no art. 510-A desta Consolidação. </a:t>
                      </a:r>
                    </a:p>
                    <a:p>
                      <a:pPr algn="just">
                        <a:spcAft>
                          <a:spcPts val="0"/>
                        </a:spcAft>
                      </a:pPr>
                      <a:r>
                        <a:rPr lang="pt-BR" sz="1600" dirty="0" smtClean="0"/>
                        <a:t>§ 6º Se não houver registro de candidatura, será lavrada ata e convocada nova eleição no prazo de um ano.</a:t>
                      </a:r>
                    </a:p>
                  </a:txBody>
                  <a:tcPr marL="72567" marR="72567"/>
                </a:tc>
              </a:tr>
            </a:tbl>
          </a:graphicData>
        </a:graphic>
      </p:graphicFrame>
    </p:spTree>
    <p:extLst>
      <p:ext uri="{BB962C8B-B14F-4D97-AF65-F5344CB8AC3E}">
        <p14:creationId xmlns:p14="http://schemas.microsoft.com/office/powerpoint/2010/main" xmlns="" val="23364852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ço Reservado para Conteúdo 3"/>
          <p:cNvGraphicFramePr>
            <a:graphicFrameLocks/>
          </p:cNvGraphicFramePr>
          <p:nvPr>
            <p:extLst/>
          </p:nvPr>
        </p:nvGraphicFramePr>
        <p:xfrm>
          <a:off x="632178" y="269631"/>
          <a:ext cx="8242191" cy="6390813"/>
        </p:xfrm>
        <a:graphic>
          <a:graphicData uri="http://schemas.openxmlformats.org/drawingml/2006/table">
            <a:tbl>
              <a:tblPr firstRow="1" bandRow="1">
                <a:tableStyleId>{073A0DAA-6AF3-43AB-8588-CEC1D06C72B9}</a:tableStyleId>
              </a:tblPr>
              <a:tblGrid>
                <a:gridCol w="8242191"/>
              </a:tblGrid>
              <a:tr h="528955">
                <a:tc>
                  <a:txBody>
                    <a:bodyPr/>
                    <a:lstStyle/>
                    <a:p>
                      <a:pPr algn="ctr">
                        <a:lnSpc>
                          <a:spcPct val="115000"/>
                        </a:lnSpc>
                        <a:spcAft>
                          <a:spcPts val="0"/>
                        </a:spcAft>
                      </a:pPr>
                      <a:r>
                        <a:rPr lang="pt-BR" sz="1800" dirty="0" smtClean="0"/>
                        <a:t>Representação no local de trabalho</a:t>
                      </a:r>
                      <a:endParaRPr lang="pt-BR" sz="1800" i="0" dirty="0">
                        <a:latin typeface="Calibri"/>
                        <a:ea typeface="Calibri"/>
                        <a:cs typeface="Times New Roman"/>
                      </a:endParaRPr>
                    </a:p>
                  </a:txBody>
                  <a:tcPr marL="72567" marR="72567">
                    <a:solidFill>
                      <a:srgbClr val="C00000"/>
                    </a:solidFill>
                  </a:tcPr>
                </a:tc>
              </a:tr>
              <a:tr h="528955">
                <a:tc>
                  <a:txBody>
                    <a:bodyPr/>
                    <a:lstStyle/>
                    <a:p>
                      <a:pPr algn="ctr">
                        <a:lnSpc>
                          <a:spcPct val="115000"/>
                        </a:lnSpc>
                        <a:spcAft>
                          <a:spcPts val="0"/>
                        </a:spcAft>
                      </a:pPr>
                      <a:r>
                        <a:rPr lang="pt-BR" sz="1800" b="1" u="sng" dirty="0" smtClean="0"/>
                        <a:t>MANDATO DA COMISSÃO</a:t>
                      </a:r>
                      <a:endParaRPr lang="pt-BR" sz="1800" b="1" u="sng" dirty="0">
                        <a:solidFill>
                          <a:schemeClr val="tx1"/>
                        </a:solidFill>
                        <a:latin typeface="+mn-lt"/>
                        <a:ea typeface="Calibri"/>
                        <a:cs typeface="Times New Roman"/>
                      </a:endParaRPr>
                    </a:p>
                  </a:txBody>
                  <a:tcPr marL="72567" marR="72567"/>
                </a:tc>
              </a:tr>
              <a:tr h="5332903">
                <a:tc>
                  <a:txBody>
                    <a:bodyPr/>
                    <a:lstStyle/>
                    <a:p>
                      <a:pPr algn="just">
                        <a:spcAft>
                          <a:spcPts val="0"/>
                        </a:spcAft>
                      </a:pPr>
                      <a:r>
                        <a:rPr lang="pt-BR" sz="1800" dirty="0" smtClean="0"/>
                        <a:t>Art. 510-D. O </a:t>
                      </a:r>
                      <a:r>
                        <a:rPr lang="pt-BR" sz="1800" b="1" u="sng" dirty="0" smtClean="0"/>
                        <a:t>mandato</a:t>
                      </a:r>
                      <a:r>
                        <a:rPr lang="pt-BR" sz="1800" dirty="0" smtClean="0"/>
                        <a:t> dos membros da comissão de representantes dos empregados </a:t>
                      </a:r>
                      <a:r>
                        <a:rPr lang="pt-BR" sz="1800" b="1" dirty="0" smtClean="0"/>
                        <a:t>será de um ano</a:t>
                      </a:r>
                      <a:r>
                        <a:rPr lang="pt-BR" sz="1800" dirty="0" smtClean="0"/>
                        <a:t>. </a:t>
                      </a:r>
                    </a:p>
                    <a:p>
                      <a:pPr algn="just">
                        <a:spcAft>
                          <a:spcPts val="0"/>
                        </a:spcAft>
                      </a:pPr>
                      <a:r>
                        <a:rPr lang="pt-BR" sz="1800" dirty="0" smtClean="0"/>
                        <a:t>§ 1º O membro que houver exercido a função de representante dos empregados na comissão não poderá ser candidato nos dois períodos </a:t>
                      </a:r>
                      <a:r>
                        <a:rPr lang="pt-BR" sz="1800" dirty="0" err="1" smtClean="0"/>
                        <a:t>subsequentes</a:t>
                      </a:r>
                      <a:r>
                        <a:rPr lang="pt-BR" sz="1800" dirty="0" smtClean="0"/>
                        <a:t>. </a:t>
                      </a:r>
                    </a:p>
                    <a:p>
                      <a:pPr algn="just">
                        <a:spcAft>
                          <a:spcPts val="0"/>
                        </a:spcAft>
                      </a:pPr>
                      <a:r>
                        <a:rPr lang="pt-BR" sz="1800" dirty="0" smtClean="0"/>
                        <a:t>§ 2º O mandato de membro de comissão de representantes dos empregados não implica suspensão ou interrupção do contrato de trabalho, devendo o empregado permanecer no exercício de suas funções. </a:t>
                      </a:r>
                    </a:p>
                    <a:p>
                      <a:pPr algn="just">
                        <a:spcAft>
                          <a:spcPts val="0"/>
                        </a:spcAft>
                      </a:pPr>
                      <a:r>
                        <a:rPr lang="pt-BR" sz="1800" dirty="0" smtClean="0"/>
                        <a:t>§ 3º Desde o registro da candidatura até um ano após o fim do mandato, o membro da comissão de representantes dos empregados não poderá sofrer despedida arbitrária, entendendo-se como tal a que não se fundar em motivo disciplinar, técnico, econômico ou financeiro. </a:t>
                      </a:r>
                    </a:p>
                    <a:p>
                      <a:pPr algn="just">
                        <a:spcAft>
                          <a:spcPts val="0"/>
                        </a:spcAft>
                      </a:pPr>
                      <a:r>
                        <a:rPr lang="pt-BR" sz="1800" dirty="0" smtClean="0"/>
                        <a:t>§ 4º Os documentos referentes ao processo eleitoral devem ser emitidos em duas vias, as quais permanecerão sob a guarda dos empregados e da empresa pelo prazo de cinco anos, à disposição para consulta de qualquer trabalhador interessado, do Ministério Público do Trabalho e do Ministério do Trabalho.</a:t>
                      </a:r>
                    </a:p>
                  </a:txBody>
                  <a:tcPr marL="72567" marR="72567"/>
                </a:tc>
              </a:tr>
            </a:tbl>
          </a:graphicData>
        </a:graphic>
      </p:graphicFrame>
    </p:spTree>
    <p:extLst>
      <p:ext uri="{BB962C8B-B14F-4D97-AF65-F5344CB8AC3E}">
        <p14:creationId xmlns:p14="http://schemas.microsoft.com/office/powerpoint/2010/main" xmlns="" val="35878617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9530" y="1618545"/>
            <a:ext cx="7886700" cy="1358899"/>
          </a:xfrm>
        </p:spPr>
        <p:txBody>
          <a:bodyPr/>
          <a:lstStyle/>
          <a:p>
            <a:pPr algn="ctr"/>
            <a:r>
              <a:rPr lang="pt-BR" b="1" dirty="0" smtClean="0">
                <a:solidFill>
                  <a:srgbClr val="C00000"/>
                </a:solidFill>
                <a:effectLst>
                  <a:outerShdw blurRad="38100" dist="38100" dir="2700000" algn="tl">
                    <a:srgbClr val="000000">
                      <a:alpha val="43137"/>
                    </a:srgbClr>
                  </a:outerShdw>
                </a:effectLst>
              </a:rPr>
              <a:t>COMPENSAÇÃO </a:t>
            </a:r>
            <a:r>
              <a:rPr lang="pt-BR" b="1" dirty="0">
                <a:solidFill>
                  <a:srgbClr val="C00000"/>
                </a:solidFill>
                <a:effectLst>
                  <a:outerShdw blurRad="38100" dist="38100" dir="2700000" algn="tl">
                    <a:srgbClr val="000000">
                      <a:alpha val="43137"/>
                    </a:srgbClr>
                  </a:outerShdw>
                </a:effectLst>
              </a:rPr>
              <a:t>DE JORNADA</a:t>
            </a:r>
            <a:endParaRPr lang="pt-BR" dirty="0">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a:off x="714942" y="3254900"/>
            <a:ext cx="7063101" cy="3205945"/>
          </a:xfrm>
          <a:prstGeom prst="rect">
            <a:avLst/>
          </a:prstGeom>
        </p:spPr>
      </p:pic>
    </p:spTree>
    <p:extLst>
      <p:ext uri="{BB962C8B-B14F-4D97-AF65-F5344CB8AC3E}">
        <p14:creationId xmlns:p14="http://schemas.microsoft.com/office/powerpoint/2010/main" xmlns="" val="30685644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43603" y="3270304"/>
            <a:ext cx="8126264" cy="3176953"/>
          </a:xfrm>
        </p:spPr>
        <p:txBody>
          <a:bodyPr>
            <a:noAutofit/>
          </a:bodyPr>
          <a:lstStyle/>
          <a:p>
            <a:pPr algn="just">
              <a:buFont typeface="Wingdings" pitchFamily="2" charset="2"/>
              <a:buChar char="§"/>
            </a:pPr>
            <a:r>
              <a:rPr lang="pt-BR" dirty="0" smtClean="0"/>
              <a:t> Retira a necessidade de instrumento coletivo, contrariando entendimento do TST que dispõe que </a:t>
            </a:r>
            <a:r>
              <a:rPr lang="pt-BR" b="1" dirty="0" smtClean="0">
                <a:effectLst>
                  <a:outerShdw blurRad="38100" dist="38100" dir="2700000" algn="tl">
                    <a:srgbClr val="000000">
                      <a:alpha val="43137"/>
                    </a:srgbClr>
                  </a:outerShdw>
                </a:effectLst>
              </a:rPr>
              <a:t>o regime compensatório na modalidade “banco de horas”, somente pode ser instituído por negociação coletiva </a:t>
            </a:r>
            <a:r>
              <a:rPr lang="pt-BR" dirty="0" smtClean="0"/>
              <a:t>e a prevê que a jornada 12x36 somente é valida, em caráter excepcional, ou ajustada exclusivamente mediante norma coletiva (Súmula 85 e 444).</a:t>
            </a:r>
          </a:p>
          <a:p>
            <a:pPr algn="just">
              <a:buFont typeface="Wingdings" pitchFamily="2" charset="2"/>
              <a:buChar char="§"/>
            </a:pPr>
            <a:endParaRPr lang="pt-BR" sz="800" b="1" dirty="0" smtClean="0">
              <a:solidFill>
                <a:srgbClr val="C00000"/>
              </a:solidFill>
            </a:endParaRPr>
          </a:p>
        </p:txBody>
      </p:sp>
      <p:sp>
        <p:nvSpPr>
          <p:cNvPr id="6" name="Título 5"/>
          <p:cNvSpPr>
            <a:spLocks noGrp="1"/>
          </p:cNvSpPr>
          <p:nvPr>
            <p:ph type="title"/>
          </p:nvPr>
        </p:nvSpPr>
        <p:spPr>
          <a:xfrm>
            <a:off x="505777" y="1681151"/>
            <a:ext cx="7886700" cy="1325563"/>
          </a:xfrm>
        </p:spPr>
        <p:txBody>
          <a:bodyPr>
            <a:noAutofit/>
          </a:bodyPr>
          <a:lstStyle/>
          <a:p>
            <a:pPr algn="ctr"/>
            <a:r>
              <a:rPr lang="pt-BR" sz="3200" b="1" dirty="0" smtClean="0">
                <a:solidFill>
                  <a:srgbClr val="C00000"/>
                </a:solidFill>
                <a:effectLst>
                  <a:outerShdw blurRad="38100" dist="38100" dir="2700000" algn="tl">
                    <a:srgbClr val="000000">
                      <a:alpha val="43137"/>
                    </a:srgbClr>
                  </a:outerShdw>
                </a:effectLst>
                <a:latin typeface="+mn-lt"/>
              </a:rPr>
              <a:t>RETIRA </a:t>
            </a:r>
            <a:r>
              <a:rPr lang="pt-BR" sz="3200" b="1" dirty="0" smtClean="0">
                <a:effectLst>
                  <a:outerShdw blurRad="38100" dist="38100" dir="2700000" algn="tl">
                    <a:srgbClr val="000000">
                      <a:alpha val="43137"/>
                    </a:srgbClr>
                  </a:outerShdw>
                </a:effectLst>
                <a:latin typeface="+mn-lt"/>
              </a:rPr>
              <a:t>A NECESSIDADE DE INSTRUMENTO COLETIVO PARA </a:t>
            </a:r>
            <a:r>
              <a:rPr lang="pt-BR" sz="3200" b="1" dirty="0" smtClean="0">
                <a:solidFill>
                  <a:srgbClr val="C00000"/>
                </a:solidFill>
                <a:effectLst>
                  <a:outerShdw blurRad="38100" dist="38100" dir="2700000" algn="tl">
                    <a:srgbClr val="000000">
                      <a:alpha val="43137"/>
                    </a:srgbClr>
                  </a:outerShdw>
                </a:effectLst>
                <a:latin typeface="+mn-lt"/>
              </a:rPr>
              <a:t>COMPENSAÇÃO DE JORNADA</a:t>
            </a:r>
            <a:endParaRPr lang="pt-BR" sz="3200" b="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xmlns="" val="13662031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08000" y="304800"/>
          <a:ext cx="8360035" cy="6333067"/>
        </p:xfrm>
        <a:graphic>
          <a:graphicData uri="http://schemas.openxmlformats.org/drawingml/2006/table">
            <a:tbl>
              <a:tblPr firstRow="1" bandRow="1">
                <a:tableStyleId>{073A0DAA-6AF3-43AB-8588-CEC1D06C72B9}</a:tableStyleId>
              </a:tblPr>
              <a:tblGrid>
                <a:gridCol w="4597366"/>
                <a:gridCol w="3762669"/>
              </a:tblGrid>
              <a:tr h="329391">
                <a:tc gridSpan="2">
                  <a:txBody>
                    <a:bodyPr/>
                    <a:lstStyle/>
                    <a:p>
                      <a:pPr algn="ctr">
                        <a:lnSpc>
                          <a:spcPct val="115000"/>
                        </a:lnSpc>
                        <a:spcAft>
                          <a:spcPts val="0"/>
                        </a:spcAft>
                      </a:pPr>
                      <a:r>
                        <a:rPr lang="pt-BR" sz="1600" dirty="0" smtClean="0"/>
                        <a:t>Compensação</a:t>
                      </a:r>
                      <a:r>
                        <a:rPr lang="pt-BR" sz="1600" baseline="0" dirty="0" smtClean="0"/>
                        <a:t> de Jornada e Banco de Horas</a:t>
                      </a:r>
                      <a:endParaRPr lang="pt-BR" sz="1600" b="1" i="0" dirty="0">
                        <a:latin typeface="+mn-lt"/>
                        <a:ea typeface="Calibri"/>
                        <a:cs typeface="Times New Roman"/>
                      </a:endParaRPr>
                    </a:p>
                  </a:txBody>
                  <a:tcPr marL="54426" marR="54426" marT="0" marB="0">
                    <a:solidFill>
                      <a:srgbClr val="C00000"/>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329391">
                <a:tc>
                  <a:txBody>
                    <a:bodyPr/>
                    <a:lstStyle/>
                    <a:p>
                      <a:pPr algn="ctr">
                        <a:lnSpc>
                          <a:spcPct val="115000"/>
                        </a:lnSpc>
                        <a:spcAft>
                          <a:spcPts val="0"/>
                        </a:spcAft>
                      </a:pPr>
                      <a:r>
                        <a:rPr lang="pt-BR" sz="1600" dirty="0"/>
                        <a:t>CLT</a:t>
                      </a:r>
                      <a:endParaRPr lang="pt-BR" sz="1600" dirty="0">
                        <a:latin typeface="+mn-lt"/>
                        <a:ea typeface="Calibri"/>
                        <a:cs typeface="Times New Roman"/>
                      </a:endParaRPr>
                    </a:p>
                  </a:txBody>
                  <a:tcPr marL="54426" marR="54426" marT="0" marB="0"/>
                </a:tc>
                <a:tc>
                  <a:txBody>
                    <a:bodyPr/>
                    <a:lstStyle/>
                    <a:p>
                      <a:pPr algn="ctr">
                        <a:lnSpc>
                          <a:spcPct val="115000"/>
                        </a:lnSpc>
                        <a:spcAft>
                          <a:spcPts val="0"/>
                        </a:spcAft>
                      </a:pPr>
                      <a:r>
                        <a:rPr lang="pt-BR" sz="1600" dirty="0" smtClean="0"/>
                        <a:t>LEI 13.467/2017</a:t>
                      </a:r>
                      <a:endParaRPr lang="pt-BR" sz="1600" dirty="0">
                        <a:solidFill>
                          <a:schemeClr val="tx1"/>
                        </a:solidFill>
                        <a:latin typeface="+mn-lt"/>
                        <a:ea typeface="Calibri"/>
                        <a:cs typeface="Times New Roman"/>
                      </a:endParaRPr>
                    </a:p>
                  </a:txBody>
                  <a:tcPr marL="54426" marR="54426" marT="0" marB="0"/>
                </a:tc>
              </a:tr>
              <a:tr h="5674285">
                <a:tc>
                  <a:txBody>
                    <a:bodyPr/>
                    <a:lstStyle/>
                    <a:p>
                      <a:pPr algn="just"/>
                      <a:r>
                        <a:rPr kumimoji="0" lang="pt-BR" sz="1800" kern="1200" dirty="0" smtClean="0"/>
                        <a:t>Art. 59 - A duração normal do trabalho poderá ser acrescida de horas suplementares, em número não excedente de 2 (duas), mediante </a:t>
                      </a:r>
                      <a:r>
                        <a:rPr kumimoji="0" lang="pt-BR" sz="1800" b="1" kern="1200" dirty="0" smtClean="0"/>
                        <a:t>acordo escrito </a:t>
                      </a:r>
                      <a:r>
                        <a:rPr kumimoji="0" lang="pt-BR" sz="1800" kern="1200" dirty="0" smtClean="0"/>
                        <a:t>entre empregador e empregado, ou mediante </a:t>
                      </a:r>
                      <a:r>
                        <a:rPr kumimoji="0" lang="pt-BR" sz="1800" b="1" kern="1200" dirty="0" smtClean="0"/>
                        <a:t>contrato coletivo de trabalho</a:t>
                      </a:r>
                      <a:r>
                        <a:rPr kumimoji="0" lang="pt-BR" sz="1800" kern="1200" dirty="0" smtClean="0"/>
                        <a:t>.</a:t>
                      </a:r>
                    </a:p>
                    <a:p>
                      <a:pPr algn="just"/>
                      <a:r>
                        <a:rPr kumimoji="0" lang="pt-BR" sz="1800" kern="1200" dirty="0" smtClean="0"/>
                        <a:t>[...]</a:t>
                      </a:r>
                    </a:p>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1800" kern="1200" dirty="0" smtClean="0"/>
                        <a:t>§ 2</a:t>
                      </a:r>
                      <a:r>
                        <a:rPr kumimoji="0" lang="pt-BR" sz="1800" u="sng" kern="1200" baseline="30000" dirty="0" smtClean="0"/>
                        <a:t>o</a:t>
                      </a:r>
                      <a:r>
                        <a:rPr kumimoji="0" lang="pt-BR" sz="1800" kern="1200" dirty="0" smtClean="0"/>
                        <a:t>  Poderá ser dispensado o acréscimo de salário se, por força de </a:t>
                      </a:r>
                      <a:r>
                        <a:rPr kumimoji="0" lang="pt-BR" sz="1800" b="1" u="sng" kern="1200" dirty="0" smtClean="0"/>
                        <a:t>acordo ou convenção coletiva de trabalho</a:t>
                      </a:r>
                      <a:r>
                        <a:rPr kumimoji="0" lang="pt-BR" sz="1800" kern="1200" dirty="0" smtClean="0"/>
                        <a:t>, o excesso de horas em um dia for compensado pela correspondente diminuição em outro dia, de maneira que </a:t>
                      </a:r>
                      <a:r>
                        <a:rPr kumimoji="0" lang="pt-BR" sz="1800" b="1" u="sng" kern="1200" dirty="0" smtClean="0"/>
                        <a:t>não exceda, no período máximo de um ano</a:t>
                      </a:r>
                      <a:r>
                        <a:rPr kumimoji="0" lang="pt-BR" sz="1800" kern="1200" dirty="0" smtClean="0"/>
                        <a:t>, à soma das jornadas semanais de trabalho previstas, nem seja ultrapassado o limite máximo de dez horas diárias. </a:t>
                      </a:r>
                      <a:r>
                        <a:rPr lang="pt-BR" sz="1800" b="0" dirty="0" smtClean="0">
                          <a:solidFill>
                            <a:srgbClr val="C00000"/>
                          </a:solidFill>
                        </a:rPr>
                        <a:t>(***Banco de Horas anual por meio de norma coletiva).</a:t>
                      </a:r>
                      <a:endParaRPr kumimoji="0" lang="pt-BR" sz="1800" b="0" i="0" kern="1200" dirty="0" smtClean="0">
                        <a:solidFill>
                          <a:schemeClr val="dk1"/>
                        </a:solidFill>
                        <a:latin typeface="+mn-lt"/>
                        <a:ea typeface="+mn-ea"/>
                        <a:cs typeface="+mn-cs"/>
                      </a:endParaRPr>
                    </a:p>
                  </a:txBody>
                  <a:tcPr marL="54426" marR="54426" marT="0" marB="0"/>
                </a:tc>
                <a:tc>
                  <a:txBody>
                    <a:bodyPr/>
                    <a:lstStyle/>
                    <a:p>
                      <a:pPr algn="just">
                        <a:spcAft>
                          <a:spcPts val="0"/>
                        </a:spcAft>
                      </a:pPr>
                      <a:r>
                        <a:rPr lang="pt-BR" sz="2400" dirty="0" smtClean="0">
                          <a:effectLst>
                            <a:outerShdw blurRad="38100" dist="38100" dir="2700000" algn="tl">
                              <a:srgbClr val="000000">
                                <a:alpha val="43137"/>
                              </a:srgbClr>
                            </a:outerShdw>
                          </a:effectLst>
                        </a:rPr>
                        <a:t>Art. 59. A duração diária do trabalho poderá ser acrescida de horas extras, em número não excedente de duas, por </a:t>
                      </a:r>
                      <a:r>
                        <a:rPr lang="pt-BR" sz="2400" b="1" dirty="0" smtClean="0">
                          <a:solidFill>
                            <a:srgbClr val="C00000"/>
                          </a:solidFill>
                          <a:effectLst>
                            <a:outerShdw blurRad="38100" dist="38100" dir="2700000" algn="tl">
                              <a:srgbClr val="000000">
                                <a:alpha val="43137"/>
                              </a:srgbClr>
                            </a:outerShdw>
                          </a:effectLst>
                        </a:rPr>
                        <a:t>acordo individual, convenção coletiva ou acordo coletivo de trabalho</a:t>
                      </a:r>
                      <a:r>
                        <a:rPr lang="pt-BR" sz="2400" dirty="0" smtClean="0">
                          <a:effectLst>
                            <a:outerShdw blurRad="38100" dist="38100" dir="2700000" algn="tl">
                              <a:srgbClr val="000000">
                                <a:alpha val="43137"/>
                              </a:srgbClr>
                            </a:outerShdw>
                          </a:effectLst>
                        </a:rPr>
                        <a:t>. </a:t>
                      </a:r>
                    </a:p>
                    <a:p>
                      <a:pPr algn="just">
                        <a:spcAft>
                          <a:spcPts val="0"/>
                        </a:spcAft>
                      </a:pPr>
                      <a:endParaRPr lang="pt-BR" sz="1600" dirty="0" smtClean="0"/>
                    </a:p>
                  </a:txBody>
                  <a:tcPr marL="54426" marR="54426" marT="0" marB="0"/>
                </a:tc>
              </a:tr>
            </a:tbl>
          </a:graphicData>
        </a:graphic>
      </p:graphicFrame>
    </p:spTree>
    <p:extLst>
      <p:ext uri="{BB962C8B-B14F-4D97-AF65-F5344CB8AC3E}">
        <p14:creationId xmlns:p14="http://schemas.microsoft.com/office/powerpoint/2010/main" xmlns="" val="9439951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96711" y="380258"/>
          <a:ext cx="8248703" cy="6257608"/>
        </p:xfrm>
        <a:graphic>
          <a:graphicData uri="http://schemas.openxmlformats.org/drawingml/2006/table">
            <a:tbl>
              <a:tblPr firstRow="1" bandRow="1">
                <a:tableStyleId>{073A0DAA-6AF3-43AB-8588-CEC1D06C72B9}</a:tableStyleId>
              </a:tblPr>
              <a:tblGrid>
                <a:gridCol w="8248703"/>
              </a:tblGrid>
              <a:tr h="363256">
                <a:tc>
                  <a:txBody>
                    <a:bodyPr/>
                    <a:lstStyle/>
                    <a:p>
                      <a:pPr algn="ctr">
                        <a:lnSpc>
                          <a:spcPct val="115000"/>
                        </a:lnSpc>
                        <a:spcAft>
                          <a:spcPts val="0"/>
                        </a:spcAft>
                      </a:pPr>
                      <a:r>
                        <a:rPr lang="pt-BR" sz="1800" dirty="0" smtClean="0"/>
                        <a:t>Compensação</a:t>
                      </a:r>
                      <a:r>
                        <a:rPr lang="pt-BR" sz="1800" baseline="0" dirty="0" smtClean="0"/>
                        <a:t> de Jornada e Banco de Horas</a:t>
                      </a:r>
                      <a:endParaRPr lang="pt-BR" sz="1800" b="1" i="0" dirty="0">
                        <a:latin typeface="+mn-lt"/>
                        <a:ea typeface="Calibri"/>
                        <a:cs typeface="Times New Roman"/>
                      </a:endParaRPr>
                    </a:p>
                  </a:txBody>
                  <a:tcPr marL="54426" marR="54426" marT="0" marB="0">
                    <a:solidFill>
                      <a:srgbClr val="C00000"/>
                    </a:solidFill>
                  </a:tcPr>
                </a:tc>
              </a:tr>
              <a:tr h="363256">
                <a:tc>
                  <a:txBody>
                    <a:bodyPr/>
                    <a:lstStyle/>
                    <a:p>
                      <a:pPr algn="ctr">
                        <a:lnSpc>
                          <a:spcPct val="115000"/>
                        </a:lnSpc>
                        <a:spcAft>
                          <a:spcPts val="0"/>
                        </a:spcAft>
                      </a:pPr>
                      <a:r>
                        <a:rPr lang="pt-BR" sz="1800" dirty="0" smtClean="0"/>
                        <a:t>LEI 13.467/2017</a:t>
                      </a:r>
                      <a:endParaRPr lang="pt-BR" sz="1800" dirty="0">
                        <a:solidFill>
                          <a:schemeClr val="tx1"/>
                        </a:solidFill>
                        <a:latin typeface="+mn-lt"/>
                        <a:ea typeface="Calibri"/>
                        <a:cs typeface="Times New Roman"/>
                      </a:endParaRPr>
                    </a:p>
                  </a:txBody>
                  <a:tcPr marL="54426" marR="54426" marT="0" marB="0"/>
                </a:tc>
              </a:tr>
              <a:tr h="20564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1800" b="0" dirty="0" smtClean="0">
                          <a:solidFill>
                            <a:schemeClr val="tx1"/>
                          </a:solidFill>
                        </a:rPr>
                        <a:t>§ 5º </a:t>
                      </a:r>
                      <a:r>
                        <a:rPr lang="pt-BR" sz="2000" b="1" dirty="0" smtClean="0">
                          <a:solidFill>
                            <a:schemeClr val="tx1"/>
                          </a:solidFill>
                        </a:rPr>
                        <a:t>O banco de horas de que trata o § 2º deste artigo poderá ser pactuado por acordo individual </a:t>
                      </a:r>
                      <a:r>
                        <a:rPr lang="pt-BR" sz="2000" b="1" dirty="0" smtClean="0">
                          <a:solidFill>
                            <a:srgbClr val="C00000"/>
                          </a:solidFill>
                        </a:rPr>
                        <a:t>escrito,</a:t>
                      </a:r>
                      <a:r>
                        <a:rPr lang="pt-BR" sz="2000" b="1" dirty="0" smtClean="0">
                          <a:solidFill>
                            <a:schemeClr val="tx1"/>
                          </a:solidFill>
                        </a:rPr>
                        <a:t> desde que a compensação ocorra no </a:t>
                      </a:r>
                      <a:r>
                        <a:rPr lang="pt-BR" sz="2000" b="1" dirty="0" smtClean="0">
                          <a:solidFill>
                            <a:srgbClr val="C00000"/>
                          </a:solidFill>
                        </a:rPr>
                        <a:t>período máximo de seis meses</a:t>
                      </a:r>
                      <a:r>
                        <a:rPr lang="pt-BR" sz="2000" b="1" dirty="0" smtClean="0">
                          <a:solidFill>
                            <a:schemeClr val="tx1"/>
                          </a:solidFill>
                        </a:rPr>
                        <a:t>. </a:t>
                      </a:r>
                      <a:endParaRPr lang="pt-BR" sz="1800" dirty="0" smtClean="0"/>
                    </a:p>
                    <a:p>
                      <a:pPr algn="just">
                        <a:spcAft>
                          <a:spcPts val="0"/>
                        </a:spcAft>
                      </a:pPr>
                      <a:r>
                        <a:rPr lang="pt-BR" sz="2000" dirty="0" smtClean="0"/>
                        <a:t>§ 6º É lícito o regime de compensação de jornada estabelecido por acordo individual</a:t>
                      </a:r>
                      <a:r>
                        <a:rPr lang="pt-BR" sz="2000" b="1" dirty="0" smtClean="0">
                          <a:effectLst>
                            <a:outerShdw blurRad="38100" dist="38100" dir="2700000" algn="tl">
                              <a:srgbClr val="000000">
                                <a:alpha val="43137"/>
                              </a:srgbClr>
                            </a:outerShdw>
                          </a:effectLst>
                        </a:rPr>
                        <a:t>, tácito ou escrito, </a:t>
                      </a:r>
                      <a:r>
                        <a:rPr lang="pt-BR" sz="2000" dirty="0" smtClean="0"/>
                        <a:t>para a compensação no mesmo mês</a:t>
                      </a:r>
                      <a:r>
                        <a:rPr lang="pt-BR" sz="2400" dirty="0" smtClean="0"/>
                        <a:t>.</a:t>
                      </a:r>
                      <a:endParaRPr lang="pt-BR" sz="2400" dirty="0" smtClean="0">
                        <a:latin typeface="+mn-lt"/>
                        <a:ea typeface="Calibri"/>
                        <a:cs typeface="Times New Roman"/>
                      </a:endParaRPr>
                    </a:p>
                  </a:txBody>
                  <a:tcPr marL="54426" marR="54426" marT="0" marB="0"/>
                </a:tc>
              </a:tr>
              <a:tr h="3474624">
                <a:tc>
                  <a:txBody>
                    <a:bodyPr/>
                    <a:lstStyle/>
                    <a:p>
                      <a:pPr algn="just">
                        <a:spcAft>
                          <a:spcPts val="0"/>
                        </a:spcAft>
                      </a:pPr>
                      <a:r>
                        <a:rPr lang="pt-BR" sz="1800" dirty="0" smtClean="0"/>
                        <a:t>Art. 59-A. Em exceção ao disposto no art. 59 desta Consolidação, é facultado às partes, mediante </a:t>
                      </a:r>
                      <a:r>
                        <a:rPr lang="pt-BR" sz="1800" b="1" dirty="0" smtClean="0">
                          <a:solidFill>
                            <a:srgbClr val="C00000"/>
                          </a:solidFill>
                        </a:rPr>
                        <a:t>acordo individual escrito, convenção coletiva ou acordo coletivo de trabalho</a:t>
                      </a:r>
                      <a:r>
                        <a:rPr lang="pt-BR" sz="1800" dirty="0" smtClean="0"/>
                        <a:t>, estabelecer horário de trabalho de </a:t>
                      </a:r>
                      <a:r>
                        <a:rPr lang="pt-BR" sz="1800" b="1" dirty="0" smtClean="0">
                          <a:solidFill>
                            <a:srgbClr val="C00000"/>
                          </a:solidFill>
                        </a:rPr>
                        <a:t>doze horas seguidas por trinta e seis horas ininterruptas de descanso</a:t>
                      </a:r>
                      <a:r>
                        <a:rPr lang="pt-BR" sz="1800" dirty="0" smtClean="0"/>
                        <a:t>, observados ou indenizados os intervalos para repouso e alimentação.</a:t>
                      </a:r>
                    </a:p>
                    <a:p>
                      <a:pPr algn="just">
                        <a:spcAft>
                          <a:spcPts val="0"/>
                        </a:spcAft>
                      </a:pPr>
                      <a:endParaRPr lang="pt-BR" sz="1800" dirty="0" smtClean="0"/>
                    </a:p>
                    <a:p>
                      <a:pPr algn="just">
                        <a:spcAft>
                          <a:spcPts val="0"/>
                        </a:spcAft>
                      </a:pPr>
                      <a:r>
                        <a:rPr lang="pt-BR" sz="1800" dirty="0" smtClean="0"/>
                        <a:t>Parágrafo único. A remuneração mensal pactuada pelo horário previsto no caput deste artigo abrange os pagamentos devidos pelo descanso semanal remunerado e pelo descanso em feriados, e </a:t>
                      </a:r>
                      <a:r>
                        <a:rPr lang="pt-BR" sz="1800" b="1" dirty="0" smtClean="0">
                          <a:solidFill>
                            <a:srgbClr val="C00000"/>
                          </a:solidFill>
                        </a:rPr>
                        <a:t>serão considerados compensados os feriados e as prorrogações de trabalho noturno</a:t>
                      </a:r>
                      <a:r>
                        <a:rPr lang="pt-BR" sz="1800" dirty="0" smtClean="0"/>
                        <a:t>, quando houver, de que tratam o art. 70 e o § 5º do art. 73 desta Consolidação.</a:t>
                      </a:r>
                      <a:endParaRPr lang="pt-BR" sz="1800" dirty="0" smtClean="0">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2161730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755" y="2754490"/>
            <a:ext cx="8200557" cy="2263515"/>
          </a:xfrm>
        </p:spPr>
        <p:txBody>
          <a:bodyPr>
            <a:noAutofit/>
          </a:bodyPr>
          <a:lstStyle/>
          <a:p>
            <a:pPr algn="ctr"/>
            <a:r>
              <a:rPr lang="pt-BR" sz="4500" b="1" dirty="0">
                <a:solidFill>
                  <a:srgbClr val="C00000"/>
                </a:solidFill>
                <a:effectLst>
                  <a:outerShdw blurRad="38100" dist="38100" dir="2700000" algn="tl">
                    <a:srgbClr val="000000">
                      <a:alpha val="43137"/>
                    </a:srgbClr>
                  </a:outerShdw>
                </a:effectLst>
              </a:rPr>
              <a:t>DEMISSÃO INDIVIDUAL E COLETIVA</a:t>
            </a:r>
            <a:r>
              <a:rPr lang="pt-BR" sz="4500" b="1" dirty="0"/>
              <a:t/>
            </a:r>
            <a:br>
              <a:rPr lang="pt-BR" sz="4500" b="1" dirty="0"/>
            </a:br>
            <a:endParaRPr lang="pt-BR" sz="4500" dirty="0"/>
          </a:p>
        </p:txBody>
      </p:sp>
    </p:spTree>
    <p:extLst>
      <p:ext uri="{BB962C8B-B14F-4D97-AF65-F5344CB8AC3E}">
        <p14:creationId xmlns:p14="http://schemas.microsoft.com/office/powerpoint/2010/main" xmlns="" val="45436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60400" y="2019300"/>
            <a:ext cx="7848599" cy="3847207"/>
          </a:xfrm>
          <a:prstGeom prst="rect">
            <a:avLst/>
          </a:prstGeom>
          <a:noFill/>
        </p:spPr>
        <p:txBody>
          <a:bodyPr wrap="square" rtlCol="0">
            <a:spAutoFit/>
          </a:bodyPr>
          <a:lstStyle/>
          <a:p>
            <a:pPr algn="just"/>
            <a:r>
              <a:rPr lang="pt-BR" sz="2200" b="1" dirty="0">
                <a:solidFill>
                  <a:srgbClr val="00B050"/>
                </a:solidFill>
              </a:rPr>
              <a:t>PRINCÍPIO DA NORMA MAIS FAVORÁVEL: </a:t>
            </a:r>
            <a:r>
              <a:rPr lang="pt-BR" sz="2200" dirty="0"/>
              <a:t> independente de lei específica, será sempre aplicada a norma mais favorável ao empregado</a:t>
            </a:r>
            <a:r>
              <a:rPr lang="pt-BR" sz="2200" dirty="0" smtClean="0"/>
              <a:t>.</a:t>
            </a:r>
          </a:p>
          <a:p>
            <a:pPr algn="just"/>
            <a:endParaRPr lang="pt-BR" sz="800" dirty="0"/>
          </a:p>
          <a:p>
            <a:pPr algn="just"/>
            <a:r>
              <a:rPr lang="pt-BR" sz="2200" b="1" dirty="0">
                <a:solidFill>
                  <a:srgbClr val="00B050"/>
                </a:solidFill>
              </a:rPr>
              <a:t>PRINCÍPIO DA CONTINUIDADE DA RELAÇÃO DE EMPREGO</a:t>
            </a:r>
            <a:r>
              <a:rPr lang="pt-BR" sz="2200" b="1" dirty="0"/>
              <a:t>: </a:t>
            </a:r>
            <a:r>
              <a:rPr lang="pt-BR" sz="2200" dirty="0"/>
              <a:t>em regra, todo contrato de trabalho deve ter prazo indeterminado</a:t>
            </a:r>
            <a:r>
              <a:rPr lang="pt-BR" sz="2200" dirty="0" smtClean="0"/>
              <a:t>.</a:t>
            </a:r>
          </a:p>
          <a:p>
            <a:pPr algn="just"/>
            <a:endParaRPr lang="pt-BR" sz="800" dirty="0"/>
          </a:p>
          <a:p>
            <a:pPr algn="just"/>
            <a:r>
              <a:rPr lang="pt-BR" sz="2200" b="1" dirty="0">
                <a:solidFill>
                  <a:srgbClr val="00B050"/>
                </a:solidFill>
              </a:rPr>
              <a:t>PRINCÍPIO DA IRRENUNCIABILIDADE</a:t>
            </a:r>
            <a:r>
              <a:rPr lang="pt-BR" sz="2200" b="1" dirty="0">
                <a:solidFill>
                  <a:srgbClr val="C00000"/>
                </a:solidFill>
              </a:rPr>
              <a:t>: </a:t>
            </a:r>
            <a:r>
              <a:rPr lang="pt-BR" sz="2200" dirty="0"/>
              <a:t>o empregado não pode dispor de seus direitos, os quais são assegurados por meio de normas cogentes e de ordem pública</a:t>
            </a:r>
            <a:r>
              <a:rPr lang="pt-BR" sz="2200" dirty="0" smtClean="0"/>
              <a:t>.</a:t>
            </a:r>
          </a:p>
          <a:p>
            <a:pPr algn="just"/>
            <a:endParaRPr lang="pt-BR" sz="800" dirty="0"/>
          </a:p>
          <a:p>
            <a:pPr algn="just"/>
            <a:r>
              <a:rPr lang="pt-BR" sz="2200" b="1" dirty="0" smtClean="0">
                <a:solidFill>
                  <a:srgbClr val="00B050"/>
                </a:solidFill>
              </a:rPr>
              <a:t>PRINCÍPIO DA PRIMAZIA DA REALIDADE/ REALIDADE DOS FATOS: </a:t>
            </a:r>
            <a:r>
              <a:rPr lang="pt-BR" sz="2200" dirty="0" smtClean="0"/>
              <a:t>prioriza a </a:t>
            </a:r>
            <a:r>
              <a:rPr lang="pt-BR" sz="2200" dirty="0"/>
              <a:t>verdade real em face da verdade formal</a:t>
            </a:r>
            <a:r>
              <a:rPr lang="pt-BR" sz="2200" dirty="0" smtClean="0"/>
              <a:t>.</a:t>
            </a:r>
            <a:endParaRPr lang="pt-BR" sz="2200" dirty="0"/>
          </a:p>
        </p:txBody>
      </p:sp>
    </p:spTree>
    <p:extLst>
      <p:ext uri="{BB962C8B-B14F-4D97-AF65-F5344CB8AC3E}">
        <p14:creationId xmlns:p14="http://schemas.microsoft.com/office/powerpoint/2010/main" xmlns="" val="4032208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812800" y="2190044"/>
            <a:ext cx="7568765" cy="646331"/>
          </a:xfrm>
          <a:prstGeom prst="rect">
            <a:avLst/>
          </a:prstGeom>
          <a:noFill/>
        </p:spPr>
        <p:txBody>
          <a:bodyPr wrap="square" rtlCol="0">
            <a:spAutoFit/>
          </a:bodyPr>
          <a:lstStyle/>
          <a:p>
            <a:pPr algn="ctr"/>
            <a:r>
              <a:rPr lang="pt-BR" sz="3600" b="1" dirty="0" smtClean="0">
                <a:solidFill>
                  <a:srgbClr val="C00000"/>
                </a:solidFill>
                <a:effectLst>
                  <a:outerShdw blurRad="38100" dist="38100" dir="2700000" algn="tl">
                    <a:srgbClr val="000000">
                      <a:alpha val="43137"/>
                    </a:srgbClr>
                  </a:outerShdw>
                </a:effectLst>
              </a:rPr>
              <a:t>DEMISSÃO INDIVIDUAL E COLETIVA</a:t>
            </a:r>
            <a:endParaRPr lang="pt-BR" sz="3600" b="1" dirty="0">
              <a:effectLst>
                <a:outerShdw blurRad="38100" dist="38100" dir="2700000" algn="tl">
                  <a:srgbClr val="000000">
                    <a:alpha val="43137"/>
                  </a:srgbClr>
                </a:outerShdw>
              </a:effectLst>
            </a:endParaRPr>
          </a:p>
        </p:txBody>
      </p:sp>
      <p:sp>
        <p:nvSpPr>
          <p:cNvPr id="8" name="CaixaDeTexto 7"/>
          <p:cNvSpPr txBox="1"/>
          <p:nvPr/>
        </p:nvSpPr>
        <p:spPr>
          <a:xfrm>
            <a:off x="440268" y="3256410"/>
            <a:ext cx="8237416" cy="2677656"/>
          </a:xfrm>
          <a:prstGeom prst="rect">
            <a:avLst/>
          </a:prstGeom>
          <a:noFill/>
        </p:spPr>
        <p:txBody>
          <a:bodyPr wrap="square" rtlCol="0">
            <a:spAutoFit/>
          </a:bodyPr>
          <a:lstStyle/>
          <a:p>
            <a:pPr algn="just"/>
            <a:endParaRPr lang="pt-BR" sz="800" dirty="0" smtClean="0"/>
          </a:p>
          <a:p>
            <a:pPr algn="just">
              <a:buFont typeface="Wingdings" pitchFamily="2" charset="2"/>
              <a:buChar char="§"/>
            </a:pPr>
            <a:r>
              <a:rPr lang="pt-BR" sz="3200" dirty="0" smtClean="0"/>
              <a:t> Equipara as dispensas coletiva e individual;</a:t>
            </a:r>
          </a:p>
          <a:p>
            <a:pPr algn="just">
              <a:buFont typeface="Wingdings" pitchFamily="2" charset="2"/>
              <a:buChar char="§"/>
            </a:pPr>
            <a:r>
              <a:rPr lang="pt-BR" sz="3200" dirty="0" smtClean="0"/>
              <a:t> </a:t>
            </a:r>
            <a:r>
              <a:rPr lang="pt-BR" sz="3200" b="1" dirty="0" smtClean="0">
                <a:effectLst>
                  <a:outerShdw blurRad="38100" dist="38100" dir="2700000" algn="tl">
                    <a:srgbClr val="000000">
                      <a:alpha val="43137"/>
                    </a:srgbClr>
                  </a:outerShdw>
                </a:effectLst>
              </a:rPr>
              <a:t>Permite a demissão em massa sem a necessidade de celebração de instrumento coletivo ou autorização prévia de entidade sindical;</a:t>
            </a:r>
            <a:endParaRPr lang="pt-B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6705087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62844" y="328246"/>
          <a:ext cx="8388079" cy="6332199"/>
        </p:xfrm>
        <a:graphic>
          <a:graphicData uri="http://schemas.openxmlformats.org/drawingml/2006/table">
            <a:tbl>
              <a:tblPr firstRow="1" bandRow="1">
                <a:tableStyleId>{073A0DAA-6AF3-43AB-8588-CEC1D06C72B9}</a:tableStyleId>
              </a:tblPr>
              <a:tblGrid>
                <a:gridCol w="8388079"/>
              </a:tblGrid>
              <a:tr h="529979">
                <a:tc>
                  <a:txBody>
                    <a:bodyPr/>
                    <a:lstStyle/>
                    <a:p>
                      <a:pPr algn="ctr">
                        <a:lnSpc>
                          <a:spcPct val="115000"/>
                        </a:lnSpc>
                        <a:spcAft>
                          <a:spcPts val="0"/>
                        </a:spcAft>
                      </a:pPr>
                      <a:r>
                        <a:rPr lang="pt-BR" sz="2000" dirty="0" smtClean="0"/>
                        <a:t>Demissão individual e coletivas</a:t>
                      </a:r>
                      <a:endParaRPr lang="pt-BR" sz="2000" i="0" dirty="0">
                        <a:solidFill>
                          <a:schemeClr val="bg1"/>
                        </a:solidFill>
                        <a:latin typeface="+mn-lt"/>
                        <a:ea typeface="Calibri"/>
                        <a:cs typeface="Times New Roman"/>
                      </a:endParaRPr>
                    </a:p>
                  </a:txBody>
                  <a:tcPr marL="54426" marR="54426" marT="0" marB="0">
                    <a:solidFill>
                      <a:srgbClr val="C00000"/>
                    </a:solidFill>
                  </a:tcPr>
                </a:tc>
              </a:tr>
              <a:tr h="529979">
                <a:tc>
                  <a:txBody>
                    <a:bodyPr/>
                    <a:lstStyle/>
                    <a:p>
                      <a:pPr algn="ctr">
                        <a:lnSpc>
                          <a:spcPct val="115000"/>
                        </a:lnSpc>
                        <a:spcAft>
                          <a:spcPts val="0"/>
                        </a:spcAft>
                      </a:pPr>
                      <a:r>
                        <a:rPr lang="pt-BR" sz="2000" dirty="0" smtClean="0"/>
                        <a:t>LEI 13.467/2017</a:t>
                      </a:r>
                      <a:endParaRPr lang="pt-BR" sz="2000" dirty="0">
                        <a:solidFill>
                          <a:schemeClr val="tx1"/>
                        </a:solidFill>
                        <a:latin typeface="+mn-lt"/>
                        <a:ea typeface="Calibri"/>
                        <a:cs typeface="Times New Roman"/>
                      </a:endParaRPr>
                    </a:p>
                  </a:txBody>
                  <a:tcPr marL="54426" marR="54426" marT="0" marB="0"/>
                </a:tc>
              </a:tr>
              <a:tr h="2304255">
                <a:tc>
                  <a:txBody>
                    <a:bodyPr/>
                    <a:lstStyle/>
                    <a:p>
                      <a:pPr algn="just"/>
                      <a:r>
                        <a:rPr lang="pt-BR" sz="2000" dirty="0" smtClean="0"/>
                        <a:t>Art. 477-A. </a:t>
                      </a:r>
                      <a:r>
                        <a:rPr lang="pt-BR" sz="2000" b="1" dirty="0" smtClean="0">
                          <a:solidFill>
                            <a:srgbClr val="C00000"/>
                          </a:solidFill>
                        </a:rPr>
                        <a:t>As dispensas imotivadas individuais, </a:t>
                      </a:r>
                      <a:r>
                        <a:rPr lang="pt-BR" sz="2000" b="1" dirty="0" err="1" smtClean="0">
                          <a:solidFill>
                            <a:schemeClr val="tx1"/>
                          </a:solidFill>
                        </a:rPr>
                        <a:t>plúrimas</a:t>
                      </a:r>
                      <a:r>
                        <a:rPr lang="pt-BR" sz="2000" b="1" dirty="0" smtClean="0">
                          <a:solidFill>
                            <a:schemeClr val="tx1"/>
                          </a:solidFill>
                        </a:rPr>
                        <a:t> ou coletivas </a:t>
                      </a:r>
                      <a:r>
                        <a:rPr lang="pt-BR" sz="2000" b="1" dirty="0" smtClean="0">
                          <a:solidFill>
                            <a:srgbClr val="C00000"/>
                          </a:solidFill>
                        </a:rPr>
                        <a:t>equiparam-se para todos os fins, </a:t>
                      </a:r>
                      <a:r>
                        <a:rPr lang="pt-BR" sz="2000" b="1" u="sng" dirty="0" smtClean="0">
                          <a:solidFill>
                            <a:srgbClr val="C00000"/>
                          </a:solidFill>
                        </a:rPr>
                        <a:t>não havendo necessidade de autorização prévia de entidade sindical </a:t>
                      </a:r>
                      <a:r>
                        <a:rPr lang="pt-BR" sz="2000" b="1" dirty="0" smtClean="0">
                          <a:solidFill>
                            <a:srgbClr val="C00000"/>
                          </a:solidFill>
                        </a:rPr>
                        <a:t>ou de celebração de convenção coletiva ou acordo coletivo de trabalho para sua efetivação</a:t>
                      </a:r>
                      <a:r>
                        <a:rPr lang="pt-BR" sz="2000" dirty="0" smtClean="0"/>
                        <a:t>.</a:t>
                      </a:r>
                    </a:p>
                    <a:p>
                      <a:pPr algn="just"/>
                      <a:endParaRPr lang="pt-BR" sz="2000" dirty="0" smtClean="0"/>
                    </a:p>
                  </a:txBody>
                  <a:tcPr marL="54426" marR="54426" marT="0" marB="0"/>
                </a:tc>
              </a:tr>
              <a:tr h="2967986">
                <a:tc>
                  <a:txBody>
                    <a:bodyPr/>
                    <a:lstStyle/>
                    <a:p>
                      <a:pPr algn="just"/>
                      <a:r>
                        <a:rPr lang="pt-BR" sz="2000" dirty="0" smtClean="0"/>
                        <a:t>Art. 477-B. </a:t>
                      </a:r>
                      <a:r>
                        <a:rPr lang="pt-BR" sz="2000" b="1" dirty="0" smtClean="0">
                          <a:effectLst>
                            <a:outerShdw blurRad="38100" dist="38100" dir="2700000" algn="tl">
                              <a:srgbClr val="000000">
                                <a:alpha val="43137"/>
                              </a:srgbClr>
                            </a:outerShdw>
                          </a:effectLst>
                        </a:rPr>
                        <a:t>Plano de Demissão Voluntária ou Incentivada</a:t>
                      </a:r>
                      <a:r>
                        <a:rPr lang="pt-BR" sz="2000" dirty="0" smtClean="0"/>
                        <a:t>, para dispensa individual, </a:t>
                      </a:r>
                      <a:r>
                        <a:rPr lang="pt-BR" sz="2000" dirty="0" err="1" smtClean="0"/>
                        <a:t>plúrima</a:t>
                      </a:r>
                      <a:r>
                        <a:rPr lang="pt-BR" sz="2000" dirty="0" smtClean="0"/>
                        <a:t> ou coletiva, previsto em convenção coletiva ou acordo coletivo de trabalho, enseja quitação plena e irrevogável dos direitos decorrentes da relação empregatícia, salvo disposição em contrário estipulada entre as partes.</a:t>
                      </a:r>
                    </a:p>
                  </a:txBody>
                  <a:tcPr marL="54426" marR="54426" marT="0" marB="0"/>
                </a:tc>
              </a:tr>
            </a:tbl>
          </a:graphicData>
        </a:graphic>
      </p:graphicFrame>
    </p:spTree>
    <p:extLst>
      <p:ext uri="{BB962C8B-B14F-4D97-AF65-F5344CB8AC3E}">
        <p14:creationId xmlns:p14="http://schemas.microsoft.com/office/powerpoint/2010/main" xmlns="" val="260754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8474" y="1249546"/>
            <a:ext cx="7886700" cy="2090554"/>
          </a:xfrm>
        </p:spPr>
        <p:txBody>
          <a:bodyPr/>
          <a:lstStyle/>
          <a:p>
            <a:r>
              <a:rPr lang="pt-BR" b="1" dirty="0" smtClean="0">
                <a:solidFill>
                  <a:srgbClr val="C00000"/>
                </a:solidFill>
                <a:effectLst>
                  <a:outerShdw blurRad="38100" dist="38100" dir="2700000" algn="tl">
                    <a:srgbClr val="000000">
                      <a:alpha val="43137"/>
                    </a:srgbClr>
                  </a:outerShdw>
                </a:effectLst>
              </a:rPr>
              <a:t>HOMOLOGAÇÃO DA RESCISÃO DO CONTRATO</a:t>
            </a:r>
            <a:endParaRPr lang="pt-BR" b="1" dirty="0">
              <a:solidFill>
                <a:srgbClr val="C00000"/>
              </a:solidFill>
              <a:effectLst>
                <a:outerShdw blurRad="38100" dist="38100" dir="2700000" algn="tl">
                  <a:srgbClr val="000000">
                    <a:alpha val="43137"/>
                  </a:srgbClr>
                </a:outerShdw>
              </a:effectLst>
            </a:endParaRPr>
          </a:p>
        </p:txBody>
      </p:sp>
      <p:pic>
        <p:nvPicPr>
          <p:cNvPr id="4" name="Imagem 3"/>
          <p:cNvPicPr>
            <a:picLocks noChangeAspect="1"/>
          </p:cNvPicPr>
          <p:nvPr/>
        </p:nvPicPr>
        <p:blipFill>
          <a:blip r:embed="rId2"/>
          <a:stretch>
            <a:fillRect/>
          </a:stretch>
        </p:blipFill>
        <p:spPr>
          <a:xfrm>
            <a:off x="2608211" y="3240218"/>
            <a:ext cx="4467225" cy="2686050"/>
          </a:xfrm>
          <a:prstGeom prst="rect">
            <a:avLst/>
          </a:prstGeom>
        </p:spPr>
      </p:pic>
    </p:spTree>
    <p:extLst>
      <p:ext uri="{BB962C8B-B14F-4D97-AF65-F5344CB8AC3E}">
        <p14:creationId xmlns:p14="http://schemas.microsoft.com/office/powerpoint/2010/main" xmlns="" val="25687058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797169" y="1254368"/>
            <a:ext cx="8022981" cy="1430217"/>
          </a:xfrm>
        </p:spPr>
        <p:txBody>
          <a:bodyPr>
            <a:noAutofit/>
          </a:bodyPr>
          <a:lstStyle/>
          <a:p>
            <a:pPr algn="ctr"/>
            <a:r>
              <a:rPr lang="pt-BR" sz="3200" b="1" dirty="0" smtClean="0">
                <a:effectLst>
                  <a:outerShdw blurRad="38100" dist="38100" dir="2700000" algn="tl">
                    <a:srgbClr val="000000">
                      <a:alpha val="43137"/>
                    </a:srgbClr>
                  </a:outerShdw>
                </a:effectLst>
                <a:latin typeface="+mn-lt"/>
              </a:rPr>
              <a:t>RETIRA A OBRIGATORIEDADE LEGAL DA </a:t>
            </a:r>
            <a:r>
              <a:rPr lang="pt-BR" sz="3200" b="1" dirty="0" smtClean="0">
                <a:solidFill>
                  <a:srgbClr val="C00000"/>
                </a:solidFill>
                <a:effectLst>
                  <a:outerShdw blurRad="38100" dist="38100" dir="2700000" algn="tl">
                    <a:srgbClr val="000000">
                      <a:alpha val="43137"/>
                    </a:srgbClr>
                  </a:outerShdw>
                </a:effectLst>
                <a:latin typeface="+mn-lt"/>
              </a:rPr>
              <a:t>ASSISTÊNCIA SINDICAL NA HOMOLOGAÇÃO</a:t>
            </a:r>
          </a:p>
        </p:txBody>
      </p:sp>
      <p:sp>
        <p:nvSpPr>
          <p:cNvPr id="7" name="CaixaDeTexto 6"/>
          <p:cNvSpPr txBox="1"/>
          <p:nvPr/>
        </p:nvSpPr>
        <p:spPr>
          <a:xfrm>
            <a:off x="1090246" y="2754924"/>
            <a:ext cx="7526215" cy="3046988"/>
          </a:xfrm>
          <a:prstGeom prst="rect">
            <a:avLst/>
          </a:prstGeom>
          <a:noFill/>
        </p:spPr>
        <p:txBody>
          <a:bodyPr wrap="square" rtlCol="0">
            <a:spAutoFit/>
          </a:bodyPr>
          <a:lstStyle/>
          <a:p>
            <a:pPr algn="just">
              <a:buFont typeface="Wingdings" pitchFamily="2" charset="2"/>
              <a:buChar char="§"/>
            </a:pPr>
            <a:r>
              <a:rPr lang="pt-BR" sz="3200" dirty="0" smtClean="0"/>
              <a:t> </a:t>
            </a:r>
            <a:r>
              <a:rPr lang="pt-BR" sz="3200" b="1" dirty="0" smtClean="0"/>
              <a:t>Não EXISTE PREVISÃO LEGAL</a:t>
            </a:r>
            <a:r>
              <a:rPr lang="pt-BR" sz="3200" dirty="0" smtClean="0"/>
              <a:t> do sindicato participar da homologação da rescisão do contrato de trabalho com mais de um ano de duração, uma vez que o dispositivo foi revogado da lei.(Parágrafo 1º, art. 477 revogado)</a:t>
            </a:r>
            <a:endParaRPr lang="pt-BR" sz="3200" dirty="0"/>
          </a:p>
        </p:txBody>
      </p:sp>
    </p:spTree>
    <p:extLst>
      <p:ext uri="{BB962C8B-B14F-4D97-AF65-F5344CB8AC3E}">
        <p14:creationId xmlns:p14="http://schemas.microsoft.com/office/powerpoint/2010/main" xmlns="" val="10599418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74132" y="351692"/>
          <a:ext cx="8447130" cy="6308751"/>
        </p:xfrm>
        <a:graphic>
          <a:graphicData uri="http://schemas.openxmlformats.org/drawingml/2006/table">
            <a:tbl>
              <a:tblPr firstRow="1" bandRow="1">
                <a:tableStyleId>{073A0DAA-6AF3-43AB-8588-CEC1D06C72B9}</a:tableStyleId>
              </a:tblPr>
              <a:tblGrid>
                <a:gridCol w="4223565"/>
                <a:gridCol w="4223565"/>
              </a:tblGrid>
              <a:tr h="470099">
                <a:tc gridSpan="2">
                  <a:txBody>
                    <a:bodyPr/>
                    <a:lstStyle/>
                    <a:p>
                      <a:pPr algn="ctr">
                        <a:lnSpc>
                          <a:spcPct val="115000"/>
                        </a:lnSpc>
                        <a:spcAft>
                          <a:spcPts val="0"/>
                        </a:spcAft>
                      </a:pPr>
                      <a:r>
                        <a:rPr lang="pt-BR" sz="1700" dirty="0" smtClean="0"/>
                        <a:t>Assistência Sindical</a:t>
                      </a:r>
                      <a:endParaRPr lang="pt-BR" sz="1700" i="0" dirty="0">
                        <a:solidFill>
                          <a:schemeClr val="bg1"/>
                        </a:solidFill>
                        <a:latin typeface="+mn-lt"/>
                        <a:ea typeface="Calibri"/>
                        <a:cs typeface="Times New Roman"/>
                      </a:endParaRPr>
                    </a:p>
                  </a:txBody>
                  <a:tcPr marL="54426" marR="54426" marT="0" marB="0">
                    <a:solidFill>
                      <a:srgbClr val="C00000"/>
                    </a:solidFill>
                  </a:tcPr>
                </a:tc>
                <a:tc hMerge="1">
                  <a:txBody>
                    <a:bodyPr/>
                    <a:lstStyle/>
                    <a:p>
                      <a:pPr algn="ctr">
                        <a:lnSpc>
                          <a:spcPct val="115000"/>
                        </a:lnSpc>
                        <a:spcAft>
                          <a:spcPts val="0"/>
                        </a:spcAft>
                      </a:pPr>
                      <a:endParaRPr lang="pt-BR" sz="1800" dirty="0">
                        <a:latin typeface="Calibri"/>
                        <a:ea typeface="Calibri"/>
                        <a:cs typeface="Times New Roman"/>
                      </a:endParaRPr>
                    </a:p>
                  </a:txBody>
                  <a:tcPr marL="68580" marR="68580" marT="0" marB="0"/>
                </a:tc>
              </a:tr>
              <a:tr h="470099">
                <a:tc>
                  <a:txBody>
                    <a:bodyPr/>
                    <a:lstStyle/>
                    <a:p>
                      <a:pPr algn="ctr">
                        <a:lnSpc>
                          <a:spcPct val="115000"/>
                        </a:lnSpc>
                        <a:spcAft>
                          <a:spcPts val="0"/>
                        </a:spcAft>
                      </a:pPr>
                      <a:r>
                        <a:rPr lang="pt-BR" sz="1700" dirty="0" smtClean="0"/>
                        <a:t>CLT</a:t>
                      </a:r>
                      <a:endParaRPr lang="pt-BR" sz="1700" dirty="0">
                        <a:latin typeface="+mn-lt"/>
                        <a:ea typeface="Calibri"/>
                        <a:cs typeface="Times New Roman"/>
                      </a:endParaRPr>
                    </a:p>
                  </a:txBody>
                  <a:tcPr marL="54426" marR="54426" marT="0" marB="0"/>
                </a:tc>
                <a:tc>
                  <a:txBody>
                    <a:bodyPr/>
                    <a:lstStyle/>
                    <a:p>
                      <a:pPr algn="ctr">
                        <a:lnSpc>
                          <a:spcPct val="115000"/>
                        </a:lnSpc>
                        <a:spcAft>
                          <a:spcPts val="0"/>
                        </a:spcAft>
                      </a:pPr>
                      <a:r>
                        <a:rPr lang="pt-BR" sz="1700" dirty="0" smtClean="0"/>
                        <a:t>LEI 13.467/2017</a:t>
                      </a:r>
                      <a:endParaRPr lang="pt-BR" sz="1700" dirty="0">
                        <a:solidFill>
                          <a:schemeClr val="tx1"/>
                        </a:solidFill>
                        <a:latin typeface="+mn-lt"/>
                        <a:ea typeface="Calibri"/>
                        <a:cs typeface="Times New Roman"/>
                      </a:endParaRPr>
                    </a:p>
                  </a:txBody>
                  <a:tcPr marL="54426" marR="54426" marT="0" marB="0"/>
                </a:tc>
              </a:tr>
              <a:tr h="5368553">
                <a:tc>
                  <a:txBody>
                    <a:bodyPr/>
                    <a:lstStyle/>
                    <a:p>
                      <a:pPr algn="just"/>
                      <a:r>
                        <a:rPr kumimoji="0" lang="pt-BR" sz="1700" kern="1200" dirty="0" smtClean="0"/>
                        <a:t>Art. 477 - É assegurado a todo empregado, não existindo prazo estipulado para a terminação do respectivo contrato, e quando não haja </a:t>
                      </a:r>
                      <a:r>
                        <a:rPr kumimoji="0" lang="pt-BR" sz="1700" kern="1200" dirty="0" err="1" smtClean="0"/>
                        <a:t>êle</a:t>
                      </a:r>
                      <a:r>
                        <a:rPr kumimoji="0" lang="pt-BR" sz="1700" kern="1200" dirty="0" smtClean="0"/>
                        <a:t> dado motivo para cessação das relações de trabalho, o direto de haver do empregador uma indenização, paga na base da maior remuneração que tenha percebido na mesma </a:t>
                      </a:r>
                      <a:r>
                        <a:rPr kumimoji="0" lang="pt-BR" sz="1700" kern="1200" dirty="0" err="1" smtClean="0"/>
                        <a:t>emprêsa</a:t>
                      </a:r>
                      <a:r>
                        <a:rPr kumimoji="0" lang="pt-BR" sz="1700" kern="1200" dirty="0" smtClean="0"/>
                        <a:t>. </a:t>
                      </a:r>
                    </a:p>
                    <a:p>
                      <a:pPr algn="just"/>
                      <a:endParaRPr kumimoji="0" lang="pt-BR" sz="1700" kern="1200" dirty="0" smtClean="0"/>
                    </a:p>
                    <a:p>
                      <a:pPr algn="just"/>
                      <a:r>
                        <a:rPr kumimoji="0" lang="pt-BR" sz="1700" b="1" u="sng" kern="1200" dirty="0" smtClean="0"/>
                        <a:t>§ 1º - O pedido de demissão ou recibo de quitação de rescisão, do contrato de trabalho, firmado por empregado com mais de 1 (um) ano de serviço, só será válido quando feito com a assistência do respectivo Sindicato ou perante a autoridade do Ministério do Trabalho e Previdência Social.</a:t>
                      </a:r>
                      <a:r>
                        <a:rPr kumimoji="0" lang="pt-BR" sz="1700" kern="1200" dirty="0" smtClean="0"/>
                        <a:t> </a:t>
                      </a:r>
                      <a:endParaRPr kumimoji="0" lang="pt-BR" sz="1700" b="0" i="0" kern="1200" dirty="0" smtClean="0">
                        <a:solidFill>
                          <a:schemeClr val="dk1"/>
                        </a:solidFill>
                        <a:latin typeface="+mn-lt"/>
                        <a:ea typeface="+mn-ea"/>
                        <a:cs typeface="+mn-cs"/>
                      </a:endParaRPr>
                    </a:p>
                  </a:txBody>
                  <a:tcPr marL="54426" marR="54426" marT="0" marB="0"/>
                </a:tc>
                <a:tc>
                  <a:txBody>
                    <a:bodyPr/>
                    <a:lstStyle/>
                    <a:p>
                      <a:pPr algn="just"/>
                      <a:r>
                        <a:rPr lang="pt-BR" sz="1700" dirty="0" smtClean="0"/>
                        <a:t>Art. 477. Na extinção do contrato de trabalho, o empregador deverá proceder à anotação na Carteira de Trabalho e Previdência Social, comunicar a dispensa aos órgãos competentes e realizar o pagamento das verbas rescisórias no prazo e na forma estabelecidos neste artigo. </a:t>
                      </a:r>
                    </a:p>
                    <a:p>
                      <a:pPr algn="just"/>
                      <a:endParaRPr lang="pt-BR" sz="1700" dirty="0" smtClean="0"/>
                    </a:p>
                    <a:p>
                      <a:pPr algn="just"/>
                      <a:r>
                        <a:rPr lang="pt-BR" sz="2800" b="1" dirty="0" smtClean="0">
                          <a:solidFill>
                            <a:srgbClr val="C00000"/>
                          </a:solidFill>
                          <a:effectLst>
                            <a:outerShdw blurRad="38100" dist="38100" dir="2700000" algn="tl">
                              <a:srgbClr val="000000">
                                <a:alpha val="43137"/>
                              </a:srgbClr>
                            </a:outerShdw>
                          </a:effectLst>
                        </a:rPr>
                        <a:t>§ 1º (Revogado). </a:t>
                      </a:r>
                    </a:p>
                  </a:txBody>
                  <a:tcPr marL="54426" marR="54426" marT="0" marB="0"/>
                </a:tc>
              </a:tr>
            </a:tbl>
          </a:graphicData>
        </a:graphic>
      </p:graphicFrame>
    </p:spTree>
    <p:extLst>
      <p:ext uri="{BB962C8B-B14F-4D97-AF65-F5344CB8AC3E}">
        <p14:creationId xmlns:p14="http://schemas.microsoft.com/office/powerpoint/2010/main" xmlns="" val="35817846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983981" y="1230923"/>
            <a:ext cx="7858180" cy="1547446"/>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pt-BR" sz="5400" b="1" i="0" strike="noStrike" kern="1200" cap="none" spc="0" normalizeH="0" baseline="0" noProof="0" dirty="0" smtClean="0">
              <a:ln>
                <a:noFill/>
              </a:ln>
              <a:solidFill>
                <a:srgbClr val="C00000"/>
              </a:solidFill>
              <a:effectLst/>
              <a:uLnTx/>
              <a:uFillTx/>
              <a:latin typeface="+mj-lt"/>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5400" b="1" i="0" strike="noStrike" kern="1200" cap="none" spc="0" normalizeH="0" baseline="0" noProof="0" dirty="0" smtClean="0">
                <a:ln>
                  <a:noFill/>
                </a:ln>
                <a:solidFill>
                  <a:srgbClr val="C00000"/>
                </a:solidFill>
                <a:effectLst/>
                <a:uLnTx/>
                <a:uFillTx/>
                <a:latin typeface="+mj-lt"/>
                <a:ea typeface="+mj-ea"/>
                <a:cs typeface="+mj-cs"/>
              </a:rPr>
              <a:t>Custeio S</a:t>
            </a:r>
            <a:r>
              <a:rPr kumimoji="0" lang="pt-BR" sz="5400" b="1" i="0" strike="noStrike" kern="1200" cap="none" spc="0" normalizeH="0" noProof="0" dirty="0" smtClean="0">
                <a:ln>
                  <a:noFill/>
                </a:ln>
                <a:solidFill>
                  <a:srgbClr val="C00000"/>
                </a:solidFill>
                <a:effectLst/>
                <a:uLnTx/>
                <a:uFillTx/>
                <a:latin typeface="+mj-lt"/>
                <a:ea typeface="+mj-ea"/>
                <a:cs typeface="+mj-cs"/>
              </a:rPr>
              <a:t>indical</a:t>
            </a:r>
            <a:endParaRPr kumimoji="0" lang="pt-BR" sz="5400" b="1" i="0" strike="noStrike" kern="1200" cap="none" spc="0" normalizeH="0" baseline="0" noProof="0" dirty="0">
              <a:ln>
                <a:noFill/>
              </a:ln>
              <a:solidFill>
                <a:srgbClr val="C00000"/>
              </a:solidFill>
              <a:effectLst/>
              <a:uLnTx/>
              <a:uFillTx/>
              <a:latin typeface="+mj-lt"/>
              <a:ea typeface="+mj-ea"/>
              <a:cs typeface="+mj-cs"/>
            </a:endParaRPr>
          </a:p>
        </p:txBody>
      </p:sp>
      <p:pic>
        <p:nvPicPr>
          <p:cNvPr id="2" name="Picture 2" descr="Resultado de imagem para movimento sindical"/>
          <p:cNvPicPr>
            <a:picLocks noChangeAspect="1" noChangeArrowheads="1"/>
          </p:cNvPicPr>
          <p:nvPr/>
        </p:nvPicPr>
        <p:blipFill>
          <a:blip r:embed="rId3" cstate="print"/>
          <a:srcRect/>
          <a:stretch>
            <a:fillRect/>
          </a:stretch>
        </p:blipFill>
        <p:spPr bwMode="auto">
          <a:xfrm>
            <a:off x="1669019" y="3418179"/>
            <a:ext cx="5838092" cy="2350444"/>
          </a:xfrm>
          <a:prstGeom prst="rect">
            <a:avLst/>
          </a:prstGeom>
          <a:noFill/>
        </p:spPr>
      </p:pic>
    </p:spTree>
    <p:extLst>
      <p:ext uri="{BB962C8B-B14F-4D97-AF65-F5344CB8AC3E}">
        <p14:creationId xmlns:p14="http://schemas.microsoft.com/office/powerpoint/2010/main" xmlns="" val="244489992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962" y="2326732"/>
            <a:ext cx="7886700" cy="3834397"/>
          </a:xfrm>
        </p:spPr>
        <p:txBody>
          <a:bodyPr>
            <a:noAutofit/>
          </a:bodyPr>
          <a:lstStyle/>
          <a:p>
            <a:pPr algn="ctr"/>
            <a:r>
              <a:rPr lang="pt-BR" sz="4800" b="1" dirty="0" smtClean="0">
                <a:latin typeface="+mn-lt"/>
              </a:rPr>
              <a:t>CONTRIBUIÇÃO SINDICAL, O QUE MUDOU? </a:t>
            </a:r>
            <a:br>
              <a:rPr lang="pt-BR" sz="4800" b="1" dirty="0" smtClean="0">
                <a:latin typeface="+mn-lt"/>
              </a:rPr>
            </a:br>
            <a:r>
              <a:rPr lang="pt-BR" sz="4800" b="1" dirty="0" smtClean="0">
                <a:latin typeface="+mn-lt"/>
              </a:rPr>
              <a:t/>
            </a:r>
            <a:br>
              <a:rPr lang="pt-BR" sz="4800" b="1" dirty="0" smtClean="0">
                <a:latin typeface="+mn-lt"/>
              </a:rPr>
            </a:br>
            <a:r>
              <a:rPr lang="pt-BR" sz="4800" b="1" dirty="0" smtClean="0">
                <a:latin typeface="+mn-lt"/>
              </a:rPr>
              <a:t>FOI </a:t>
            </a:r>
            <a:r>
              <a:rPr lang="pt-BR" sz="4800" b="1" dirty="0" smtClean="0">
                <a:solidFill>
                  <a:srgbClr val="C00000"/>
                </a:solidFill>
                <a:latin typeface="+mn-lt"/>
              </a:rPr>
              <a:t>EXTINTA</a:t>
            </a:r>
            <a:r>
              <a:rPr lang="pt-BR" sz="4800" b="1" dirty="0" smtClean="0">
                <a:latin typeface="+mn-lt"/>
              </a:rPr>
              <a:t>? SE TORNOU </a:t>
            </a:r>
            <a:r>
              <a:rPr lang="pt-BR" sz="4800" b="1" dirty="0" smtClean="0">
                <a:solidFill>
                  <a:srgbClr val="C00000"/>
                </a:solidFill>
                <a:latin typeface="+mn-lt"/>
              </a:rPr>
              <a:t>FACULTATIVA</a:t>
            </a:r>
            <a:r>
              <a:rPr lang="pt-BR" sz="4800" b="1" dirty="0" smtClean="0">
                <a:latin typeface="+mn-lt"/>
              </a:rPr>
              <a:t>? </a:t>
            </a:r>
            <a:endParaRPr lang="pt-BR" sz="4800" b="1" dirty="0">
              <a:latin typeface="+mn-lt"/>
            </a:endParaRPr>
          </a:p>
        </p:txBody>
      </p:sp>
    </p:spTree>
    <p:extLst>
      <p:ext uri="{BB962C8B-B14F-4D97-AF65-F5344CB8AC3E}">
        <p14:creationId xmlns:p14="http://schemas.microsoft.com/office/powerpoint/2010/main" xmlns="" val="9350239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632179" y="2878667"/>
            <a:ext cx="8113236" cy="3522132"/>
          </a:xfrm>
        </p:spPr>
        <p:txBody>
          <a:bodyPr>
            <a:normAutofit/>
          </a:bodyPr>
          <a:lstStyle/>
          <a:p>
            <a:pPr algn="just">
              <a:buFont typeface="Wingdings" pitchFamily="2" charset="2"/>
              <a:buChar char="§"/>
            </a:pPr>
            <a:r>
              <a:rPr lang="pt-BR" sz="3600" dirty="0" smtClean="0"/>
              <a:t>A Lei da Reforma Trabalhista (13.467/2017) alterou a forma de  cobrança da contribuição sindical, a qual deverá ser realizada mediante </a:t>
            </a:r>
            <a:r>
              <a:rPr lang="pt-BR" sz="3600" b="1" u="sng" dirty="0" smtClean="0">
                <a:solidFill>
                  <a:srgbClr val="C00000"/>
                </a:solidFill>
              </a:rPr>
              <a:t>prévia e expressa autorização </a:t>
            </a:r>
            <a:r>
              <a:rPr lang="pt-BR" sz="3600" dirty="0" smtClean="0"/>
              <a:t>para o</a:t>
            </a:r>
            <a:r>
              <a:rPr lang="pt-BR" sz="3600" b="1" dirty="0" smtClean="0">
                <a:solidFill>
                  <a:srgbClr val="C00000"/>
                </a:solidFill>
                <a:effectLst>
                  <a:outerShdw blurRad="38100" dist="38100" dir="2700000" algn="tl">
                    <a:srgbClr val="000000">
                      <a:alpha val="43137"/>
                    </a:srgbClr>
                  </a:outerShdw>
                </a:effectLst>
              </a:rPr>
              <a:t> </a:t>
            </a:r>
            <a:r>
              <a:rPr lang="pt-BR" sz="3600" dirty="0" smtClean="0"/>
              <a:t>seu desconto devido aos sindicatos.</a:t>
            </a:r>
          </a:p>
        </p:txBody>
      </p:sp>
      <p:sp>
        <p:nvSpPr>
          <p:cNvPr id="6" name="Título 5"/>
          <p:cNvSpPr>
            <a:spLocks noGrp="1"/>
          </p:cNvSpPr>
          <p:nvPr>
            <p:ph type="title"/>
          </p:nvPr>
        </p:nvSpPr>
        <p:spPr>
          <a:xfrm>
            <a:off x="677333" y="1535289"/>
            <a:ext cx="8142817" cy="993422"/>
          </a:xfrm>
        </p:spPr>
        <p:txBody>
          <a:bodyPr>
            <a:noAutofit/>
          </a:bodyPr>
          <a:lstStyle/>
          <a:p>
            <a:pPr algn="ctr"/>
            <a:r>
              <a:rPr lang="pt-BR" sz="4000" b="1" u="sng" dirty="0" smtClean="0">
                <a:latin typeface="+mn-lt"/>
              </a:rPr>
              <a:t>ALTEROU a forma de cobrança da </a:t>
            </a:r>
            <a:r>
              <a:rPr lang="pt-BR" sz="4000" b="1" u="sng" dirty="0" smtClean="0">
                <a:solidFill>
                  <a:srgbClr val="C00000"/>
                </a:solidFill>
                <a:latin typeface="+mn-lt"/>
              </a:rPr>
              <a:t>Contribuição Sindical</a:t>
            </a:r>
            <a:endParaRPr lang="pt-BR" sz="4000" b="1" u="sng" dirty="0">
              <a:solidFill>
                <a:srgbClr val="C00000"/>
              </a:solidFill>
              <a:latin typeface="+mn-lt"/>
            </a:endParaRPr>
          </a:p>
        </p:txBody>
      </p:sp>
    </p:spTree>
    <p:extLst>
      <p:ext uri="{BB962C8B-B14F-4D97-AF65-F5344CB8AC3E}">
        <p14:creationId xmlns:p14="http://schemas.microsoft.com/office/powerpoint/2010/main" xmlns="" val="15848900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rot="21147550" flipH="1">
            <a:off x="1293206" y="2720715"/>
            <a:ext cx="1539171" cy="648072"/>
          </a:xfrm>
          <a:prstGeom prst="rect">
            <a:avLst/>
          </a:prstGeom>
          <a:noFill/>
          <a:ln w="9525">
            <a:noFill/>
            <a:miter lim="800000"/>
            <a:headEnd/>
            <a:tailEnd/>
          </a:ln>
        </p:spPr>
      </p:pic>
      <p:sp>
        <p:nvSpPr>
          <p:cNvPr id="3" name="Espaço Reservado para Conteúdo 2"/>
          <p:cNvSpPr>
            <a:spLocks noGrp="1"/>
          </p:cNvSpPr>
          <p:nvPr>
            <p:ph sz="quarter" idx="1"/>
          </p:nvPr>
        </p:nvSpPr>
        <p:spPr>
          <a:xfrm>
            <a:off x="395112" y="2848708"/>
            <a:ext cx="8128000" cy="2989383"/>
          </a:xfrm>
        </p:spPr>
        <p:txBody>
          <a:bodyPr>
            <a:noAutofit/>
          </a:bodyPr>
          <a:lstStyle/>
          <a:p>
            <a:pPr algn="just">
              <a:buFont typeface="Wingdings" pitchFamily="2" charset="2"/>
              <a:buChar char="§"/>
            </a:pPr>
            <a:r>
              <a:rPr lang="pt-BR" b="1" dirty="0" smtClean="0"/>
              <a:t>Art. 8º. CF</a:t>
            </a:r>
            <a:r>
              <a:rPr lang="pt-BR" dirty="0" smtClean="0"/>
              <a:t>. [...]</a:t>
            </a:r>
          </a:p>
          <a:p>
            <a:pPr algn="just">
              <a:buNone/>
            </a:pPr>
            <a:r>
              <a:rPr lang="pt-BR" dirty="0" smtClean="0"/>
              <a:t>  V - a </a:t>
            </a:r>
            <a:r>
              <a:rPr lang="pt-BR" dirty="0" err="1" smtClean="0"/>
              <a:t>assembleia</a:t>
            </a:r>
            <a:r>
              <a:rPr lang="pt-BR" dirty="0" smtClean="0"/>
              <a:t> geral fixará a contribuição que, em se tratando de categoria profissional, será descontada em folha, para custeio do sistema confederativo da representação sindical respectiva, </a:t>
            </a:r>
            <a:r>
              <a:rPr lang="pt-BR" b="1" u="sng" dirty="0" smtClean="0">
                <a:solidFill>
                  <a:srgbClr val="C00000"/>
                </a:solidFill>
              </a:rPr>
              <a:t>independentemente da contribuição prevista em lei</a:t>
            </a:r>
            <a:r>
              <a:rPr lang="pt-BR" dirty="0" smtClean="0"/>
              <a:t>;</a:t>
            </a:r>
            <a:endParaRPr lang="pt-BR" dirty="0"/>
          </a:p>
        </p:txBody>
      </p:sp>
      <p:sp>
        <p:nvSpPr>
          <p:cNvPr id="4" name="Título 3"/>
          <p:cNvSpPr>
            <a:spLocks noGrp="1"/>
          </p:cNvSpPr>
          <p:nvPr>
            <p:ph type="title"/>
          </p:nvPr>
        </p:nvSpPr>
        <p:spPr>
          <a:xfrm>
            <a:off x="1031631" y="1301260"/>
            <a:ext cx="7678615" cy="1418493"/>
          </a:xfrm>
        </p:spPr>
        <p:txBody>
          <a:bodyPr>
            <a:noAutofit/>
          </a:bodyPr>
          <a:lstStyle/>
          <a:p>
            <a:pPr algn="ctr"/>
            <a:r>
              <a:rPr lang="pt-BR" sz="3600" b="1" dirty="0" smtClean="0">
                <a:solidFill>
                  <a:srgbClr val="C00000"/>
                </a:solidFill>
                <a:latin typeface="+mn-lt"/>
              </a:rPr>
              <a:t>A CONTRIBUIÇÃO SINDICAL POSSUI PREVISÃO CONSTITUCIONAL</a:t>
            </a:r>
            <a:endParaRPr lang="pt-BR" sz="3600" dirty="0">
              <a:solidFill>
                <a:srgbClr val="C00000"/>
              </a:solidFill>
              <a:latin typeface="+mn-lt"/>
            </a:endParaRPr>
          </a:p>
        </p:txBody>
      </p:sp>
    </p:spTree>
    <p:extLst>
      <p:ext uri="{BB962C8B-B14F-4D97-AF65-F5344CB8AC3E}">
        <p14:creationId xmlns:p14="http://schemas.microsoft.com/office/powerpoint/2010/main" xmlns="" val="99637214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rot="21147550" flipH="1">
            <a:off x="1134141" y="2689928"/>
            <a:ext cx="1747739" cy="735890"/>
          </a:xfrm>
          <a:prstGeom prst="rect">
            <a:avLst/>
          </a:prstGeom>
          <a:noFill/>
          <a:ln w="9525">
            <a:noFill/>
            <a:miter lim="800000"/>
            <a:headEnd/>
            <a:tailEnd/>
          </a:ln>
        </p:spPr>
      </p:pic>
      <p:sp>
        <p:nvSpPr>
          <p:cNvPr id="3" name="Espaço Reservado para Conteúdo 2"/>
          <p:cNvSpPr>
            <a:spLocks noGrp="1"/>
          </p:cNvSpPr>
          <p:nvPr>
            <p:ph sz="quarter" idx="1"/>
          </p:nvPr>
        </p:nvSpPr>
        <p:spPr>
          <a:xfrm>
            <a:off x="587022" y="2872154"/>
            <a:ext cx="7755468" cy="2965937"/>
          </a:xfrm>
        </p:spPr>
        <p:txBody>
          <a:bodyPr>
            <a:noAutofit/>
          </a:bodyPr>
          <a:lstStyle/>
          <a:p>
            <a:pPr algn="just"/>
            <a:r>
              <a:rPr lang="pt-BR" sz="2600" b="1" dirty="0" smtClean="0"/>
              <a:t>Art. 149.CF </a:t>
            </a:r>
            <a:r>
              <a:rPr lang="pt-BR" sz="2600" dirty="0" smtClean="0"/>
              <a:t>Compete exclusivamente à União instituir contribuições sociais, de intervenção no domínio econômico e de interesse das categorias profissionais ou econômicas, como instrumento de sua atuação nas respectivas áreas, observado o disposto nos </a:t>
            </a:r>
            <a:r>
              <a:rPr lang="pt-BR" sz="2600" dirty="0" err="1" smtClean="0"/>
              <a:t>arts</a:t>
            </a:r>
            <a:r>
              <a:rPr lang="pt-BR" sz="2600" dirty="0" smtClean="0"/>
              <a:t>. 146, III, e 150, I e III, e sem prejuízo do previsto no art. 195, § 6º, relativamente às contribuições a que alude o dispositivo.</a:t>
            </a:r>
            <a:endParaRPr lang="pt-BR" sz="2600" dirty="0"/>
          </a:p>
        </p:txBody>
      </p:sp>
      <p:sp>
        <p:nvSpPr>
          <p:cNvPr id="4" name="Título 3"/>
          <p:cNvSpPr>
            <a:spLocks noGrp="1"/>
          </p:cNvSpPr>
          <p:nvPr>
            <p:ph type="title"/>
          </p:nvPr>
        </p:nvSpPr>
        <p:spPr>
          <a:xfrm>
            <a:off x="1031631" y="1301260"/>
            <a:ext cx="7678615" cy="1266093"/>
          </a:xfrm>
        </p:spPr>
        <p:txBody>
          <a:bodyPr>
            <a:noAutofit/>
          </a:bodyPr>
          <a:lstStyle/>
          <a:p>
            <a:pPr algn="ctr"/>
            <a:r>
              <a:rPr lang="pt-BR" sz="3600" b="1" dirty="0" smtClean="0">
                <a:solidFill>
                  <a:srgbClr val="C00000"/>
                </a:solidFill>
                <a:latin typeface="+mn-lt"/>
              </a:rPr>
              <a:t>A CONTRIBUIÇÃO SINDICAL CONTINUA TENDO NATUREZA TRIBUTÁRIA</a:t>
            </a:r>
            <a:endParaRPr lang="pt-BR" sz="3600" dirty="0">
              <a:solidFill>
                <a:srgbClr val="C00000"/>
              </a:solidFill>
              <a:latin typeface="+mn-lt"/>
            </a:endParaRPr>
          </a:p>
        </p:txBody>
      </p:sp>
    </p:spTree>
    <p:extLst>
      <p:ext uri="{BB962C8B-B14F-4D97-AF65-F5344CB8AC3E}">
        <p14:creationId xmlns:p14="http://schemas.microsoft.com/office/powerpoint/2010/main" xmlns="" val="35484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44500" y="1892300"/>
            <a:ext cx="8219259" cy="4776164"/>
          </a:xfrm>
        </p:spPr>
        <p:style>
          <a:lnRef idx="2">
            <a:schemeClr val="dk1"/>
          </a:lnRef>
          <a:fillRef idx="1">
            <a:schemeClr val="lt1"/>
          </a:fillRef>
          <a:effectRef idx="0">
            <a:schemeClr val="dk1"/>
          </a:effectRef>
          <a:fontRef idx="minor">
            <a:schemeClr val="dk1"/>
          </a:fontRef>
        </p:style>
        <p:txBody>
          <a:bodyPr>
            <a:noAutofit/>
          </a:bodyPr>
          <a:lstStyle/>
          <a:p>
            <a:pPr algn="just"/>
            <a:r>
              <a:rPr lang="pt-BR" sz="2400" b="1" dirty="0" smtClean="0">
                <a:cs typeface="Arial" pitchFamily="34" charset="0"/>
              </a:rPr>
              <a:t>Art. 8º É livre a associação profissional ou sindical, observado o seguinte:</a:t>
            </a:r>
          </a:p>
          <a:p>
            <a:pPr algn="just"/>
            <a:r>
              <a:rPr lang="pt-BR" sz="2400" b="1" dirty="0" smtClean="0">
                <a:cs typeface="Arial" pitchFamily="34" charset="0"/>
              </a:rPr>
              <a:t>I</a:t>
            </a:r>
            <a:r>
              <a:rPr lang="pt-BR" sz="2400" dirty="0" smtClean="0">
                <a:cs typeface="Arial" pitchFamily="34" charset="0"/>
              </a:rPr>
              <a:t> - a lei não poderá exigir autorização do Estado para a fundação de sindicato, ressalvado o registro no órgão competente, </a:t>
            </a:r>
            <a:r>
              <a:rPr lang="pt-BR" sz="2400" b="1" dirty="0" smtClean="0">
                <a:solidFill>
                  <a:srgbClr val="00B050"/>
                </a:solidFill>
                <a:cs typeface="Arial" pitchFamily="34" charset="0"/>
              </a:rPr>
              <a:t>vedadas ao Poder Público a interferência e a intervenção na organização sindical;</a:t>
            </a:r>
          </a:p>
          <a:p>
            <a:pPr algn="just"/>
            <a:r>
              <a:rPr lang="pt-BR" sz="2400" b="1" dirty="0" smtClean="0">
                <a:cs typeface="Arial" pitchFamily="34" charset="0"/>
              </a:rPr>
              <a:t>II</a:t>
            </a:r>
            <a:r>
              <a:rPr lang="pt-BR" sz="2400" dirty="0" smtClean="0">
                <a:cs typeface="Arial" pitchFamily="34" charset="0"/>
              </a:rPr>
              <a:t> - é vedada a criação de mais de uma organização sindical, em qualquer grau</a:t>
            </a:r>
            <a:r>
              <a:rPr lang="pt-BR" sz="2400" b="1" dirty="0" smtClean="0">
                <a:solidFill>
                  <a:schemeClr val="accent6">
                    <a:lumMod val="75000"/>
                  </a:schemeClr>
                </a:solidFill>
                <a:cs typeface="Arial" pitchFamily="34" charset="0"/>
              </a:rPr>
              <a:t>, </a:t>
            </a:r>
            <a:r>
              <a:rPr lang="pt-BR" sz="2400" b="1" dirty="0" smtClean="0">
                <a:solidFill>
                  <a:srgbClr val="00B050"/>
                </a:solidFill>
                <a:cs typeface="Arial" pitchFamily="34" charset="0"/>
              </a:rPr>
              <a:t>representativa de categoria profissional ou econômica, na mesma base territorial,</a:t>
            </a:r>
            <a:r>
              <a:rPr lang="pt-BR" sz="2400" dirty="0" smtClean="0">
                <a:solidFill>
                  <a:srgbClr val="00B050"/>
                </a:solidFill>
                <a:cs typeface="Arial" pitchFamily="34" charset="0"/>
              </a:rPr>
              <a:t> </a:t>
            </a:r>
            <a:r>
              <a:rPr lang="pt-BR" sz="2400" dirty="0" smtClean="0">
                <a:cs typeface="Arial" pitchFamily="34" charset="0"/>
              </a:rPr>
              <a:t>que será definida pelos trabalhadores ou empregadores interessados, não podendo ser inferior à área de um Município;</a:t>
            </a:r>
          </a:p>
        </p:txBody>
      </p:sp>
    </p:spTree>
    <p:extLst>
      <p:ext uri="{BB962C8B-B14F-4D97-AF65-F5344CB8AC3E}">
        <p14:creationId xmlns:p14="http://schemas.microsoft.com/office/powerpoint/2010/main" xmlns="" val="30064547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0222" y="564444"/>
            <a:ext cx="7534519" cy="1151467"/>
          </a:xfrm>
          <a:solidFill>
            <a:schemeClr val="bg1"/>
          </a:solidFill>
        </p:spPr>
        <p:txBody>
          <a:bodyPr>
            <a:normAutofit/>
          </a:bodyPr>
          <a:lstStyle/>
          <a:p>
            <a:pPr algn="ctr"/>
            <a:r>
              <a:rPr lang="pt-BR" sz="2400" b="1" dirty="0" smtClean="0">
                <a:latin typeface="+mn-lt"/>
              </a:rPr>
              <a:t>Trechos do parecer Ives </a:t>
            </a:r>
            <a:r>
              <a:rPr lang="pt-BR" sz="2400" b="1" dirty="0" err="1" smtClean="0">
                <a:latin typeface="+mn-lt"/>
              </a:rPr>
              <a:t>Gandra</a:t>
            </a:r>
            <a:r>
              <a:rPr lang="pt-BR" sz="2400" b="1" dirty="0" smtClean="0">
                <a:latin typeface="+mn-lt"/>
              </a:rPr>
              <a:t> da Silva Martins</a:t>
            </a:r>
            <a:br>
              <a:rPr lang="pt-BR" sz="2400" b="1" dirty="0" smtClean="0">
                <a:latin typeface="+mn-lt"/>
              </a:rPr>
            </a:br>
            <a:endParaRPr lang="pt-BR" sz="2400" b="1" dirty="0">
              <a:latin typeface="+mn-lt"/>
            </a:endParaRPr>
          </a:p>
        </p:txBody>
      </p:sp>
      <p:sp>
        <p:nvSpPr>
          <p:cNvPr id="4" name="CaixaDeTexto 3"/>
          <p:cNvSpPr txBox="1"/>
          <p:nvPr/>
        </p:nvSpPr>
        <p:spPr>
          <a:xfrm>
            <a:off x="564443" y="2099733"/>
            <a:ext cx="8060268" cy="41395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1900" b="1" dirty="0" smtClean="0"/>
              <a:t>Todas as contribuições enquadradas no art. 149, em suas três modalidades, têm natureza tributária </a:t>
            </a:r>
            <a:r>
              <a:rPr lang="pt-BR" sz="1900" dirty="0" smtClean="0"/>
              <a:t>[...].</a:t>
            </a:r>
          </a:p>
          <a:p>
            <a:endParaRPr lang="pt-BR" sz="800" dirty="0" smtClean="0"/>
          </a:p>
          <a:p>
            <a:pPr algn="just"/>
            <a:r>
              <a:rPr lang="pt-BR" sz="1900" dirty="0" smtClean="0"/>
              <a:t>A “contribuição especial no interesse das categorias profissionais ou econômicas, como instrumento de sua atuação nas respectivas áreas”, tem como nítido, claro e cristalino </a:t>
            </a:r>
            <a:r>
              <a:rPr lang="pt-BR" sz="1900" b="1" dirty="0" smtClean="0"/>
              <a:t>objetivo garantir a atuação de categorias profissionais e econômicas em defesa dos interesses próprios destes grupos</a:t>
            </a:r>
            <a:r>
              <a:rPr lang="pt-BR" sz="1900" dirty="0" smtClean="0"/>
              <a:t>, ofertando, pois, a Constituição, imposição tributária que lhes garanta recursos para que possam </a:t>
            </a:r>
            <a:r>
              <a:rPr lang="pt-BR" sz="1900" i="1" dirty="0" smtClean="0"/>
              <a:t>existir e atuar.</a:t>
            </a:r>
          </a:p>
          <a:p>
            <a:pPr algn="just"/>
            <a:endParaRPr lang="pt-BR" sz="800" i="1" dirty="0" smtClean="0"/>
          </a:p>
          <a:p>
            <a:pPr algn="just"/>
            <a:r>
              <a:rPr lang="pt-BR" sz="1900" dirty="0" smtClean="0"/>
              <a:t>Esta é a natureza jurídica da contribuição, que fundamenta o movimento corporativo ou sindical no Brasil, na redação da Lei Suprema de 1988, constitucionalizada que foi sua conformação tributária. </a:t>
            </a:r>
            <a:r>
              <a:rPr lang="pt-BR" sz="1900" b="1" dirty="0" smtClean="0"/>
              <a:t>Não é mais uma contribuição </a:t>
            </a:r>
            <a:r>
              <a:rPr lang="pt-BR" sz="1900" b="1" dirty="0" err="1" smtClean="0"/>
              <a:t>parafiscal</a:t>
            </a:r>
            <a:r>
              <a:rPr lang="pt-BR" sz="1900" b="1" dirty="0" smtClean="0"/>
              <a:t> ou fora do sistema, mas uma contribuição tributária, com objetivo perfil na lei maior.</a:t>
            </a:r>
            <a:endParaRPr lang="pt-BR" sz="1900" b="1" dirty="0"/>
          </a:p>
        </p:txBody>
      </p:sp>
    </p:spTree>
    <p:extLst>
      <p:ext uri="{BB962C8B-B14F-4D97-AF65-F5344CB8AC3E}">
        <p14:creationId xmlns:p14="http://schemas.microsoft.com/office/powerpoint/2010/main" xmlns="" val="42321134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8267" y="462845"/>
            <a:ext cx="7308741" cy="1645138"/>
          </a:xfrm>
          <a:solidFill>
            <a:schemeClr val="bg1"/>
          </a:solidFill>
        </p:spPr>
        <p:txBody>
          <a:bodyPr>
            <a:normAutofit/>
          </a:bodyPr>
          <a:lstStyle/>
          <a:p>
            <a:pPr algn="ctr"/>
            <a:r>
              <a:rPr lang="pt-BR" sz="2400" b="1" dirty="0" smtClean="0">
                <a:latin typeface="+mn-lt"/>
              </a:rPr>
              <a:t>Trechos do parecer Ives </a:t>
            </a:r>
            <a:r>
              <a:rPr lang="pt-BR" sz="2400" b="1" dirty="0" err="1" smtClean="0">
                <a:latin typeface="+mn-lt"/>
              </a:rPr>
              <a:t>Gandra</a:t>
            </a:r>
            <a:r>
              <a:rPr lang="pt-BR" sz="2400" b="1" dirty="0" smtClean="0">
                <a:latin typeface="+mn-lt"/>
              </a:rPr>
              <a:t>  da Silva Martins</a:t>
            </a:r>
            <a:endParaRPr lang="pt-BR" sz="1600" b="1" dirty="0">
              <a:latin typeface="+mn-lt"/>
            </a:endParaRPr>
          </a:p>
        </p:txBody>
      </p:sp>
      <p:sp>
        <p:nvSpPr>
          <p:cNvPr id="4" name="CaixaDeTexto 3"/>
          <p:cNvSpPr txBox="1"/>
          <p:nvPr/>
        </p:nvSpPr>
        <p:spPr>
          <a:xfrm>
            <a:off x="496711" y="2144890"/>
            <a:ext cx="8150578" cy="41395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sz="1900" dirty="0" smtClean="0"/>
              <a:t>A liberdade de associação não exclui o direito de uma categoria ser defendida por um sindicato, que, ao agir, hospeda os interesses tanto dos filiados quanto dos não filiados. Por isto, a contribuição só de filiados não se confunde com esta – obrigatória e de natureza tributária – imposta a todos de uma determinada categoria social.</a:t>
            </a:r>
          </a:p>
          <a:p>
            <a:pPr algn="just"/>
            <a:endParaRPr lang="pt-BR" sz="800" dirty="0" smtClean="0"/>
          </a:p>
          <a:p>
            <a:pPr algn="just"/>
            <a:r>
              <a:rPr lang="pt-BR" sz="1900" b="1" dirty="0" smtClean="0">
                <a:solidFill>
                  <a:srgbClr val="C00000"/>
                </a:solidFill>
              </a:rPr>
              <a:t>Em nenhum momento o art. 8º, inciso IV, excepciona, das categorias econômicas e profissionais, a contribuição de determinados beneficiários da atuação sindical, </a:t>
            </a:r>
            <a:r>
              <a:rPr lang="pt-BR" sz="1900" b="1" u="sng" dirty="0" smtClean="0">
                <a:solidFill>
                  <a:srgbClr val="C00000"/>
                </a:solidFill>
              </a:rPr>
              <a:t>NÃO PERMITINDO, POIS, QUE A LEI ORDINÁRIA O FAÇA</a:t>
            </a:r>
            <a:r>
              <a:rPr lang="pt-BR" sz="1900" b="1" dirty="0" smtClean="0">
                <a:solidFill>
                  <a:srgbClr val="C00000"/>
                </a:solidFill>
              </a:rPr>
              <a:t>, sempre que tal exceção representar um enfraquecimento da entidade para consecução de seus objetivos.</a:t>
            </a:r>
          </a:p>
          <a:p>
            <a:pPr algn="just"/>
            <a:endParaRPr lang="pt-BR" sz="800" b="1" dirty="0" smtClean="0"/>
          </a:p>
          <a:p>
            <a:pPr algn="just"/>
            <a:r>
              <a:rPr lang="pt-BR" sz="1900" dirty="0" smtClean="0"/>
              <a:t>[...] a contribuição sindical mencionada pela Constituição (art. 8º, inciso IV) tem natureza tributária (art. 149) e objetiva sustentar as corporações de categorias profissionais e econômicas na defesa de seus interesses e direitos.</a:t>
            </a:r>
            <a:endParaRPr lang="pt-BR" sz="1900" b="1" dirty="0"/>
          </a:p>
        </p:txBody>
      </p:sp>
    </p:spTree>
    <p:extLst>
      <p:ext uri="{BB962C8B-B14F-4D97-AF65-F5344CB8AC3E}">
        <p14:creationId xmlns:p14="http://schemas.microsoft.com/office/powerpoint/2010/main" xmlns="" val="18047047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6962" y="2326732"/>
            <a:ext cx="7886700" cy="3834397"/>
          </a:xfrm>
          <a:solidFill>
            <a:srgbClr val="73FD73"/>
          </a:solidFill>
        </p:spPr>
        <p:txBody>
          <a:bodyPr>
            <a:noAutofit/>
          </a:bodyPr>
          <a:lstStyle/>
          <a:p>
            <a:pPr algn="ctr"/>
            <a:r>
              <a:rPr lang="pt-BR" sz="4800" b="1" dirty="0" smtClean="0">
                <a:latin typeface="+mn-lt"/>
              </a:rPr>
              <a:t>CONTRIBUIÇÃO SINDICAL</a:t>
            </a:r>
            <a:br>
              <a:rPr lang="pt-BR" sz="4800" b="1" dirty="0" smtClean="0">
                <a:latin typeface="+mn-lt"/>
              </a:rPr>
            </a:br>
            <a:r>
              <a:rPr lang="pt-BR" sz="4800" b="1" dirty="0" smtClean="0">
                <a:solidFill>
                  <a:srgbClr val="00B050"/>
                </a:solidFill>
                <a:latin typeface="+mn-lt"/>
              </a:rPr>
              <a:t>visão legal</a:t>
            </a:r>
            <a:endParaRPr lang="pt-BR" sz="4800" b="1" dirty="0">
              <a:solidFill>
                <a:srgbClr val="00B050"/>
              </a:solidFill>
              <a:latin typeface="+mn-lt"/>
            </a:endParaRPr>
          </a:p>
        </p:txBody>
      </p:sp>
    </p:spTree>
    <p:extLst>
      <p:ext uri="{BB962C8B-B14F-4D97-AF65-F5344CB8AC3E}">
        <p14:creationId xmlns:p14="http://schemas.microsoft.com/office/powerpoint/2010/main" xmlns="" val="935023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20888" y="237067"/>
          <a:ext cx="8072424" cy="6107289"/>
        </p:xfrm>
        <a:graphic>
          <a:graphicData uri="http://schemas.openxmlformats.org/drawingml/2006/table">
            <a:tbl>
              <a:tblPr firstRow="1" bandRow="1">
                <a:tableStyleId>{073A0DAA-6AF3-43AB-8588-CEC1D06C72B9}</a:tableStyleId>
              </a:tblPr>
              <a:tblGrid>
                <a:gridCol w="4036212"/>
                <a:gridCol w="4036212"/>
              </a:tblGrid>
              <a:tr h="495762">
                <a:tc>
                  <a:txBody>
                    <a:bodyPr/>
                    <a:lstStyle/>
                    <a:p>
                      <a:pPr algn="ctr">
                        <a:lnSpc>
                          <a:spcPct val="115000"/>
                        </a:lnSpc>
                        <a:spcAft>
                          <a:spcPts val="0"/>
                        </a:spcAft>
                      </a:pPr>
                      <a:r>
                        <a:rPr lang="pt-BR" sz="2400" dirty="0" smtClean="0"/>
                        <a:t>CLT</a:t>
                      </a:r>
                      <a:endParaRPr lang="pt-BR" sz="2400" dirty="0">
                        <a:latin typeface="+mj-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5611527">
                <a:tc>
                  <a:txBody>
                    <a:bodyPr/>
                    <a:lstStyle/>
                    <a:p>
                      <a:pPr algn="just"/>
                      <a:r>
                        <a:rPr kumimoji="0" lang="pt-BR" sz="2500" b="1" kern="1200" dirty="0" smtClean="0"/>
                        <a:t>Art. 545 </a:t>
                      </a:r>
                      <a:r>
                        <a:rPr kumimoji="0" lang="pt-BR" sz="2500" kern="1200" dirty="0" smtClean="0"/>
                        <a:t>- Os empregadores ficam obrigados a descontar na folha de pagamento dos seus empregados, </a:t>
                      </a:r>
                      <a:r>
                        <a:rPr kumimoji="0" lang="pt-BR" sz="2500" b="1" u="sng" kern="1200" dirty="0" smtClean="0"/>
                        <a:t>desde que por eles devidamente autorizados</a:t>
                      </a:r>
                      <a:r>
                        <a:rPr kumimoji="0" lang="pt-BR" sz="2500" kern="1200" dirty="0" smtClean="0"/>
                        <a:t>, as contribuições devidas ao Sindicato, </a:t>
                      </a:r>
                      <a:r>
                        <a:rPr kumimoji="0" lang="pt-BR" sz="2500" b="1" u="sng" kern="1200" dirty="0" smtClean="0"/>
                        <a:t>quando por este notificados</a:t>
                      </a:r>
                      <a:r>
                        <a:rPr kumimoji="0" lang="pt-BR" sz="2500" kern="1200" dirty="0" smtClean="0"/>
                        <a:t>, </a:t>
                      </a:r>
                      <a:r>
                        <a:rPr kumimoji="0" lang="pt-BR" sz="2500" b="1" kern="1200" dirty="0" smtClean="0">
                          <a:solidFill>
                            <a:srgbClr val="C00000"/>
                          </a:solidFill>
                        </a:rPr>
                        <a:t>salvo</a:t>
                      </a:r>
                      <a:r>
                        <a:rPr kumimoji="0" lang="pt-BR" sz="2500" kern="1200" dirty="0" smtClean="0"/>
                        <a:t> quanto à contribuição sindical, cujo desconto independe </a:t>
                      </a:r>
                      <a:r>
                        <a:rPr kumimoji="0" lang="pt-BR" sz="2500" b="1" kern="1200" dirty="0" smtClean="0">
                          <a:solidFill>
                            <a:srgbClr val="C00000"/>
                          </a:solidFill>
                        </a:rPr>
                        <a:t>dessas formalidades. </a:t>
                      </a:r>
                      <a:endParaRPr kumimoji="0" lang="pt-BR" sz="2500" b="1" i="0" kern="1200" dirty="0">
                        <a:solidFill>
                          <a:srgbClr val="C00000"/>
                        </a:solidFill>
                        <a:latin typeface="+mj-lt"/>
                        <a:ea typeface="+mn-ea"/>
                        <a:cs typeface="+mn-cs"/>
                      </a:endParaRPr>
                    </a:p>
                  </a:txBody>
                  <a:tcPr marL="54426" marR="54426" marT="0" marB="0"/>
                </a:tc>
                <a:tc>
                  <a:txBody>
                    <a:bodyPr/>
                    <a:lstStyle/>
                    <a:p>
                      <a:pPr algn="just">
                        <a:spcAft>
                          <a:spcPts val="0"/>
                        </a:spcAft>
                      </a:pPr>
                      <a:r>
                        <a:rPr lang="pt-BR" sz="2500" b="1" dirty="0" smtClean="0"/>
                        <a:t>Art. 545. </a:t>
                      </a:r>
                      <a:r>
                        <a:rPr lang="pt-BR" sz="2500" dirty="0" smtClean="0"/>
                        <a:t>Os empregadores ficam obrigados a descontar da folha de pagamento dos seus empregados, </a:t>
                      </a:r>
                      <a:r>
                        <a:rPr lang="pt-BR" sz="2500" b="1" u="sng" dirty="0" smtClean="0">
                          <a:solidFill>
                            <a:schemeClr val="tx1"/>
                          </a:solidFill>
                        </a:rPr>
                        <a:t>desde que por eles devidamente autorizados</a:t>
                      </a:r>
                      <a:r>
                        <a:rPr lang="pt-BR" sz="2500" dirty="0" smtClean="0"/>
                        <a:t>, as contribuições devidas ao sindicato, </a:t>
                      </a:r>
                      <a:r>
                        <a:rPr lang="pt-BR" sz="2500" b="1" u="sng" dirty="0" smtClean="0"/>
                        <a:t>quando por este notificados.</a:t>
                      </a:r>
                      <a:r>
                        <a:rPr lang="pt-BR" sz="2500" dirty="0" smtClean="0"/>
                        <a:t> </a:t>
                      </a:r>
                      <a:endParaRPr lang="pt-BR" sz="2500" b="1" dirty="0">
                        <a:solidFill>
                          <a:srgbClr val="C00000"/>
                        </a:solidFill>
                        <a:latin typeface="+mj-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167368115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2138" y="1803401"/>
            <a:ext cx="8171962" cy="4644452"/>
          </a:xfrm>
        </p:spPr>
        <p:txBody>
          <a:bodyPr>
            <a:normAutofit/>
          </a:bodyPr>
          <a:lstStyle/>
          <a:p>
            <a:pPr algn="ctr">
              <a:buFont typeface="Wingdings" pitchFamily="2" charset="2"/>
              <a:buChar char="§"/>
            </a:pPr>
            <a:r>
              <a:rPr lang="pt-BR" sz="3900" b="1" dirty="0" smtClean="0"/>
              <a:t>FORMALIDADES LEGAIS  - </a:t>
            </a:r>
          </a:p>
          <a:p>
            <a:pPr algn="ctr">
              <a:buNone/>
            </a:pPr>
            <a:r>
              <a:rPr lang="pt-BR" sz="3900" b="1" dirty="0" smtClean="0"/>
              <a:t>art. 545 da CLT.</a:t>
            </a:r>
          </a:p>
          <a:p>
            <a:pPr algn="just">
              <a:buFont typeface="Wingdings" pitchFamily="2" charset="2"/>
              <a:buChar char="§"/>
            </a:pPr>
            <a:r>
              <a:rPr lang="pt-BR" sz="3900" dirty="0" smtClean="0"/>
              <a:t>AUTORIZAÇÃO</a:t>
            </a:r>
          </a:p>
          <a:p>
            <a:pPr algn="just">
              <a:buFont typeface="Wingdings" pitchFamily="2" charset="2"/>
              <a:buChar char="§"/>
            </a:pPr>
            <a:r>
              <a:rPr lang="pt-BR" sz="3900" dirty="0" smtClean="0"/>
              <a:t>NOTIFICAÇÃO  sindicato deverá </a:t>
            </a:r>
            <a:r>
              <a:rPr lang="pt-BR" sz="3900" b="1" dirty="0" smtClean="0">
                <a:solidFill>
                  <a:srgbClr val="C00000"/>
                </a:solidFill>
              </a:rPr>
              <a:t>NOTIFICAR</a:t>
            </a:r>
            <a:r>
              <a:rPr lang="pt-BR" sz="3900" dirty="0" smtClean="0"/>
              <a:t> o  empregador</a:t>
            </a:r>
          </a:p>
          <a:p>
            <a:pPr algn="just">
              <a:buNone/>
            </a:pPr>
            <a:endParaRPr lang="pt-BR" sz="3200" dirty="0" smtClean="0"/>
          </a:p>
          <a:p>
            <a:pPr algn="just">
              <a:buFont typeface="Wingdings" pitchFamily="2" charset="2"/>
              <a:buChar char="ü"/>
            </a:pPr>
            <a:endParaRPr lang="pt-BR" dirty="0" smtClean="0"/>
          </a:p>
          <a:p>
            <a:pPr algn="just">
              <a:buNone/>
            </a:pPr>
            <a:endParaRPr lang="pt-BR" dirty="0"/>
          </a:p>
        </p:txBody>
      </p:sp>
      <p:sp>
        <p:nvSpPr>
          <p:cNvPr id="4" name="Seta para a direita 3"/>
          <p:cNvSpPr/>
          <p:nvPr/>
        </p:nvSpPr>
        <p:spPr>
          <a:xfrm>
            <a:off x="3822700" y="4025900"/>
            <a:ext cx="838200" cy="203200"/>
          </a:xfrm>
          <a:prstGeom prst="rightArrow">
            <a:avLst/>
          </a:prstGeom>
          <a:solidFill>
            <a:srgbClr val="00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8128643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381000" y="304800"/>
          <a:ext cx="8434754" cy="6273800"/>
        </p:xfrm>
        <a:graphic>
          <a:graphicData uri="http://schemas.openxmlformats.org/drawingml/2006/table">
            <a:tbl>
              <a:tblPr firstRow="1" bandRow="1">
                <a:tableStyleId>{073A0DAA-6AF3-43AB-8588-CEC1D06C72B9}</a:tableStyleId>
              </a:tblPr>
              <a:tblGrid>
                <a:gridCol w="4217377"/>
                <a:gridCol w="4217377"/>
              </a:tblGrid>
              <a:tr h="509885">
                <a:tc>
                  <a:txBody>
                    <a:bodyPr/>
                    <a:lstStyle/>
                    <a:p>
                      <a:pPr algn="ctr">
                        <a:lnSpc>
                          <a:spcPct val="115000"/>
                        </a:lnSpc>
                        <a:spcAft>
                          <a:spcPts val="0"/>
                        </a:spcAft>
                      </a:pPr>
                      <a:r>
                        <a:rPr lang="pt-BR" sz="2300" dirty="0" smtClean="0"/>
                        <a:t>CLT</a:t>
                      </a:r>
                      <a:endParaRPr lang="pt-BR" sz="2300" dirty="0">
                        <a:latin typeface="+mj-lt"/>
                        <a:ea typeface="Calibri"/>
                        <a:cs typeface="Times New Roman"/>
                      </a:endParaRPr>
                    </a:p>
                  </a:txBody>
                  <a:tcPr marL="54426" marR="54426" marT="0" marB="0"/>
                </a:tc>
                <a:tc>
                  <a:txBody>
                    <a:bodyPr/>
                    <a:lstStyle/>
                    <a:p>
                      <a:pPr algn="ctr">
                        <a:lnSpc>
                          <a:spcPct val="115000"/>
                        </a:lnSpc>
                        <a:spcAft>
                          <a:spcPts val="0"/>
                        </a:spcAft>
                      </a:pPr>
                      <a:r>
                        <a:rPr lang="pt-BR" sz="2300" dirty="0" smtClean="0"/>
                        <a:t>LEI 13.467/2017</a:t>
                      </a:r>
                      <a:endParaRPr lang="pt-BR" sz="2300" dirty="0">
                        <a:solidFill>
                          <a:schemeClr val="tx1"/>
                        </a:solidFill>
                        <a:latin typeface="+mn-lt"/>
                        <a:ea typeface="Calibri"/>
                        <a:cs typeface="Times New Roman"/>
                      </a:endParaRPr>
                    </a:p>
                  </a:txBody>
                  <a:tcPr marL="54426" marR="54426" marT="0" marB="0"/>
                </a:tc>
              </a:tr>
              <a:tr h="57639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pt-BR" sz="2300" b="1" kern="1200" dirty="0" smtClean="0"/>
                        <a:t>Art. 578 </a:t>
                      </a:r>
                      <a:r>
                        <a:rPr kumimoji="0" lang="pt-BR" sz="2300" kern="1200" dirty="0" smtClean="0"/>
                        <a:t>- As contribuições devidas aos Sindicatos pelos que participem das categorias econômicas ou profissionais ou das profissões liberais representadas pelas referidas entidades serão, sob a denominação do </a:t>
                      </a:r>
                      <a:r>
                        <a:rPr kumimoji="0" lang="pt-BR" sz="2300" u="sng" kern="1200" dirty="0" smtClean="0"/>
                        <a:t>"imposto sindical"</a:t>
                      </a:r>
                      <a:r>
                        <a:rPr kumimoji="0" lang="pt-BR" sz="2300" kern="1200" dirty="0" smtClean="0"/>
                        <a:t>, pagas, recolhidas e aplicadas na forma estabelecida neste Capítulo.</a:t>
                      </a:r>
                    </a:p>
                    <a:p>
                      <a:pPr algn="just"/>
                      <a:endParaRPr kumimoji="0" lang="pt-BR" sz="2300" b="0" i="0" kern="1200" dirty="0">
                        <a:solidFill>
                          <a:schemeClr val="dk1"/>
                        </a:solidFill>
                        <a:latin typeface="+mj-lt"/>
                        <a:ea typeface="+mn-ea"/>
                        <a:cs typeface="+mn-cs"/>
                      </a:endParaRPr>
                    </a:p>
                  </a:txBody>
                  <a:tcPr marL="54426" marR="54426"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300" b="1" dirty="0" smtClean="0"/>
                        <a:t>Art. 578. </a:t>
                      </a:r>
                      <a:r>
                        <a:rPr lang="pt-BR" sz="2300" dirty="0" smtClean="0"/>
                        <a:t>As contribuições devidas aos sindicatos pelos participantes </a:t>
                      </a:r>
                      <a:r>
                        <a:rPr lang="pt-BR" sz="2300" u="sng" dirty="0" smtClean="0">
                          <a:solidFill>
                            <a:srgbClr val="FF0000"/>
                          </a:solidFill>
                        </a:rPr>
                        <a:t>das categorias econômicas ou profissionais ou das profissões liberais representadas pelas referidas entidades</a:t>
                      </a:r>
                      <a:r>
                        <a:rPr lang="pt-BR" sz="2300" dirty="0" smtClean="0"/>
                        <a:t> serão, sob a denominação de </a:t>
                      </a:r>
                      <a:r>
                        <a:rPr lang="pt-BR" sz="2300" u="sng" dirty="0" smtClean="0"/>
                        <a:t>contribuição sindical</a:t>
                      </a:r>
                      <a:r>
                        <a:rPr lang="pt-BR" sz="2300" dirty="0" smtClean="0"/>
                        <a:t>, pagas, recolhidas e aplicadas na forma estabelecida neste Capítulo, </a:t>
                      </a:r>
                      <a:r>
                        <a:rPr lang="pt-BR" sz="2300" b="1" dirty="0" smtClean="0">
                          <a:solidFill>
                            <a:srgbClr val="C00000"/>
                          </a:solidFill>
                        </a:rPr>
                        <a:t>desde que prévia e expressamente autorizadas</a:t>
                      </a:r>
                      <a:r>
                        <a:rPr lang="pt-BR" sz="2300" dirty="0" smtClean="0"/>
                        <a:t>.</a:t>
                      </a:r>
                      <a:endParaRPr lang="pt-BR" sz="2300" dirty="0" smtClean="0">
                        <a:latin typeface="+mj-lt"/>
                      </a:endParaRPr>
                    </a:p>
                  </a:txBody>
                  <a:tcPr marL="54426" marR="54426" marT="0" marB="0"/>
                </a:tc>
              </a:tr>
            </a:tbl>
          </a:graphicData>
        </a:graphic>
      </p:graphicFrame>
    </p:spTree>
    <p:extLst>
      <p:ext uri="{BB962C8B-B14F-4D97-AF65-F5344CB8AC3E}">
        <p14:creationId xmlns:p14="http://schemas.microsoft.com/office/powerpoint/2010/main" xmlns="" val="13450566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2138" y="1803401"/>
            <a:ext cx="8171962" cy="4644452"/>
          </a:xfrm>
        </p:spPr>
        <p:txBody>
          <a:bodyPr>
            <a:normAutofit/>
          </a:bodyPr>
          <a:lstStyle/>
          <a:p>
            <a:pPr algn="ctr">
              <a:buFont typeface="Wingdings" pitchFamily="2" charset="2"/>
              <a:buChar char="§"/>
            </a:pPr>
            <a:r>
              <a:rPr lang="pt-BR" sz="3900" dirty="0" smtClean="0"/>
              <a:t>QUEM </a:t>
            </a:r>
            <a:r>
              <a:rPr lang="pt-BR" sz="3900" b="1" dirty="0" smtClean="0"/>
              <a:t>DEVE</a:t>
            </a:r>
            <a:r>
              <a:rPr lang="pt-BR" sz="3900" dirty="0" smtClean="0"/>
              <a:t> PAGAR CONTRIBUIÇÃO SINDICAL  - OBRIGAÇÃO</a:t>
            </a:r>
          </a:p>
          <a:p>
            <a:pPr algn="ctr">
              <a:buNone/>
            </a:pPr>
            <a:r>
              <a:rPr lang="pt-BR" sz="3900" dirty="0" smtClean="0"/>
              <a:t>art. 578 da CLT</a:t>
            </a:r>
          </a:p>
          <a:p>
            <a:pPr algn="ctr">
              <a:buNone/>
            </a:pPr>
            <a:endParaRPr lang="pt-BR" sz="3900" dirty="0" smtClean="0"/>
          </a:p>
          <a:p>
            <a:pPr algn="ctr">
              <a:buNone/>
            </a:pPr>
            <a:endParaRPr lang="pt-BR" sz="3900" dirty="0" smtClean="0"/>
          </a:p>
          <a:p>
            <a:pPr algn="ctr">
              <a:buFont typeface="Wingdings" pitchFamily="2" charset="2"/>
              <a:buChar char="§"/>
            </a:pPr>
            <a:r>
              <a:rPr lang="pt-BR" sz="3900" dirty="0" smtClean="0"/>
              <a:t>TODOS OS INTEGRANTES DAS CATEGORIAS</a:t>
            </a:r>
            <a:endParaRPr lang="pt-BR" sz="3200" dirty="0" smtClean="0"/>
          </a:p>
          <a:p>
            <a:pPr algn="just">
              <a:buFont typeface="Wingdings" pitchFamily="2" charset="2"/>
              <a:buChar char="ü"/>
            </a:pPr>
            <a:endParaRPr lang="pt-BR" dirty="0" smtClean="0"/>
          </a:p>
          <a:p>
            <a:pPr algn="just">
              <a:buNone/>
            </a:pPr>
            <a:endParaRPr lang="pt-BR" dirty="0"/>
          </a:p>
        </p:txBody>
      </p:sp>
      <p:sp>
        <p:nvSpPr>
          <p:cNvPr id="4" name="Seta para a direita 3"/>
          <p:cNvSpPr/>
          <p:nvPr/>
        </p:nvSpPr>
        <p:spPr>
          <a:xfrm rot="5400000">
            <a:off x="4003101" y="3812449"/>
            <a:ext cx="838200" cy="696205"/>
          </a:xfrm>
          <a:prstGeom prst="rightArrow">
            <a:avLst/>
          </a:prstGeom>
          <a:solidFill>
            <a:srgbClr val="00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8128643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2138" y="1803401"/>
            <a:ext cx="8171962" cy="4644452"/>
          </a:xfrm>
        </p:spPr>
        <p:txBody>
          <a:bodyPr>
            <a:normAutofit/>
          </a:bodyPr>
          <a:lstStyle/>
          <a:p>
            <a:pPr algn="ctr">
              <a:buFont typeface="Wingdings" pitchFamily="2" charset="2"/>
              <a:buChar char="§"/>
            </a:pPr>
            <a:r>
              <a:rPr lang="pt-BR" sz="3900" b="1" dirty="0" smtClean="0"/>
              <a:t>FORMALIDADES LEGAIS  - </a:t>
            </a:r>
          </a:p>
          <a:p>
            <a:pPr algn="ctr">
              <a:buNone/>
            </a:pPr>
            <a:r>
              <a:rPr lang="pt-BR" sz="3900" b="1" dirty="0" smtClean="0"/>
              <a:t>art. 545 E 578 da CLT.</a:t>
            </a:r>
          </a:p>
          <a:p>
            <a:pPr algn="just">
              <a:buFont typeface="Wingdings" pitchFamily="2" charset="2"/>
              <a:buChar char="§"/>
            </a:pPr>
            <a:r>
              <a:rPr lang="pt-BR" sz="3900" b="1" dirty="0" smtClean="0"/>
              <a:t>AUTORIZAÇÃO</a:t>
            </a:r>
            <a:r>
              <a:rPr lang="pt-BR" sz="3900" dirty="0" smtClean="0"/>
              <a:t> DA CATEGORIA – </a:t>
            </a:r>
            <a:r>
              <a:rPr lang="pt-BR" sz="3900" b="1" dirty="0" smtClean="0">
                <a:solidFill>
                  <a:srgbClr val="C00000"/>
                </a:solidFill>
              </a:rPr>
              <a:t>PREVIA E EXPRESSA</a:t>
            </a:r>
          </a:p>
          <a:p>
            <a:pPr algn="just">
              <a:buFont typeface="Wingdings" pitchFamily="2" charset="2"/>
              <a:buChar char="§"/>
            </a:pPr>
            <a:endParaRPr lang="pt-BR" sz="3900" dirty="0" smtClean="0"/>
          </a:p>
          <a:p>
            <a:pPr algn="just">
              <a:buFont typeface="Wingdings" pitchFamily="2" charset="2"/>
              <a:buChar char="§"/>
            </a:pPr>
            <a:r>
              <a:rPr lang="pt-BR" sz="3900" dirty="0" smtClean="0"/>
              <a:t>NOTIFICAÇÃO  sindicato deverá </a:t>
            </a:r>
            <a:r>
              <a:rPr lang="pt-BR" sz="3900" b="1" dirty="0" smtClean="0">
                <a:solidFill>
                  <a:srgbClr val="C00000"/>
                </a:solidFill>
              </a:rPr>
              <a:t>NOTIFICAR</a:t>
            </a:r>
            <a:r>
              <a:rPr lang="pt-BR" sz="3900" dirty="0" smtClean="0"/>
              <a:t> o  empregador</a:t>
            </a:r>
          </a:p>
          <a:p>
            <a:pPr algn="just">
              <a:buNone/>
            </a:pPr>
            <a:endParaRPr lang="pt-BR" sz="3200" dirty="0" smtClean="0"/>
          </a:p>
          <a:p>
            <a:pPr algn="just">
              <a:buFont typeface="Wingdings" pitchFamily="2" charset="2"/>
              <a:buChar char="ü"/>
            </a:pPr>
            <a:endParaRPr lang="pt-BR" dirty="0" smtClean="0"/>
          </a:p>
          <a:p>
            <a:pPr algn="just">
              <a:buNone/>
            </a:pPr>
            <a:endParaRPr lang="pt-BR" dirty="0"/>
          </a:p>
        </p:txBody>
      </p:sp>
      <p:sp>
        <p:nvSpPr>
          <p:cNvPr id="4" name="Seta para a direita 3"/>
          <p:cNvSpPr/>
          <p:nvPr/>
        </p:nvSpPr>
        <p:spPr>
          <a:xfrm rot="5400000">
            <a:off x="3893359" y="4361676"/>
            <a:ext cx="944795" cy="657612"/>
          </a:xfrm>
          <a:prstGeom prst="rightArrow">
            <a:avLst/>
          </a:prstGeom>
          <a:solidFill>
            <a:srgbClr val="00FF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8128643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75732" y="339970"/>
          <a:ext cx="8286914" cy="6162429"/>
        </p:xfrm>
        <a:graphic>
          <a:graphicData uri="http://schemas.openxmlformats.org/drawingml/2006/table">
            <a:tbl>
              <a:tblPr firstRow="1" bandRow="1">
                <a:tableStyleId>{073A0DAA-6AF3-43AB-8588-CEC1D06C72B9}</a:tableStyleId>
              </a:tblPr>
              <a:tblGrid>
                <a:gridCol w="4143457"/>
                <a:gridCol w="4143457"/>
              </a:tblGrid>
              <a:tr h="467776">
                <a:tc>
                  <a:txBody>
                    <a:bodyPr/>
                    <a:lstStyle/>
                    <a:p>
                      <a:pPr algn="ctr">
                        <a:lnSpc>
                          <a:spcPct val="115000"/>
                        </a:lnSpc>
                        <a:spcAft>
                          <a:spcPts val="0"/>
                        </a:spcAft>
                      </a:pPr>
                      <a:r>
                        <a:rPr lang="pt-BR" sz="2300" dirty="0" smtClean="0"/>
                        <a:t>CLT</a:t>
                      </a:r>
                      <a:endParaRPr lang="pt-BR" sz="2300" dirty="0">
                        <a:latin typeface="+mn-lt"/>
                        <a:ea typeface="Calibri"/>
                        <a:cs typeface="Times New Roman"/>
                      </a:endParaRPr>
                    </a:p>
                  </a:txBody>
                  <a:tcPr marL="54426" marR="54426" marT="0" marB="0"/>
                </a:tc>
                <a:tc>
                  <a:txBody>
                    <a:bodyPr/>
                    <a:lstStyle/>
                    <a:p>
                      <a:pPr algn="ctr">
                        <a:lnSpc>
                          <a:spcPct val="115000"/>
                        </a:lnSpc>
                        <a:spcAft>
                          <a:spcPts val="0"/>
                        </a:spcAft>
                      </a:pPr>
                      <a:r>
                        <a:rPr lang="pt-BR" sz="2300" dirty="0" smtClean="0"/>
                        <a:t>LEI 13.467/2017</a:t>
                      </a:r>
                      <a:endParaRPr lang="pt-BR" sz="2300" dirty="0">
                        <a:solidFill>
                          <a:schemeClr val="tx1"/>
                        </a:solidFill>
                        <a:latin typeface="+mn-lt"/>
                        <a:ea typeface="Calibri"/>
                        <a:cs typeface="Times New Roman"/>
                      </a:endParaRPr>
                    </a:p>
                  </a:txBody>
                  <a:tcPr marL="54426" marR="54426" marT="0" marB="0"/>
                </a:tc>
              </a:tr>
              <a:tr h="5694653">
                <a:tc>
                  <a:txBody>
                    <a:bodyPr/>
                    <a:lstStyle/>
                    <a:p>
                      <a:pPr algn="just"/>
                      <a:r>
                        <a:rPr kumimoji="0" lang="pt-BR" sz="2300" b="1" kern="1200" dirty="0" smtClean="0"/>
                        <a:t>Art. 579 </a:t>
                      </a:r>
                      <a:r>
                        <a:rPr kumimoji="0" lang="pt-BR" sz="2300" kern="1200" dirty="0" smtClean="0"/>
                        <a:t>- A contribuição sindical </a:t>
                      </a:r>
                      <a:r>
                        <a:rPr kumimoji="0" lang="pt-BR" sz="2300" b="1" kern="1200" dirty="0" smtClean="0">
                          <a:solidFill>
                            <a:srgbClr val="C00000"/>
                          </a:solidFill>
                        </a:rPr>
                        <a:t>é devida por todos </a:t>
                      </a:r>
                      <a:r>
                        <a:rPr kumimoji="0" lang="pt-BR" sz="2300" b="1" kern="1200" dirty="0" err="1" smtClean="0">
                          <a:solidFill>
                            <a:srgbClr val="C00000"/>
                          </a:solidFill>
                        </a:rPr>
                        <a:t>aquêles</a:t>
                      </a:r>
                      <a:r>
                        <a:rPr kumimoji="0" lang="pt-BR" sz="2300" b="1" kern="1200" dirty="0" smtClean="0">
                          <a:solidFill>
                            <a:srgbClr val="C00000"/>
                          </a:solidFill>
                        </a:rPr>
                        <a:t> </a:t>
                      </a:r>
                      <a:r>
                        <a:rPr kumimoji="0" lang="pt-BR" sz="2300" kern="1200" dirty="0" smtClean="0"/>
                        <a:t>que participarem de uma determinada </a:t>
                      </a:r>
                      <a:r>
                        <a:rPr kumimoji="0" lang="pt-BR" sz="2300" b="1" u="sng" kern="1200" dirty="0" smtClean="0"/>
                        <a:t>categoria</a:t>
                      </a:r>
                      <a:r>
                        <a:rPr kumimoji="0" lang="pt-BR" sz="2300" kern="1200" dirty="0" smtClean="0"/>
                        <a:t> econômica ou profissional, ou de uma profissão liberal, em favor do sindicato representativo da mesma categoria ou profissão ou, inexistindo este, na conformidade do disposto </a:t>
                      </a:r>
                      <a:r>
                        <a:rPr kumimoji="0" lang="pt-BR" sz="2300" b="1" kern="1200" dirty="0" smtClean="0">
                          <a:solidFill>
                            <a:srgbClr val="C00000"/>
                          </a:solidFill>
                        </a:rPr>
                        <a:t>no </a:t>
                      </a:r>
                      <a:r>
                        <a:rPr kumimoji="0" lang="pt-BR" sz="2300" b="1" u="none" kern="1200" dirty="0" smtClean="0">
                          <a:solidFill>
                            <a:srgbClr val="C00000"/>
                          </a:solidFill>
                        </a:rPr>
                        <a:t>art. 591.</a:t>
                      </a:r>
                      <a:endParaRPr kumimoji="0" lang="pt-BR" sz="2300" b="1" i="0" u="none" kern="1200" dirty="0">
                        <a:solidFill>
                          <a:srgbClr val="C00000"/>
                        </a:solidFill>
                        <a:latin typeface="+mn-lt"/>
                        <a:ea typeface="+mn-ea"/>
                        <a:cs typeface="+mn-cs"/>
                      </a:endParaRPr>
                    </a:p>
                  </a:txBody>
                  <a:tcPr marL="54426" marR="54426" marT="0" marB="0"/>
                </a:tc>
                <a:tc>
                  <a:txBody>
                    <a:bodyPr/>
                    <a:lstStyle/>
                    <a:p>
                      <a:pPr algn="just">
                        <a:spcAft>
                          <a:spcPts val="0"/>
                        </a:spcAft>
                      </a:pPr>
                      <a:r>
                        <a:rPr lang="pt-BR" sz="2300" b="1" dirty="0" smtClean="0"/>
                        <a:t>Art. 579. </a:t>
                      </a:r>
                      <a:r>
                        <a:rPr lang="pt-BR" sz="2300" b="1" dirty="0" smtClean="0">
                          <a:solidFill>
                            <a:srgbClr val="C00000"/>
                          </a:solidFill>
                        </a:rPr>
                        <a:t>O desconto da contribuição sindical está condicionado à autorização prévia e expressa </a:t>
                      </a:r>
                      <a:r>
                        <a:rPr lang="pt-BR" sz="2300" dirty="0" smtClean="0"/>
                        <a:t>dos que participarem de uma determinada </a:t>
                      </a:r>
                      <a:r>
                        <a:rPr lang="pt-BR" sz="2300" b="1" u="sng" dirty="0" smtClean="0"/>
                        <a:t>categoria</a:t>
                      </a:r>
                      <a:r>
                        <a:rPr lang="pt-BR" sz="2300" dirty="0" smtClean="0"/>
                        <a:t> econômica ou </a:t>
                      </a:r>
                      <a:r>
                        <a:rPr lang="pt-BR" sz="2300" b="1" u="sng" dirty="0" smtClean="0"/>
                        <a:t>profissional, ou de uma profissão liberal, </a:t>
                      </a:r>
                      <a:r>
                        <a:rPr lang="pt-BR" sz="2300" dirty="0" smtClean="0"/>
                        <a:t>em favor do sindicato representativo da mesma categoria ou profissão ou, inexistindo este, na conformidade do disposto no </a:t>
                      </a:r>
                      <a:r>
                        <a:rPr lang="pt-BR" sz="2300" b="1" u="sng" dirty="0" smtClean="0"/>
                        <a:t>art. 591 </a:t>
                      </a:r>
                      <a:r>
                        <a:rPr lang="pt-BR" sz="2300" dirty="0" smtClean="0"/>
                        <a:t>desta Consolidação.</a:t>
                      </a:r>
                      <a:endParaRPr lang="pt-BR" sz="2300" b="1" dirty="0">
                        <a:solidFill>
                          <a:srgbClr val="C00000"/>
                        </a:solidFill>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380693087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96711" y="269632"/>
          <a:ext cx="8365935" cy="6018280"/>
        </p:xfrm>
        <a:graphic>
          <a:graphicData uri="http://schemas.openxmlformats.org/drawingml/2006/table">
            <a:tbl>
              <a:tblPr firstRow="1" bandRow="1">
                <a:tableStyleId>{073A0DAA-6AF3-43AB-8588-CEC1D06C72B9}</a:tableStyleId>
              </a:tblPr>
              <a:tblGrid>
                <a:gridCol w="8365935"/>
              </a:tblGrid>
              <a:tr h="590358">
                <a:tc>
                  <a:txBody>
                    <a:bodyPr/>
                    <a:lstStyle/>
                    <a:p>
                      <a:pPr algn="ctr">
                        <a:lnSpc>
                          <a:spcPct val="115000"/>
                        </a:lnSpc>
                        <a:spcAft>
                          <a:spcPts val="0"/>
                        </a:spcAft>
                      </a:pPr>
                      <a:r>
                        <a:rPr lang="pt-BR" sz="2300" dirty="0" smtClean="0"/>
                        <a:t>CLT – Não</a:t>
                      </a:r>
                      <a:r>
                        <a:rPr lang="pt-BR" sz="2300" baseline="0" dirty="0" smtClean="0"/>
                        <a:t> sofreu alteração</a:t>
                      </a:r>
                      <a:endParaRPr lang="pt-BR" sz="2300" dirty="0">
                        <a:latin typeface="+mn-lt"/>
                        <a:ea typeface="Calibri"/>
                        <a:cs typeface="Times New Roman"/>
                      </a:endParaRPr>
                    </a:p>
                  </a:txBody>
                  <a:tcPr marL="54426" marR="54426" marT="0" marB="0"/>
                </a:tc>
              </a:tr>
              <a:tr h="5427922">
                <a:tc>
                  <a:txBody>
                    <a:bodyPr/>
                    <a:lstStyle/>
                    <a:p>
                      <a:pPr algn="just"/>
                      <a:endParaRPr lang="pt-BR" sz="2400" b="1" i="0" kern="1200" dirty="0" smtClean="0">
                        <a:solidFill>
                          <a:schemeClr val="dk1"/>
                        </a:solidFill>
                        <a:latin typeface="+mn-lt"/>
                        <a:ea typeface="+mn-ea"/>
                        <a:cs typeface="+mn-cs"/>
                      </a:endParaRPr>
                    </a:p>
                    <a:p>
                      <a:pPr algn="just"/>
                      <a:r>
                        <a:rPr lang="pt-BR" sz="2400" b="1" i="0" kern="1200" dirty="0" smtClean="0">
                          <a:solidFill>
                            <a:schemeClr val="dk1"/>
                          </a:solidFill>
                          <a:latin typeface="+mn-lt"/>
                          <a:ea typeface="+mn-ea"/>
                          <a:cs typeface="+mn-cs"/>
                        </a:rPr>
                        <a:t>Art. 591. </a:t>
                      </a:r>
                      <a:r>
                        <a:rPr lang="pt-BR" sz="2400" b="0" i="0" kern="1200" dirty="0" smtClean="0">
                          <a:solidFill>
                            <a:schemeClr val="dk1"/>
                          </a:solidFill>
                          <a:latin typeface="+mn-lt"/>
                          <a:ea typeface="+mn-ea"/>
                          <a:cs typeface="+mn-cs"/>
                        </a:rPr>
                        <a:t> Inexistindo sindicato, os percentuais previstos na alínea </a:t>
                      </a:r>
                      <a:r>
                        <a:rPr lang="pt-BR" sz="2400" b="0" i="1" kern="1200" dirty="0" smtClean="0">
                          <a:solidFill>
                            <a:schemeClr val="dk1"/>
                          </a:solidFill>
                          <a:latin typeface="+mn-lt"/>
                          <a:ea typeface="+mn-ea"/>
                          <a:cs typeface="+mn-cs"/>
                        </a:rPr>
                        <a:t>c</a:t>
                      </a:r>
                      <a:r>
                        <a:rPr lang="pt-BR" sz="2400" b="0" i="0" kern="1200" dirty="0" smtClean="0">
                          <a:solidFill>
                            <a:schemeClr val="dk1"/>
                          </a:solidFill>
                          <a:latin typeface="+mn-lt"/>
                          <a:ea typeface="+mn-ea"/>
                          <a:cs typeface="+mn-cs"/>
                        </a:rPr>
                        <a:t> do inciso I e na alínea </a:t>
                      </a:r>
                      <a:r>
                        <a:rPr lang="pt-BR" sz="2400" b="0" i="1" kern="1200" dirty="0" smtClean="0">
                          <a:solidFill>
                            <a:schemeClr val="dk1"/>
                          </a:solidFill>
                          <a:latin typeface="+mn-lt"/>
                          <a:ea typeface="+mn-ea"/>
                          <a:cs typeface="+mn-cs"/>
                        </a:rPr>
                        <a:t>d</a:t>
                      </a:r>
                      <a:r>
                        <a:rPr lang="pt-BR" sz="2400" b="0" i="0" kern="1200" dirty="0" smtClean="0">
                          <a:solidFill>
                            <a:schemeClr val="dk1"/>
                          </a:solidFill>
                          <a:latin typeface="+mn-lt"/>
                          <a:ea typeface="+mn-ea"/>
                          <a:cs typeface="+mn-cs"/>
                        </a:rPr>
                        <a:t> do inciso II do caput do art. 589 desta Consolidação serão creditados à federação correspondente à mesma categoria econômica ou profissional.     </a:t>
                      </a:r>
                    </a:p>
                    <a:p>
                      <a:pPr algn="just"/>
                      <a:endParaRPr lang="pt-BR" sz="2400" b="0" i="0" kern="1200" dirty="0" smtClean="0">
                        <a:solidFill>
                          <a:schemeClr val="dk1"/>
                        </a:solidFill>
                        <a:latin typeface="+mn-lt"/>
                        <a:ea typeface="+mn-ea"/>
                        <a:cs typeface="+mn-cs"/>
                      </a:endParaRPr>
                    </a:p>
                    <a:p>
                      <a:pPr algn="just"/>
                      <a:r>
                        <a:rPr lang="pt-BR" sz="2400" b="0" i="0" kern="1200" dirty="0" smtClean="0">
                          <a:solidFill>
                            <a:schemeClr val="dk1"/>
                          </a:solidFill>
                          <a:latin typeface="+mn-lt"/>
                          <a:ea typeface="+mn-ea"/>
                          <a:cs typeface="+mn-cs"/>
                        </a:rPr>
                        <a:t>Parágrafo único.  Na hipótese do caput deste artigo, os percentuais previstos nas alíneas </a:t>
                      </a:r>
                      <a:r>
                        <a:rPr lang="pt-BR" sz="2400" b="0" i="1" kern="1200" dirty="0" smtClean="0">
                          <a:solidFill>
                            <a:schemeClr val="dk1"/>
                          </a:solidFill>
                          <a:latin typeface="+mn-lt"/>
                          <a:ea typeface="+mn-ea"/>
                          <a:cs typeface="+mn-cs"/>
                        </a:rPr>
                        <a:t>a</a:t>
                      </a:r>
                      <a:r>
                        <a:rPr lang="pt-BR" sz="2400" b="0" i="0" kern="1200" dirty="0" smtClean="0">
                          <a:solidFill>
                            <a:schemeClr val="dk1"/>
                          </a:solidFill>
                          <a:latin typeface="+mn-lt"/>
                          <a:ea typeface="+mn-ea"/>
                          <a:cs typeface="+mn-cs"/>
                        </a:rPr>
                        <a:t> e </a:t>
                      </a:r>
                      <a:r>
                        <a:rPr lang="pt-BR" sz="2400" b="0" i="1" kern="1200" dirty="0" smtClean="0">
                          <a:solidFill>
                            <a:schemeClr val="dk1"/>
                          </a:solidFill>
                          <a:latin typeface="+mn-lt"/>
                          <a:ea typeface="+mn-ea"/>
                          <a:cs typeface="+mn-cs"/>
                        </a:rPr>
                        <a:t>b</a:t>
                      </a:r>
                      <a:r>
                        <a:rPr lang="pt-BR" sz="2400" b="0" i="0" kern="1200" dirty="0" smtClean="0">
                          <a:solidFill>
                            <a:schemeClr val="dk1"/>
                          </a:solidFill>
                          <a:latin typeface="+mn-lt"/>
                          <a:ea typeface="+mn-ea"/>
                          <a:cs typeface="+mn-cs"/>
                        </a:rPr>
                        <a:t> do inciso I e nas alíneas </a:t>
                      </a:r>
                      <a:r>
                        <a:rPr lang="pt-BR" sz="2400" b="0" i="1" kern="1200" dirty="0" smtClean="0">
                          <a:solidFill>
                            <a:schemeClr val="dk1"/>
                          </a:solidFill>
                          <a:latin typeface="+mn-lt"/>
                          <a:ea typeface="+mn-ea"/>
                          <a:cs typeface="+mn-cs"/>
                        </a:rPr>
                        <a:t>a</a:t>
                      </a:r>
                      <a:r>
                        <a:rPr lang="pt-BR" sz="2400" b="0" i="0" kern="1200" dirty="0" smtClean="0">
                          <a:solidFill>
                            <a:schemeClr val="dk1"/>
                          </a:solidFill>
                          <a:latin typeface="+mn-lt"/>
                          <a:ea typeface="+mn-ea"/>
                          <a:cs typeface="+mn-cs"/>
                        </a:rPr>
                        <a:t> e </a:t>
                      </a:r>
                      <a:r>
                        <a:rPr lang="pt-BR" sz="2400" b="0" i="1" kern="1200" dirty="0" smtClean="0">
                          <a:solidFill>
                            <a:schemeClr val="dk1"/>
                          </a:solidFill>
                          <a:latin typeface="+mn-lt"/>
                          <a:ea typeface="+mn-ea"/>
                          <a:cs typeface="+mn-cs"/>
                        </a:rPr>
                        <a:t>c </a:t>
                      </a:r>
                      <a:r>
                        <a:rPr lang="pt-BR" sz="2400" b="0" i="0" kern="1200" dirty="0" smtClean="0">
                          <a:solidFill>
                            <a:schemeClr val="dk1"/>
                          </a:solidFill>
                          <a:latin typeface="+mn-lt"/>
                          <a:ea typeface="+mn-ea"/>
                          <a:cs typeface="+mn-cs"/>
                        </a:rPr>
                        <a:t>do inciso II do caput do art. 589 desta Consolidação caberão à confederação.   </a:t>
                      </a:r>
                      <a:r>
                        <a:rPr lang="pt-BR" sz="1800" b="0" i="0" kern="1200" dirty="0" smtClean="0">
                          <a:solidFill>
                            <a:schemeClr val="dk1"/>
                          </a:solidFill>
                          <a:latin typeface="+mn-lt"/>
                          <a:ea typeface="+mn-ea"/>
                          <a:cs typeface="+mn-cs"/>
                        </a:rPr>
                        <a:t> </a:t>
                      </a:r>
                    </a:p>
                  </a:txBody>
                  <a:tcPr marL="54426" marR="54426" marT="0" marB="0"/>
                </a:tc>
              </a:tr>
            </a:tbl>
          </a:graphicData>
        </a:graphic>
      </p:graphicFrame>
    </p:spTree>
    <p:extLst>
      <p:ext uri="{BB962C8B-B14F-4D97-AF65-F5344CB8AC3E}">
        <p14:creationId xmlns:p14="http://schemas.microsoft.com/office/powerpoint/2010/main" xmlns="" val="824957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3300" y="1422400"/>
            <a:ext cx="7431027" cy="533722"/>
          </a:xfrm>
        </p:spPr>
        <p:txBody>
          <a:bodyPr>
            <a:normAutofit/>
          </a:bodyPr>
          <a:lstStyle/>
          <a:p>
            <a:pPr algn="ctr"/>
            <a:r>
              <a:rPr lang="pt-BR" sz="3200" b="1" dirty="0" smtClean="0">
                <a:solidFill>
                  <a:srgbClr val="00B050"/>
                </a:solidFill>
                <a:effectLst>
                  <a:outerShdw blurRad="38100" dist="38100" dir="2700000" algn="tl">
                    <a:srgbClr val="000000">
                      <a:alpha val="43137"/>
                    </a:srgbClr>
                  </a:outerShdw>
                </a:effectLst>
                <a:latin typeface="+mn-lt"/>
                <a:cs typeface="Arial" pitchFamily="34" charset="0"/>
              </a:rPr>
              <a:t>Organização por categoria </a:t>
            </a:r>
            <a:endParaRPr lang="pt-BR" sz="3200" b="1" dirty="0">
              <a:solidFill>
                <a:srgbClr val="00B050"/>
              </a:solidFill>
              <a:effectLst>
                <a:outerShdw blurRad="38100" dist="38100" dir="2700000" algn="tl">
                  <a:srgbClr val="000000">
                    <a:alpha val="43137"/>
                  </a:srgbClr>
                </a:outerShdw>
              </a:effectLst>
              <a:latin typeface="+mn-lt"/>
            </a:endParaRPr>
          </a:p>
        </p:txBody>
      </p:sp>
      <p:sp>
        <p:nvSpPr>
          <p:cNvPr id="3" name="Espaço Reservado para Conteúdo 2"/>
          <p:cNvSpPr>
            <a:spLocks noGrp="1"/>
          </p:cNvSpPr>
          <p:nvPr>
            <p:ph sz="quarter" idx="1"/>
          </p:nvPr>
        </p:nvSpPr>
        <p:spPr>
          <a:xfrm>
            <a:off x="546100" y="2286000"/>
            <a:ext cx="7848601" cy="4000519"/>
          </a:xfrm>
        </p:spPr>
        <p:txBody>
          <a:bodyPr>
            <a:noAutofit/>
          </a:bodyPr>
          <a:lstStyle/>
          <a:p>
            <a:pPr algn="just"/>
            <a:r>
              <a:rPr lang="pt-BR" sz="2400" dirty="0" smtClean="0">
                <a:cs typeface="Times New Roman" pitchFamily="18" charset="0"/>
              </a:rPr>
              <a:t>A organização sindical no Brasil se dá por </a:t>
            </a:r>
            <a:r>
              <a:rPr lang="pt-BR" sz="2400" b="1" dirty="0" smtClean="0">
                <a:solidFill>
                  <a:schemeClr val="accent6">
                    <a:lumMod val="50000"/>
                  </a:schemeClr>
                </a:solidFill>
                <a:effectLst>
                  <a:outerShdw blurRad="38100" dist="38100" dir="2700000" algn="tl">
                    <a:srgbClr val="000000">
                      <a:alpha val="43137"/>
                    </a:srgbClr>
                  </a:outerShdw>
                </a:effectLst>
                <a:cs typeface="Times New Roman" pitchFamily="18" charset="0"/>
              </a:rPr>
              <a:t>CATEGORIAS,</a:t>
            </a:r>
            <a:r>
              <a:rPr lang="pt-BR" sz="2400" dirty="0" smtClean="0">
                <a:cs typeface="Times New Roman" pitchFamily="18" charset="0"/>
              </a:rPr>
              <a:t> conforme estabelece a Consolidação das Leis do Trabalho - CLT, em seu art. 511: </a:t>
            </a:r>
          </a:p>
          <a:p>
            <a:pPr algn="just"/>
            <a:endParaRPr lang="pt-BR" sz="800" dirty="0" smtClean="0">
              <a:cs typeface="Times New Roman" pitchFamily="18" charset="0"/>
            </a:endParaRPr>
          </a:p>
          <a:p>
            <a:pPr algn="just"/>
            <a:r>
              <a:rPr lang="pt-BR" sz="2400" dirty="0" smtClean="0"/>
              <a:t>Art. 511. CLT. </a:t>
            </a:r>
            <a:r>
              <a:rPr lang="pt-BR" sz="2400" b="1" dirty="0" smtClean="0">
                <a:solidFill>
                  <a:srgbClr val="00B050"/>
                </a:solidFill>
              </a:rPr>
              <a:t>É lícita a associação para fins de estudo, defesa e coordenação dos seus interesses </a:t>
            </a:r>
            <a:r>
              <a:rPr lang="pt-BR" sz="2400" dirty="0" smtClean="0"/>
              <a:t>econômicos ou </a:t>
            </a:r>
            <a:r>
              <a:rPr lang="pt-BR" sz="2400" b="1" dirty="0" smtClean="0">
                <a:solidFill>
                  <a:srgbClr val="00B050"/>
                </a:solidFill>
              </a:rPr>
              <a:t>profissionais</a:t>
            </a:r>
            <a:r>
              <a:rPr lang="pt-BR" sz="2400" dirty="0" smtClean="0"/>
              <a:t> de todos os que, como empregadores, empregados, agentes ou trabalhadores autônomos ou profissionais liberais </a:t>
            </a:r>
            <a:r>
              <a:rPr lang="pt-BR" sz="2400" b="1" dirty="0" smtClean="0">
                <a:solidFill>
                  <a:srgbClr val="00B050"/>
                </a:solidFill>
              </a:rPr>
              <a:t>exerçam, respectivamente, a mesma atividade ou profissão ou atividades ou profissões similares ou conexas.</a:t>
            </a:r>
          </a:p>
        </p:txBody>
      </p:sp>
    </p:spTree>
    <p:extLst>
      <p:ext uri="{BB962C8B-B14F-4D97-AF65-F5344CB8AC3E}">
        <p14:creationId xmlns:p14="http://schemas.microsoft.com/office/powerpoint/2010/main" xmlns="" val="28418742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87022" y="246186"/>
          <a:ext cx="8252178" cy="6301370"/>
        </p:xfrm>
        <a:graphic>
          <a:graphicData uri="http://schemas.openxmlformats.org/drawingml/2006/table">
            <a:tbl>
              <a:tblPr firstRow="1" bandRow="1">
                <a:tableStyleId>{073A0DAA-6AF3-43AB-8588-CEC1D06C72B9}</a:tableStyleId>
              </a:tblPr>
              <a:tblGrid>
                <a:gridCol w="4126089"/>
                <a:gridCol w="4126089"/>
              </a:tblGrid>
              <a:tr h="568357">
                <a:tc>
                  <a:txBody>
                    <a:bodyPr/>
                    <a:lstStyle/>
                    <a:p>
                      <a:pPr algn="ctr">
                        <a:lnSpc>
                          <a:spcPct val="115000"/>
                        </a:lnSpc>
                        <a:spcAft>
                          <a:spcPts val="0"/>
                        </a:spcAft>
                      </a:pPr>
                      <a:r>
                        <a:rPr lang="pt-BR" sz="2400" dirty="0" smtClean="0"/>
                        <a:t>CLT</a:t>
                      </a:r>
                      <a:endParaRPr lang="pt-BR" sz="2400" dirty="0">
                        <a:latin typeface="+mn-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5733013">
                <a:tc>
                  <a:txBody>
                    <a:bodyPr/>
                    <a:lstStyle/>
                    <a:p>
                      <a:pPr algn="just"/>
                      <a:r>
                        <a:rPr kumimoji="0" lang="pt-BR" sz="2400" b="1" kern="1200" dirty="0" smtClean="0"/>
                        <a:t>Art. 582. </a:t>
                      </a:r>
                      <a:r>
                        <a:rPr kumimoji="0" lang="pt-BR" sz="2400" kern="1200" dirty="0" smtClean="0"/>
                        <a:t>Os </a:t>
                      </a:r>
                      <a:r>
                        <a:rPr kumimoji="0" lang="pt-BR" sz="2400" b="1" kern="1200" dirty="0" smtClean="0">
                          <a:solidFill>
                            <a:schemeClr val="tx1"/>
                          </a:solidFill>
                        </a:rPr>
                        <a:t>empregadores</a:t>
                      </a:r>
                      <a:r>
                        <a:rPr kumimoji="0" lang="pt-BR" sz="2400" kern="1200" dirty="0" smtClean="0"/>
                        <a:t> são obrigados a descontar, da folha de pagamento de seus empregados relativa ao mês de março de cada ano, a contribuição sindical por estes devida aos respectivos sindicatos.</a:t>
                      </a:r>
                      <a:endParaRPr kumimoji="0" lang="pt-BR" sz="2400" b="0" i="0" kern="1200" dirty="0">
                        <a:solidFill>
                          <a:schemeClr val="dk1"/>
                        </a:solidFill>
                        <a:latin typeface="+mn-lt"/>
                        <a:ea typeface="+mn-ea"/>
                        <a:cs typeface="+mn-cs"/>
                      </a:endParaRPr>
                    </a:p>
                  </a:txBody>
                  <a:tcPr marL="54426" marR="54426"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t-BR" sz="2400" b="1" dirty="0" smtClean="0"/>
                        <a:t>Art. 582. </a:t>
                      </a:r>
                      <a:r>
                        <a:rPr lang="pt-BR" sz="2400" dirty="0" smtClean="0"/>
                        <a:t>Os </a:t>
                      </a:r>
                      <a:r>
                        <a:rPr lang="pt-BR" sz="2400" b="1" dirty="0" smtClean="0"/>
                        <a:t>empregadores</a:t>
                      </a:r>
                      <a:r>
                        <a:rPr lang="pt-BR" sz="2400" dirty="0" smtClean="0"/>
                        <a:t> são obrigados a descontar da folha de pagamento de seus empregados relativa </a:t>
                      </a:r>
                      <a:r>
                        <a:rPr lang="pt-BR" sz="2400" b="1" dirty="0" smtClean="0">
                          <a:solidFill>
                            <a:srgbClr val="C00000"/>
                          </a:solidFill>
                        </a:rPr>
                        <a:t>ao mês de março de cada ano </a:t>
                      </a:r>
                      <a:r>
                        <a:rPr lang="pt-BR" sz="2400" dirty="0" smtClean="0"/>
                        <a:t>a contribuição sindical dos empregados que </a:t>
                      </a:r>
                      <a:r>
                        <a:rPr lang="pt-BR" sz="2400" b="1" dirty="0" smtClean="0">
                          <a:solidFill>
                            <a:srgbClr val="C00000"/>
                          </a:solidFill>
                        </a:rPr>
                        <a:t>autorizaram prévia e expressamente</a:t>
                      </a:r>
                      <a:r>
                        <a:rPr lang="pt-BR" sz="2400" dirty="0" smtClean="0"/>
                        <a:t> o seu recolhimento aos respectivos sindicatos. </a:t>
                      </a:r>
                      <a:endParaRPr kumimoji="0" lang="pt-BR" sz="2400" b="0" i="0" kern="1200" dirty="0" smtClean="0">
                        <a:solidFill>
                          <a:schemeClr val="dk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266393723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632178" y="246184"/>
          <a:ext cx="8236488" cy="6177194"/>
        </p:xfrm>
        <a:graphic>
          <a:graphicData uri="http://schemas.openxmlformats.org/drawingml/2006/table">
            <a:tbl>
              <a:tblPr firstRow="1" bandRow="1">
                <a:tableStyleId>{073A0DAA-6AF3-43AB-8588-CEC1D06C72B9}</a:tableStyleId>
              </a:tblPr>
              <a:tblGrid>
                <a:gridCol w="4118244"/>
                <a:gridCol w="4118244"/>
              </a:tblGrid>
              <a:tr h="506888">
                <a:tc>
                  <a:txBody>
                    <a:bodyPr/>
                    <a:lstStyle/>
                    <a:p>
                      <a:pPr algn="ctr">
                        <a:lnSpc>
                          <a:spcPct val="115000"/>
                        </a:lnSpc>
                        <a:spcAft>
                          <a:spcPts val="0"/>
                        </a:spcAft>
                      </a:pPr>
                      <a:r>
                        <a:rPr lang="pt-BR" sz="2400" dirty="0" smtClean="0"/>
                        <a:t>CLT</a:t>
                      </a:r>
                      <a:endParaRPr lang="pt-BR" sz="2400" dirty="0">
                        <a:latin typeface="+mn-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5670306">
                <a:tc>
                  <a:txBody>
                    <a:bodyPr/>
                    <a:lstStyle/>
                    <a:p>
                      <a:pPr algn="just"/>
                      <a:r>
                        <a:rPr kumimoji="0" lang="pt-BR" sz="2400" b="1" kern="1200" dirty="0" smtClean="0"/>
                        <a:t>Art. 583 </a:t>
                      </a:r>
                      <a:r>
                        <a:rPr kumimoji="0" lang="pt-BR" sz="2400" kern="1200" dirty="0" smtClean="0"/>
                        <a:t>- O recolhimento da contribuição sindical referente aos empregados e trabalhadores avulsos será efetuado no mês de abril de cada ano, e o relativo aos agentes ou trabalhadores autônomos e profissionais liberais realizar-se-á no mês de fevereiro.</a:t>
                      </a:r>
                      <a:endParaRPr kumimoji="0" lang="pt-BR" sz="2400" b="0" i="0" kern="1200" dirty="0">
                        <a:solidFill>
                          <a:schemeClr val="dk1"/>
                        </a:solidFill>
                        <a:latin typeface="+mn-lt"/>
                        <a:ea typeface="+mn-ea"/>
                        <a:cs typeface="+mn-cs"/>
                      </a:endParaRPr>
                    </a:p>
                  </a:txBody>
                  <a:tcPr marL="54426" marR="54426" marT="0" marB="0"/>
                </a:tc>
                <a:tc>
                  <a:txBody>
                    <a:bodyPr/>
                    <a:lstStyle/>
                    <a:p>
                      <a:pPr algn="just">
                        <a:spcAft>
                          <a:spcPts val="0"/>
                        </a:spcAft>
                      </a:pPr>
                      <a:r>
                        <a:rPr lang="pt-BR" sz="2400" b="1" dirty="0" smtClean="0"/>
                        <a:t>Art. 583. </a:t>
                      </a:r>
                      <a:r>
                        <a:rPr lang="pt-BR" sz="2400" dirty="0" smtClean="0"/>
                        <a:t>O recolhimento da contribuição sindical referente aos empregados e trabalhadores avulsos será efetuado no </a:t>
                      </a:r>
                      <a:r>
                        <a:rPr lang="pt-BR" sz="2400" u="sng" dirty="0" smtClean="0">
                          <a:solidFill>
                            <a:srgbClr val="C00000"/>
                          </a:solidFill>
                        </a:rPr>
                        <a:t>mês de abril </a:t>
                      </a:r>
                      <a:r>
                        <a:rPr lang="pt-BR" sz="2400" dirty="0" smtClean="0"/>
                        <a:t>de cada ano, e o relativo aos agentes ou trabalhadores autônomos e profissionais liberais realizar-se-á no mês de </a:t>
                      </a:r>
                      <a:r>
                        <a:rPr lang="pt-BR" sz="2400" u="sng" dirty="0" smtClean="0">
                          <a:solidFill>
                            <a:srgbClr val="C00000"/>
                          </a:solidFill>
                        </a:rPr>
                        <a:t>fevereiro</a:t>
                      </a:r>
                      <a:r>
                        <a:rPr lang="pt-BR" sz="2400" dirty="0" smtClean="0"/>
                        <a:t>, </a:t>
                      </a:r>
                      <a:r>
                        <a:rPr lang="pt-BR" sz="2400" b="1" dirty="0" smtClean="0">
                          <a:solidFill>
                            <a:srgbClr val="C00000"/>
                          </a:solidFill>
                        </a:rPr>
                        <a:t>observada a exigência de autorização prévia e expressa prevista no art. 579 desta Consolidação</a:t>
                      </a:r>
                      <a:r>
                        <a:rPr lang="pt-BR" sz="2400" dirty="0" smtClean="0"/>
                        <a:t>. </a:t>
                      </a:r>
                      <a:endParaRPr lang="pt-BR" sz="2400" b="1" dirty="0">
                        <a:solidFill>
                          <a:srgbClr val="C00000"/>
                        </a:solidFill>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29004252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530579" y="281355"/>
          <a:ext cx="8326364" cy="6142024"/>
        </p:xfrm>
        <a:graphic>
          <a:graphicData uri="http://schemas.openxmlformats.org/drawingml/2006/table">
            <a:tbl>
              <a:tblPr firstRow="1" bandRow="1">
                <a:tableStyleId>{073A0DAA-6AF3-43AB-8588-CEC1D06C72B9}</a:tableStyleId>
              </a:tblPr>
              <a:tblGrid>
                <a:gridCol w="4163182"/>
                <a:gridCol w="4163182"/>
              </a:tblGrid>
              <a:tr h="508202">
                <a:tc>
                  <a:txBody>
                    <a:bodyPr/>
                    <a:lstStyle/>
                    <a:p>
                      <a:pPr algn="ctr">
                        <a:lnSpc>
                          <a:spcPct val="115000"/>
                        </a:lnSpc>
                        <a:spcAft>
                          <a:spcPts val="0"/>
                        </a:spcAft>
                      </a:pPr>
                      <a:r>
                        <a:rPr lang="pt-BR" sz="2400" dirty="0" smtClean="0"/>
                        <a:t>CLT</a:t>
                      </a:r>
                      <a:endParaRPr lang="pt-BR" sz="2400" dirty="0">
                        <a:latin typeface="+mn-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5633822">
                <a:tc>
                  <a:txBody>
                    <a:bodyPr/>
                    <a:lstStyle/>
                    <a:p>
                      <a:pPr algn="just"/>
                      <a:endParaRPr kumimoji="0" lang="pt-BR" sz="2400" b="1" kern="1200" dirty="0" smtClean="0"/>
                    </a:p>
                    <a:p>
                      <a:pPr algn="just"/>
                      <a:r>
                        <a:rPr kumimoji="0" lang="pt-BR" sz="2400" b="1" kern="1200" dirty="0" smtClean="0"/>
                        <a:t>Art. 587. </a:t>
                      </a:r>
                      <a:r>
                        <a:rPr kumimoji="0" lang="pt-BR" sz="2400" kern="1200" dirty="0" smtClean="0"/>
                        <a:t>O recolhimento da contribuição sindical dos empregadores efetuar-se-á no mês de janeiro de cada ano, ou, para os que venham a estabelecer-se após aquele mês, na ocasião em que requeiram às repartições o registro ou a licença para o exercício da respectiva atividade. </a:t>
                      </a:r>
                      <a:endParaRPr kumimoji="0" lang="pt-BR" sz="2400" b="0" i="0" kern="1200" dirty="0">
                        <a:solidFill>
                          <a:schemeClr val="dk1"/>
                        </a:solidFill>
                        <a:latin typeface="+mn-lt"/>
                        <a:ea typeface="+mn-ea"/>
                        <a:cs typeface="+mn-cs"/>
                      </a:endParaRPr>
                    </a:p>
                  </a:txBody>
                  <a:tcPr marL="54426" marR="54426"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pt-BR" sz="240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pt-BR" sz="2400" b="1" dirty="0" smtClean="0"/>
                        <a:t>Art. 587.</a:t>
                      </a:r>
                      <a:r>
                        <a:rPr lang="pt-BR" sz="2400" dirty="0" smtClean="0"/>
                        <a:t> </a:t>
                      </a:r>
                      <a:r>
                        <a:rPr lang="pt-BR" sz="2400" b="1" dirty="0" smtClean="0">
                          <a:solidFill>
                            <a:srgbClr val="C00000"/>
                          </a:solidFill>
                        </a:rPr>
                        <a:t>Os </a:t>
                      </a:r>
                      <a:r>
                        <a:rPr lang="pt-BR" sz="2400" b="1" u="sng" dirty="0" smtClean="0">
                          <a:solidFill>
                            <a:srgbClr val="C00000"/>
                          </a:solidFill>
                        </a:rPr>
                        <a:t>empregadores</a:t>
                      </a:r>
                      <a:r>
                        <a:rPr lang="pt-BR" sz="2400" b="1" dirty="0" smtClean="0">
                          <a:solidFill>
                            <a:srgbClr val="C00000"/>
                          </a:solidFill>
                        </a:rPr>
                        <a:t> que optarem pelo recolhimento da contribuição sindical </a:t>
                      </a:r>
                      <a:r>
                        <a:rPr lang="pt-BR" sz="2400" dirty="0" smtClean="0"/>
                        <a:t>deverão fazê-lo no mês de janeiro de cada ano, ou, para os que venham a se estabelecer após o referido mês, na ocasião em que requererem às repartições o registro ou a licença para o exercício da respectiva atividade.</a:t>
                      </a:r>
                      <a:endParaRPr kumimoji="0" lang="pt-BR" sz="2400" b="0" i="0" kern="1200" dirty="0" smtClean="0">
                        <a:solidFill>
                          <a:schemeClr val="dk1"/>
                        </a:solidFill>
                        <a:latin typeface="+mn-lt"/>
                        <a:ea typeface="+mn-ea"/>
                        <a:cs typeface="+mn-cs"/>
                      </a:endParaRPr>
                    </a:p>
                  </a:txBody>
                  <a:tcPr marL="54426" marR="54426" marT="0" marB="0"/>
                </a:tc>
              </a:tr>
            </a:tbl>
          </a:graphicData>
        </a:graphic>
      </p:graphicFrame>
    </p:spTree>
    <p:extLst>
      <p:ext uri="{BB962C8B-B14F-4D97-AF65-F5344CB8AC3E}">
        <p14:creationId xmlns:p14="http://schemas.microsoft.com/office/powerpoint/2010/main" xmlns="" val="4269866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ço Reservado para Conteúdo 3"/>
          <p:cNvGraphicFramePr>
            <a:graphicFrameLocks noGrp="1"/>
          </p:cNvGraphicFramePr>
          <p:nvPr>
            <p:ph sz="quarter" idx="1"/>
            <p:extLst/>
          </p:nvPr>
        </p:nvGraphicFramePr>
        <p:xfrm>
          <a:off x="451555" y="257908"/>
          <a:ext cx="8293860" cy="6199336"/>
        </p:xfrm>
        <a:graphic>
          <a:graphicData uri="http://schemas.openxmlformats.org/drawingml/2006/table">
            <a:tbl>
              <a:tblPr firstRow="1" bandRow="1">
                <a:tableStyleId>{073A0DAA-6AF3-43AB-8588-CEC1D06C72B9}</a:tableStyleId>
              </a:tblPr>
              <a:tblGrid>
                <a:gridCol w="4146930"/>
                <a:gridCol w="4146930"/>
              </a:tblGrid>
              <a:tr h="589261">
                <a:tc>
                  <a:txBody>
                    <a:bodyPr/>
                    <a:lstStyle/>
                    <a:p>
                      <a:pPr algn="ctr">
                        <a:lnSpc>
                          <a:spcPct val="115000"/>
                        </a:lnSpc>
                        <a:spcAft>
                          <a:spcPts val="0"/>
                        </a:spcAft>
                      </a:pPr>
                      <a:r>
                        <a:rPr lang="pt-BR" sz="2400" dirty="0" smtClean="0"/>
                        <a:t>CLT</a:t>
                      </a:r>
                      <a:endParaRPr lang="pt-BR" sz="2400" dirty="0">
                        <a:latin typeface="+mn-lt"/>
                        <a:ea typeface="Calibri"/>
                        <a:cs typeface="Times New Roman"/>
                      </a:endParaRPr>
                    </a:p>
                  </a:txBody>
                  <a:tcPr marL="54426" marR="54426" marT="0" marB="0"/>
                </a:tc>
                <a:tc>
                  <a:txBody>
                    <a:bodyPr/>
                    <a:lstStyle/>
                    <a:p>
                      <a:pPr algn="ctr">
                        <a:lnSpc>
                          <a:spcPct val="115000"/>
                        </a:lnSpc>
                        <a:spcAft>
                          <a:spcPts val="0"/>
                        </a:spcAft>
                      </a:pPr>
                      <a:r>
                        <a:rPr lang="pt-BR" sz="2400" dirty="0" smtClean="0"/>
                        <a:t>LEI 13.467/2017</a:t>
                      </a:r>
                      <a:endParaRPr lang="pt-BR" sz="2400" dirty="0">
                        <a:solidFill>
                          <a:schemeClr val="tx1"/>
                        </a:solidFill>
                        <a:latin typeface="+mn-lt"/>
                        <a:ea typeface="Calibri"/>
                        <a:cs typeface="Times New Roman"/>
                      </a:endParaRPr>
                    </a:p>
                  </a:txBody>
                  <a:tcPr marL="54426" marR="54426" marT="0" marB="0"/>
                </a:tc>
              </a:tr>
              <a:tr h="5610075">
                <a:tc>
                  <a:txBody>
                    <a:bodyPr/>
                    <a:lstStyle/>
                    <a:p>
                      <a:pPr algn="just"/>
                      <a:endParaRPr kumimoji="0" lang="pt-BR" sz="2400" b="1" kern="1200" dirty="0" smtClean="0"/>
                    </a:p>
                    <a:p>
                      <a:pPr algn="just"/>
                      <a:r>
                        <a:rPr kumimoji="0" lang="pt-BR" sz="2400" b="1" kern="1200" dirty="0" smtClean="0"/>
                        <a:t>Art. 602 </a:t>
                      </a:r>
                      <a:r>
                        <a:rPr kumimoji="0" lang="pt-BR" sz="2400" kern="1200" dirty="0" smtClean="0"/>
                        <a:t>- Os empregados que não estiverem trabalhando no mês destinado ao desconto da imposto sindical serão descontados no primeiro mês subseqüente ao do reinício do trabalho.  </a:t>
                      </a:r>
                      <a:endParaRPr kumimoji="0" lang="pt-BR" sz="2400" b="0" i="0" kern="1200" dirty="0">
                        <a:solidFill>
                          <a:schemeClr val="dk1"/>
                        </a:solidFill>
                        <a:latin typeface="+mn-lt"/>
                        <a:ea typeface="+mn-ea"/>
                        <a:cs typeface="+mn-cs"/>
                      </a:endParaRPr>
                    </a:p>
                  </a:txBody>
                  <a:tcPr marL="54426" marR="54426" marT="0" marB="0"/>
                </a:tc>
                <a:tc>
                  <a:txBody>
                    <a:bodyPr/>
                    <a:lstStyle/>
                    <a:p>
                      <a:pPr algn="just">
                        <a:spcAft>
                          <a:spcPts val="0"/>
                        </a:spcAft>
                      </a:pPr>
                      <a:endParaRPr lang="pt-BR" sz="2400" b="1" dirty="0" smtClean="0"/>
                    </a:p>
                    <a:p>
                      <a:pPr algn="just">
                        <a:spcAft>
                          <a:spcPts val="0"/>
                        </a:spcAft>
                      </a:pPr>
                      <a:r>
                        <a:rPr lang="pt-BR" sz="2400" b="1" dirty="0" smtClean="0"/>
                        <a:t>Art. 602. </a:t>
                      </a:r>
                      <a:r>
                        <a:rPr lang="pt-BR" sz="2400" dirty="0" smtClean="0"/>
                        <a:t>Os empregados </a:t>
                      </a:r>
                      <a:r>
                        <a:rPr lang="pt-BR" sz="2400" b="1" dirty="0" smtClean="0">
                          <a:solidFill>
                            <a:srgbClr val="C00000"/>
                          </a:solidFill>
                        </a:rPr>
                        <a:t>que não estiverem trabalhando </a:t>
                      </a:r>
                      <a:r>
                        <a:rPr lang="pt-BR" sz="2400" dirty="0" smtClean="0"/>
                        <a:t>no mês destinado ao desconto da contribuição sindical e </a:t>
                      </a:r>
                      <a:r>
                        <a:rPr lang="pt-BR" sz="2400" b="1" dirty="0" smtClean="0">
                          <a:solidFill>
                            <a:srgbClr val="C00000"/>
                          </a:solidFill>
                        </a:rPr>
                        <a:t>que venham a autorizar prévia e expressamente o recolhimento </a:t>
                      </a:r>
                      <a:r>
                        <a:rPr lang="pt-BR" sz="2400" dirty="0" smtClean="0"/>
                        <a:t>serão descontados no primeiro mês </a:t>
                      </a:r>
                      <a:r>
                        <a:rPr lang="pt-BR" sz="2400" dirty="0" err="1" smtClean="0"/>
                        <a:t>subsequente</a:t>
                      </a:r>
                      <a:r>
                        <a:rPr lang="pt-BR" sz="2400" dirty="0" smtClean="0"/>
                        <a:t> ao do reinício do trabalho. </a:t>
                      </a:r>
                      <a:endParaRPr lang="pt-BR" sz="2400" b="1" dirty="0">
                        <a:solidFill>
                          <a:srgbClr val="C00000"/>
                        </a:solidFill>
                        <a:latin typeface="+mn-lt"/>
                        <a:ea typeface="Calibri"/>
                        <a:cs typeface="Times New Roman"/>
                      </a:endParaRPr>
                    </a:p>
                  </a:txBody>
                  <a:tcPr marL="54426" marR="54426" marT="0" marB="0"/>
                </a:tc>
              </a:tr>
            </a:tbl>
          </a:graphicData>
        </a:graphic>
      </p:graphicFrame>
    </p:spTree>
    <p:extLst>
      <p:ext uri="{BB962C8B-B14F-4D97-AF65-F5344CB8AC3E}">
        <p14:creationId xmlns:p14="http://schemas.microsoft.com/office/powerpoint/2010/main" xmlns="" val="8738884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53156" y="1852245"/>
            <a:ext cx="8145367" cy="3446585"/>
          </a:xfrm>
        </p:spPr>
        <p:txBody>
          <a:bodyPr>
            <a:normAutofit fontScale="92500" lnSpcReduction="10000"/>
          </a:bodyPr>
          <a:lstStyle/>
          <a:p>
            <a:pPr algn="just">
              <a:buFont typeface="Wingdings" pitchFamily="2" charset="2"/>
              <a:buChar char="§"/>
            </a:pPr>
            <a:r>
              <a:rPr lang="pt-BR" sz="4000" dirty="0" smtClean="0"/>
              <a:t>O art. 513 da CLT (</a:t>
            </a:r>
            <a:r>
              <a:rPr lang="pt-BR" sz="4000" b="1" dirty="0" smtClean="0">
                <a:solidFill>
                  <a:srgbClr val="C00000"/>
                </a:solidFill>
              </a:rPr>
              <a:t>não alterado pela lei</a:t>
            </a:r>
            <a:r>
              <a:rPr lang="pt-BR" sz="4000" dirty="0" smtClean="0"/>
              <a:t>), confere poderes ao sindicato para </a:t>
            </a:r>
            <a:r>
              <a:rPr lang="pt-BR" sz="4000" b="1" u="sng" dirty="0" smtClean="0"/>
              <a:t>impor</a:t>
            </a:r>
            <a:r>
              <a:rPr lang="pt-BR" sz="4000" dirty="0" smtClean="0"/>
              <a:t> contribuições a TODOS aqueles que participarem de determinada categoria.</a:t>
            </a:r>
          </a:p>
          <a:p>
            <a:pPr algn="just">
              <a:buFont typeface="Wingdings" pitchFamily="2" charset="2"/>
              <a:buChar char="§"/>
            </a:pPr>
            <a:r>
              <a:rPr lang="pt-BR" sz="4000" dirty="0" smtClean="0"/>
              <a:t>A </a:t>
            </a:r>
            <a:r>
              <a:rPr lang="pt-BR" sz="4000" b="1" dirty="0" err="1" smtClean="0">
                <a:solidFill>
                  <a:srgbClr val="C00000"/>
                </a:solidFill>
              </a:rPr>
              <a:t>Assembleia</a:t>
            </a:r>
            <a:r>
              <a:rPr lang="pt-BR" sz="4000" b="1" dirty="0" smtClean="0">
                <a:solidFill>
                  <a:srgbClr val="C00000"/>
                </a:solidFill>
              </a:rPr>
              <a:t> geral </a:t>
            </a:r>
            <a:r>
              <a:rPr lang="pt-BR" sz="4000" dirty="0" smtClean="0"/>
              <a:t>com regras previstas no Estatuto é o meio adequado.</a:t>
            </a:r>
          </a:p>
          <a:p>
            <a:pPr algn="just">
              <a:buFont typeface="Wingdings" pitchFamily="2" charset="2"/>
              <a:buChar char="§"/>
            </a:pPr>
            <a:endParaRPr lang="pt-BR" sz="4000" dirty="0" smtClean="0"/>
          </a:p>
          <a:p>
            <a:pPr algn="just">
              <a:buNone/>
            </a:pPr>
            <a:endParaRPr lang="pt-BR" sz="3200" dirty="0" smtClean="0"/>
          </a:p>
          <a:p>
            <a:pPr algn="just">
              <a:buFont typeface="Wingdings" pitchFamily="2" charset="2"/>
              <a:buChar char="ü"/>
            </a:pPr>
            <a:endParaRPr lang="pt-BR" dirty="0" smtClean="0"/>
          </a:p>
          <a:p>
            <a:pPr algn="just">
              <a:buNone/>
            </a:pPr>
            <a:endParaRPr lang="pt-BR" dirty="0"/>
          </a:p>
        </p:txBody>
      </p:sp>
      <p:pic>
        <p:nvPicPr>
          <p:cNvPr id="6" name="Imagem 5"/>
          <p:cNvPicPr/>
          <p:nvPr/>
        </p:nvPicPr>
        <p:blipFill>
          <a:blip r:embed="rId3" cstate="print">
            <a:extLst>
              <a:ext uri="{28A0092B-C50C-407E-A947-70E740481C1C}">
                <a14:useLocalDpi xmlns:a14="http://schemas.microsoft.com/office/drawing/2010/main" xmlns="" val="0"/>
              </a:ext>
            </a:extLst>
          </a:blip>
          <a:stretch>
            <a:fillRect/>
          </a:stretch>
        </p:blipFill>
        <p:spPr>
          <a:xfrm rot="19546714">
            <a:off x="6886221" y="5406073"/>
            <a:ext cx="1652955" cy="1019908"/>
          </a:xfrm>
          <a:prstGeom prst="rect">
            <a:avLst/>
          </a:prstGeom>
        </p:spPr>
      </p:pic>
      <p:sp>
        <p:nvSpPr>
          <p:cNvPr id="7" name="CaixaDeTexto 6"/>
          <p:cNvSpPr txBox="1"/>
          <p:nvPr/>
        </p:nvSpPr>
        <p:spPr>
          <a:xfrm rot="19906117">
            <a:off x="7015735" y="5437817"/>
            <a:ext cx="964264" cy="369332"/>
          </a:xfrm>
          <a:prstGeom prst="rect">
            <a:avLst/>
          </a:prstGeom>
          <a:noFill/>
        </p:spPr>
        <p:txBody>
          <a:bodyPr wrap="square" rtlCol="0">
            <a:spAutoFit/>
          </a:bodyPr>
          <a:lstStyle/>
          <a:p>
            <a:r>
              <a:rPr lang="pt-BR" b="1" dirty="0" smtClean="0"/>
              <a:t>Art. 513</a:t>
            </a:r>
            <a:endParaRPr lang="pt-BR" b="1" dirty="0"/>
          </a:p>
        </p:txBody>
      </p:sp>
    </p:spTree>
    <p:extLst>
      <p:ext uri="{BB962C8B-B14F-4D97-AF65-F5344CB8AC3E}">
        <p14:creationId xmlns:p14="http://schemas.microsoft.com/office/powerpoint/2010/main" xmlns="" val="262849434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p:nvPr/>
        </p:nvPicPr>
        <p:blipFill>
          <a:blip r:embed="rId3" cstate="print">
            <a:extLst>
              <a:ext uri="{28A0092B-C50C-407E-A947-70E740481C1C}">
                <a14:useLocalDpi xmlns:a14="http://schemas.microsoft.com/office/drawing/2010/main" xmlns="" val="0"/>
              </a:ext>
            </a:extLst>
          </a:blip>
          <a:stretch>
            <a:fillRect/>
          </a:stretch>
        </p:blipFill>
        <p:spPr>
          <a:xfrm rot="19987765">
            <a:off x="6746630" y="5309576"/>
            <a:ext cx="1652955" cy="1019908"/>
          </a:xfrm>
          <a:prstGeom prst="rect">
            <a:avLst/>
          </a:prstGeom>
        </p:spPr>
      </p:pic>
      <p:sp>
        <p:nvSpPr>
          <p:cNvPr id="6" name="CaixaDeTexto 5"/>
          <p:cNvSpPr txBox="1"/>
          <p:nvPr/>
        </p:nvSpPr>
        <p:spPr>
          <a:xfrm rot="19906117">
            <a:off x="6688392" y="5435573"/>
            <a:ext cx="1156785" cy="369332"/>
          </a:xfrm>
          <a:prstGeom prst="rect">
            <a:avLst/>
          </a:prstGeom>
          <a:noFill/>
        </p:spPr>
        <p:txBody>
          <a:bodyPr wrap="square" rtlCol="0">
            <a:spAutoFit/>
          </a:bodyPr>
          <a:lstStyle/>
          <a:p>
            <a:r>
              <a:rPr lang="pt-BR" b="1" dirty="0" smtClean="0"/>
              <a:t>Estatuto</a:t>
            </a:r>
            <a:endParaRPr lang="pt-BR" b="1" dirty="0"/>
          </a:p>
        </p:txBody>
      </p:sp>
      <p:sp>
        <p:nvSpPr>
          <p:cNvPr id="7" name="Espaço Reservado para Conteúdo 6"/>
          <p:cNvSpPr>
            <a:spLocks noGrp="1"/>
          </p:cNvSpPr>
          <p:nvPr>
            <p:ph idx="1"/>
          </p:nvPr>
        </p:nvSpPr>
        <p:spPr>
          <a:xfrm>
            <a:off x="482600" y="2276474"/>
            <a:ext cx="8191499" cy="2943226"/>
          </a:xfrm>
        </p:spPr>
        <p:txBody>
          <a:bodyPr>
            <a:normAutofit/>
          </a:bodyPr>
          <a:lstStyle/>
          <a:p>
            <a:pPr algn="just">
              <a:buFont typeface="Wingdings" pitchFamily="2" charset="2"/>
              <a:buChar char="§"/>
            </a:pPr>
            <a:r>
              <a:rPr lang="pt-BR" sz="4800" dirty="0" smtClean="0"/>
              <a:t>As </a:t>
            </a:r>
            <a:r>
              <a:rPr lang="pt-BR" sz="4800" dirty="0" smtClean="0">
                <a:solidFill>
                  <a:srgbClr val="C00000"/>
                </a:solidFill>
              </a:rPr>
              <a:t>ASSEMBLEIAS</a:t>
            </a:r>
            <a:r>
              <a:rPr lang="pt-BR" sz="4800" dirty="0" smtClean="0"/>
              <a:t> são órgãos soberanos e o meio mais </a:t>
            </a:r>
            <a:r>
              <a:rPr lang="pt-BR" sz="4800" b="1" dirty="0" smtClean="0">
                <a:solidFill>
                  <a:srgbClr val="C00000"/>
                </a:solidFill>
              </a:rPr>
              <a:t>democrático e transparente</a:t>
            </a:r>
            <a:r>
              <a:rPr lang="pt-BR" sz="4800" dirty="0" smtClean="0">
                <a:solidFill>
                  <a:srgbClr val="C00000"/>
                </a:solidFill>
              </a:rPr>
              <a:t>.</a:t>
            </a:r>
            <a:endParaRPr lang="pt-BR" sz="4800" dirty="0" smtClean="0"/>
          </a:p>
          <a:p>
            <a:r>
              <a:rPr lang="pt-BR" dirty="0" smtClean="0"/>
              <a:t>Convocação deve ser para </a:t>
            </a:r>
            <a:r>
              <a:rPr lang="pt-BR" b="1" dirty="0" smtClean="0"/>
              <a:t>TODA A CATEGORIA</a:t>
            </a:r>
            <a:endParaRPr lang="pt-BR" b="1" dirty="0"/>
          </a:p>
        </p:txBody>
      </p:sp>
    </p:spTree>
    <p:extLst>
      <p:ext uri="{BB962C8B-B14F-4D97-AF65-F5344CB8AC3E}">
        <p14:creationId xmlns:p14="http://schemas.microsoft.com/office/powerpoint/2010/main" xmlns="" val="30364829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56113" y="1957021"/>
            <a:ext cx="7713785" cy="4232031"/>
          </a:xfrm>
        </p:spPr>
        <p:txBody>
          <a:bodyPr>
            <a:normAutofit/>
          </a:bodyPr>
          <a:lstStyle/>
          <a:p>
            <a:pPr algn="just">
              <a:buFont typeface="Wingdings" pitchFamily="2" charset="2"/>
              <a:buChar char="§"/>
            </a:pPr>
            <a:r>
              <a:rPr lang="pt-BR" sz="3600" dirty="0" smtClean="0"/>
              <a:t> Aplicando por analogia, a jurisprudência vem no sentido de que </a:t>
            </a:r>
            <a:r>
              <a:rPr lang="pt-BR" sz="3600" b="1" dirty="0" smtClean="0">
                <a:solidFill>
                  <a:srgbClr val="C00000"/>
                </a:solidFill>
              </a:rPr>
              <a:t>a deliberação da </a:t>
            </a:r>
            <a:r>
              <a:rPr lang="pt-BR" sz="3600" b="1" dirty="0" err="1" smtClean="0">
                <a:solidFill>
                  <a:srgbClr val="C00000"/>
                </a:solidFill>
              </a:rPr>
              <a:t>Assembleia</a:t>
            </a:r>
            <a:r>
              <a:rPr lang="pt-BR" sz="3600" b="1" dirty="0" smtClean="0">
                <a:solidFill>
                  <a:srgbClr val="C00000"/>
                </a:solidFill>
              </a:rPr>
              <a:t> Geral dos condôminos a todos obriga</a:t>
            </a:r>
            <a:r>
              <a:rPr lang="pt-BR" sz="3600" dirty="0" smtClean="0"/>
              <a:t>, prevalecendo a sua vontade soberana na fixação dos valores da taxa.</a:t>
            </a:r>
          </a:p>
          <a:p>
            <a:pPr algn="just">
              <a:buFont typeface="Wingdings" pitchFamily="2" charset="2"/>
              <a:buChar char="ü"/>
            </a:pPr>
            <a:endParaRPr lang="pt-BR" sz="3600" dirty="0" smtClean="0"/>
          </a:p>
          <a:p>
            <a:pPr algn="just">
              <a:buNone/>
            </a:pPr>
            <a:endParaRPr lang="pt-BR" sz="3600" dirty="0"/>
          </a:p>
        </p:txBody>
      </p:sp>
      <p:pic>
        <p:nvPicPr>
          <p:cNvPr id="5" name="Imagem 4"/>
          <p:cNvPicPr/>
          <p:nvPr/>
        </p:nvPicPr>
        <p:blipFill>
          <a:blip r:embed="rId3" cstate="print">
            <a:extLst>
              <a:ext uri="{28A0092B-C50C-407E-A947-70E740481C1C}">
                <a14:useLocalDpi xmlns:a14="http://schemas.microsoft.com/office/drawing/2010/main" xmlns="" val="0"/>
              </a:ext>
            </a:extLst>
          </a:blip>
          <a:stretch>
            <a:fillRect/>
          </a:stretch>
        </p:blipFill>
        <p:spPr>
          <a:xfrm>
            <a:off x="6913684" y="5428517"/>
            <a:ext cx="1652955" cy="1019908"/>
          </a:xfrm>
          <a:prstGeom prst="rect">
            <a:avLst/>
          </a:prstGeom>
        </p:spPr>
      </p:pic>
      <p:sp>
        <p:nvSpPr>
          <p:cNvPr id="6" name="CaixaDeTexto 5"/>
          <p:cNvSpPr txBox="1"/>
          <p:nvPr/>
        </p:nvSpPr>
        <p:spPr>
          <a:xfrm rot="19906117">
            <a:off x="6985915" y="5646290"/>
            <a:ext cx="811069" cy="369332"/>
          </a:xfrm>
          <a:prstGeom prst="rect">
            <a:avLst/>
          </a:prstGeom>
          <a:noFill/>
        </p:spPr>
        <p:txBody>
          <a:bodyPr wrap="square" rtlCol="0">
            <a:spAutoFit/>
          </a:bodyPr>
          <a:lstStyle/>
          <a:p>
            <a:r>
              <a:rPr lang="pt-BR" b="1" dirty="0" smtClean="0"/>
              <a:t>Jurisp.</a:t>
            </a:r>
            <a:endParaRPr lang="pt-BR" b="1" dirty="0"/>
          </a:p>
        </p:txBody>
      </p:sp>
    </p:spTree>
    <p:extLst>
      <p:ext uri="{BB962C8B-B14F-4D97-AF65-F5344CB8AC3E}">
        <p14:creationId xmlns:p14="http://schemas.microsoft.com/office/powerpoint/2010/main" xmlns="" val="20195216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17793" y="1964352"/>
            <a:ext cx="8097397" cy="4154984"/>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pt-BR" sz="2800" dirty="0" smtClean="0"/>
              <a:t>1. AÇÃO DE COBRANÇA. TAXA CONDOMINIAL. DELIBERAÇÃO DA ASSEMBLÉIA GERAL QUE OBRIGA A TODOS OS CONDÔMINOS. </a:t>
            </a:r>
            <a:r>
              <a:rPr lang="pt-BR" sz="2800" b="1" dirty="0" smtClean="0">
                <a:solidFill>
                  <a:srgbClr val="C00000"/>
                </a:solidFill>
              </a:rPr>
              <a:t>A DELIBERAÇÃO DA ASSEMBLÉIA GERAL DOS CONDÔMINOS A TODOS OBRIGA, PREVALECENDO A SUA VONTADE SOBERANA NA FIXAÇÃO DOS VALORES DA TAXA CONDOMINIAL</a:t>
            </a:r>
            <a:r>
              <a:rPr lang="pt-BR" sz="2800" b="1" dirty="0" smtClean="0"/>
              <a:t>,</a:t>
            </a:r>
            <a:r>
              <a:rPr lang="pt-BR" sz="2800" dirty="0" smtClean="0"/>
              <a:t> OBSERVADAS AS EXIGÊNCIAS DA LEI 4.591/64. 2. RECURSO IMPROVIDO. </a:t>
            </a:r>
            <a:r>
              <a:rPr lang="pt-BR" sz="2000" dirty="0" smtClean="0"/>
              <a:t>(TJ-BA 930252003 BA, Relator: SARA SILVA DE BRITO, 3ª TURMA RECURSAL DOS JUIZADOS ESPECIAIS CÍVEIS E CRIMINAIS, Data de Publicação: 12/08/2005)</a:t>
            </a:r>
            <a:endParaRPr lang="pt-BR" sz="2000" dirty="0"/>
          </a:p>
        </p:txBody>
      </p:sp>
    </p:spTree>
    <p:extLst>
      <p:ext uri="{BB962C8B-B14F-4D97-AF65-F5344CB8AC3E}">
        <p14:creationId xmlns:p14="http://schemas.microsoft.com/office/powerpoint/2010/main" xmlns="" val="26024143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502138" y="2159305"/>
            <a:ext cx="8171962" cy="4288547"/>
          </a:xfrm>
        </p:spPr>
        <p:txBody>
          <a:bodyPr>
            <a:normAutofit/>
          </a:bodyPr>
          <a:lstStyle/>
          <a:p>
            <a:pPr algn="just">
              <a:buFont typeface="Wingdings" pitchFamily="2" charset="2"/>
              <a:buChar char="§"/>
            </a:pPr>
            <a:r>
              <a:rPr lang="pt-BR" sz="3900" dirty="0" smtClean="0"/>
              <a:t>O sindicato deverá </a:t>
            </a:r>
            <a:r>
              <a:rPr lang="pt-BR" sz="3900" b="1" dirty="0" smtClean="0">
                <a:solidFill>
                  <a:srgbClr val="C00000"/>
                </a:solidFill>
              </a:rPr>
              <a:t>NOTIFICAR</a:t>
            </a:r>
            <a:r>
              <a:rPr lang="pt-BR" sz="3900" dirty="0" smtClean="0"/>
              <a:t> o  </a:t>
            </a:r>
            <a:r>
              <a:rPr lang="pt-BR" sz="3900" b="1" dirty="0" smtClean="0">
                <a:solidFill>
                  <a:srgbClr val="C00000"/>
                </a:solidFill>
              </a:rPr>
              <a:t>empregador</a:t>
            </a:r>
            <a:r>
              <a:rPr lang="pt-BR" sz="3900" dirty="0" smtClean="0"/>
              <a:t> acerca </a:t>
            </a:r>
            <a:r>
              <a:rPr lang="pt-BR" sz="3900" dirty="0" smtClean="0">
                <a:solidFill>
                  <a:schemeClr val="accent6">
                    <a:lumMod val="50000"/>
                  </a:schemeClr>
                </a:solidFill>
              </a:rPr>
              <a:t>do resultado da </a:t>
            </a:r>
            <a:r>
              <a:rPr lang="pt-BR" sz="3900" dirty="0" err="1" smtClean="0">
                <a:solidFill>
                  <a:schemeClr val="accent6">
                    <a:lumMod val="50000"/>
                  </a:schemeClr>
                </a:solidFill>
              </a:rPr>
              <a:t>Assembleia</a:t>
            </a:r>
            <a:r>
              <a:rPr lang="pt-BR" sz="3900" dirty="0" smtClean="0">
                <a:solidFill>
                  <a:schemeClr val="accent6">
                    <a:lumMod val="50000"/>
                  </a:schemeClr>
                </a:solidFill>
              </a:rPr>
              <a:t> Geral da categoria (registrado em cartório)</a:t>
            </a:r>
            <a:r>
              <a:rPr lang="pt-BR" sz="3900" dirty="0" smtClean="0"/>
              <a:t>para que seja efetuado o devido desconto dos seus empregados.</a:t>
            </a:r>
          </a:p>
          <a:p>
            <a:pPr algn="just">
              <a:buNone/>
            </a:pPr>
            <a:endParaRPr lang="pt-BR" sz="3200" dirty="0" smtClean="0"/>
          </a:p>
          <a:p>
            <a:pPr algn="just">
              <a:buFont typeface="Wingdings" pitchFamily="2" charset="2"/>
              <a:buChar char="ü"/>
            </a:pPr>
            <a:endParaRPr lang="pt-BR" dirty="0" smtClean="0"/>
          </a:p>
          <a:p>
            <a:pPr algn="just">
              <a:buNone/>
            </a:pPr>
            <a:endParaRPr lang="pt-BR" dirty="0"/>
          </a:p>
        </p:txBody>
      </p:sp>
    </p:spTree>
    <p:extLst>
      <p:ext uri="{BB962C8B-B14F-4D97-AF65-F5344CB8AC3E}">
        <p14:creationId xmlns:p14="http://schemas.microsoft.com/office/powerpoint/2010/main" xmlns="" val="8128643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33401" y="2273300"/>
            <a:ext cx="8077199" cy="3416320"/>
          </a:xfrm>
          <a:prstGeom prst="rect">
            <a:avLst/>
          </a:prstGeom>
          <a:solidFill>
            <a:schemeClr val="bg1">
              <a:lumMod val="95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pPr algn="just">
              <a:spcAft>
                <a:spcPts val="0"/>
              </a:spcAft>
            </a:pPr>
            <a:r>
              <a:rPr lang="pt-BR" sz="3600" dirty="0" smtClean="0"/>
              <a:t>Art. 545. Os empregadores ficam obrigados a descontar da folha de pagamento dos seus empregados, </a:t>
            </a:r>
            <a:r>
              <a:rPr lang="pt-BR" sz="3600" dirty="0" smtClean="0">
                <a:solidFill>
                  <a:schemeClr val="tx1"/>
                </a:solidFill>
              </a:rPr>
              <a:t>desde que por eles devidamente autorizados</a:t>
            </a:r>
            <a:r>
              <a:rPr lang="pt-BR" sz="3600" dirty="0" smtClean="0"/>
              <a:t>, as contribuições devidas ao sindicato, </a:t>
            </a:r>
            <a:r>
              <a:rPr lang="pt-BR" sz="3600" b="1" u="sng" dirty="0" smtClean="0"/>
              <a:t>quando por este notificados.</a:t>
            </a:r>
            <a:r>
              <a:rPr lang="pt-BR" sz="3600" dirty="0" smtClean="0"/>
              <a:t> </a:t>
            </a:r>
            <a:endParaRPr lang="pt-BR" sz="3600" b="1" dirty="0">
              <a:solidFill>
                <a:srgbClr val="C00000"/>
              </a:solidFill>
              <a:ea typeface="Calibri"/>
              <a:cs typeface="Times New Roman"/>
            </a:endParaRPr>
          </a:p>
        </p:txBody>
      </p:sp>
    </p:spTree>
    <p:extLst>
      <p:ext uri="{BB962C8B-B14F-4D97-AF65-F5344CB8AC3E}">
        <p14:creationId xmlns:p14="http://schemas.microsoft.com/office/powerpoint/2010/main" xmlns="" val="792703592"/>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4327</TotalTime>
  <Words>10356</Words>
  <Application>Microsoft Office PowerPoint</Application>
  <PresentationFormat>Apresentação na tela (4:3)</PresentationFormat>
  <Paragraphs>1026</Paragraphs>
  <Slides>183</Slides>
  <Notes>146</Notes>
  <HiddenSlides>0</HiddenSlides>
  <MMClips>0</MMClips>
  <ScaleCrop>false</ScaleCrop>
  <HeadingPairs>
    <vt:vector size="4" baseType="variant">
      <vt:variant>
        <vt:lpstr>Tema</vt:lpstr>
      </vt:variant>
      <vt:variant>
        <vt:i4>1</vt:i4>
      </vt:variant>
      <vt:variant>
        <vt:lpstr>Títulos de slides</vt:lpstr>
      </vt:variant>
      <vt:variant>
        <vt:i4>183</vt:i4>
      </vt:variant>
    </vt:vector>
  </HeadingPairs>
  <TitlesOfParts>
    <vt:vector size="184" baseType="lpstr">
      <vt:lpstr>Tema do Office</vt:lpstr>
      <vt:lpstr>Slide 1</vt:lpstr>
      <vt:lpstr>NOVOS CAMINHOS PARA O SINDICALISMO BRASILEIRO</vt:lpstr>
      <vt:lpstr>PAPEL DO MOVIMENTO SINDICAL</vt:lpstr>
      <vt:lpstr> </vt:lpstr>
      <vt:lpstr> DIMENSÕES DO MOVIMENTO SINDICAL</vt:lpstr>
      <vt:lpstr>   </vt:lpstr>
      <vt:lpstr>Slide 7</vt:lpstr>
      <vt:lpstr>Slide 8</vt:lpstr>
      <vt:lpstr>Organização por categoria </vt:lpstr>
      <vt:lpstr>CATEGORIAS</vt:lpstr>
      <vt:lpstr>Composição da Organização Sindical</vt:lpstr>
      <vt:lpstr>Slide 12</vt:lpstr>
      <vt:lpstr>Slide 13</vt:lpstr>
      <vt:lpstr>Slide 14</vt:lpstr>
      <vt:lpstr> PAPEL DAS CENTRAIS SINDICAIS</vt:lpstr>
      <vt:lpstr>CENTRAIS SINDICAIS</vt:lpstr>
      <vt:lpstr> SINDICALISMO DE BASE  A representação sindical   Negociação Coletiva </vt:lpstr>
      <vt:lpstr>Slide 18</vt:lpstr>
      <vt:lpstr>Slide 19</vt:lpstr>
      <vt:lpstr>Slide 20</vt:lpstr>
      <vt:lpstr>representação</vt:lpstr>
      <vt:lpstr>RELAÇÕES DE TRABALHO</vt:lpstr>
      <vt:lpstr>Slide 23</vt:lpstr>
      <vt:lpstr> </vt:lpstr>
      <vt:lpstr>Slide 25</vt:lpstr>
      <vt:lpstr>LEI 13.467/2017</vt:lpstr>
      <vt:lpstr>Slide 27</vt:lpstr>
      <vt:lpstr>Slide 28</vt:lpstr>
      <vt:lpstr>Slide 29</vt:lpstr>
      <vt:lpstr>Slide 30</vt:lpstr>
      <vt:lpstr>Slide 31</vt:lpstr>
      <vt:lpstr>Slide 32</vt:lpstr>
      <vt:lpstr>Slide 33</vt:lpstr>
      <vt:lpstr>Slide 34</vt:lpstr>
      <vt:lpstr>Slide 35</vt:lpstr>
      <vt:lpstr>Prestígio da NEGOCIAÇÃO.... COLETIVA  OU  INDIVIDUAL???</vt:lpstr>
      <vt:lpstr>ACORDO INDIVIDUAL  X  INSTRUMENTO COLETIVO</vt:lpstr>
      <vt:lpstr>Slide 38</vt:lpstr>
      <vt:lpstr>Slide 39</vt:lpstr>
      <vt:lpstr>Slide 40</vt:lpstr>
      <vt:lpstr>Slide 41</vt:lpstr>
      <vt:lpstr>Slide 42</vt:lpstr>
      <vt:lpstr>Slide 43</vt:lpstr>
      <vt:lpstr> NEGOCIADO SOBRE LEGISLADO</vt:lpstr>
      <vt:lpstr>PREVALENCIA DO ACORDO COLETIVO SOBRE A CONVENÇÃO COLETIVA</vt:lpstr>
      <vt:lpstr>ACORDO COLETIVO SEMPRE PREVALECE SOBRE A CONVENÇÃO COLETIVA</vt:lpstr>
      <vt:lpstr>Slide 47</vt:lpstr>
      <vt:lpstr>INVERSÃO NA HIERARQUIA DAS NORMAS TRABALHISTAS</vt:lpstr>
      <vt:lpstr>Slide 49</vt:lpstr>
      <vt:lpstr>VEDAÇÃO DA ULTRATIVIDADE DAS NORMAS COLETIVAS </vt:lpstr>
      <vt:lpstr>Slide 51</vt:lpstr>
      <vt:lpstr>TERMO DE QUITAÇÃO ANUAL DE OBRIGAÇÕES TRABALHISTAS</vt:lpstr>
      <vt:lpstr>CRIAÇÃO DO “TERMO DE QUITAÇÃO ANUAL DE OBRIGAÇÕES TRABALHISTAS”</vt:lpstr>
      <vt:lpstr>Slide 54</vt:lpstr>
      <vt:lpstr>TEORIA DA COMPENSAÇÃO</vt:lpstr>
      <vt:lpstr>RESCISÃO POR COMUM ACORDO</vt:lpstr>
      <vt:lpstr>CRIAÇÃO DA RESCISÃO CONTRATUAL DE TRABALHO POR “COMUM ACORDO”</vt:lpstr>
      <vt:lpstr>Slide 58</vt:lpstr>
      <vt:lpstr>Slide 59</vt:lpstr>
      <vt:lpstr>Slide 60</vt:lpstr>
      <vt:lpstr>Slide 61</vt:lpstr>
      <vt:lpstr>Slide 62</vt:lpstr>
      <vt:lpstr>Slide 63</vt:lpstr>
      <vt:lpstr>Slide 64</vt:lpstr>
      <vt:lpstr>COMPENSAÇÃO DE JORNADA</vt:lpstr>
      <vt:lpstr>RETIRA A NECESSIDADE DE INSTRUMENTO COLETIVO PARA COMPENSAÇÃO DE JORNADA</vt:lpstr>
      <vt:lpstr>Slide 67</vt:lpstr>
      <vt:lpstr>Slide 68</vt:lpstr>
      <vt:lpstr>DEMISSÃO INDIVIDUAL E COLETIVA </vt:lpstr>
      <vt:lpstr>Slide 70</vt:lpstr>
      <vt:lpstr>Slide 71</vt:lpstr>
      <vt:lpstr>HOMOLOGAÇÃO DA RESCISÃO DO CONTRATO</vt:lpstr>
      <vt:lpstr>RETIRA A OBRIGATORIEDADE LEGAL DA ASSISTÊNCIA SINDICAL NA HOMOLOGAÇÃO</vt:lpstr>
      <vt:lpstr>Slide 74</vt:lpstr>
      <vt:lpstr>Slide 75</vt:lpstr>
      <vt:lpstr>CONTRIBUIÇÃO SINDICAL, O QUE MUDOU?   FOI EXTINTA? SE TORNOU FACULTATIVA? </vt:lpstr>
      <vt:lpstr>ALTEROU a forma de cobrança da Contribuição Sindical</vt:lpstr>
      <vt:lpstr>A CONTRIBUIÇÃO SINDICAL POSSUI PREVISÃO CONSTITUCIONAL</vt:lpstr>
      <vt:lpstr>A CONTRIBUIÇÃO SINDICAL CONTINUA TENDO NATUREZA TRIBUTÁRIA</vt:lpstr>
      <vt:lpstr>Trechos do parecer Ives Gandra da Silva Martins </vt:lpstr>
      <vt:lpstr>Trechos do parecer Ives Gandra  da Silva Martins</vt:lpstr>
      <vt:lpstr>CONTRIBUIÇÃO SINDICAL visão legal</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CONTRIBUIÇÕES SINDICAIS VISÃO JURISPRUDENCIAL</vt:lpstr>
      <vt:lpstr>Slide 102</vt:lpstr>
      <vt:lpstr>Contribuição Assistencial – Precedente do TST</vt:lpstr>
      <vt:lpstr>Contribuição Assistencial – Decisão do STF</vt:lpstr>
      <vt:lpstr>Contribuição Confederativa – Súmula STF</vt:lpstr>
      <vt:lpstr>O que ainda pode vir</vt:lpstr>
      <vt:lpstr>Slide 107</vt:lpstr>
      <vt:lpstr>Slide 108</vt:lpstr>
      <vt:lpstr>Slide 109</vt:lpstr>
      <vt:lpstr>Slide 110</vt:lpstr>
      <vt:lpstr>Slide 111</vt:lpstr>
      <vt:lpstr>Slide 112</vt:lpstr>
      <vt:lpstr>Slide 113</vt:lpstr>
      <vt:lpstr>Slide 114</vt:lpstr>
      <vt:lpstr>Slide 115</vt:lpstr>
      <vt:lpstr>ATIVIDADE-FIM (art. 4º-A)</vt:lpstr>
      <vt:lpstr>"QUARTEIRIZAÇÃO“(art. 4º-A)</vt:lpstr>
      <vt:lpstr>AUSÊNCIA DE VÍNCULO EMPREGATÍCIO  (art. 4º-A)</vt:lpstr>
      <vt:lpstr>CONDIÇÕES DE TRABALHO (art. 5º-A)</vt:lpstr>
      <vt:lpstr>RESPONSABILIDADE SUBSIDIÁRIA DA CONTRATANTE(art. 5º-A)</vt:lpstr>
      <vt:lpstr>Aplicação da Lei da Terceirização</vt:lpstr>
      <vt:lpstr>ATIVIDADE-FIM (art. 4º-A)</vt:lpstr>
      <vt:lpstr>  CONDIÇÕES DE TRABALHO (art. 4º-C)</vt:lpstr>
      <vt:lpstr>  DIREITO DOS TERCEIRIZADOS (art. 4º-C)</vt:lpstr>
      <vt:lpstr> QUARENTENA DE 18 MESES (art. 5º-C)</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MANUTENÇÃO DOS DIREITOS ADQUIRIDOS NA CONVENÇÃO COLETIVA DE TRABALHO DA CATEGORIA</vt:lpstr>
      <vt:lpstr>Slide 150</vt:lpstr>
      <vt:lpstr>Slide 151</vt:lpstr>
      <vt:lpstr>Slide 152</vt:lpstr>
      <vt:lpstr> AJUIZAR ADI??? ADI PGR 5766 – Art 790,791,844</vt:lpstr>
      <vt:lpstr> </vt:lpstr>
      <vt:lpstr>Slide 155</vt:lpstr>
      <vt:lpstr>Slide 156</vt:lpstr>
      <vt:lpstr>Slide 157</vt:lpstr>
      <vt:lpstr>Slide 158</vt:lpstr>
      <vt:lpstr>Slide 159</vt:lpstr>
      <vt:lpstr>Slide 160</vt:lpstr>
      <vt:lpstr>Slide 161</vt:lpstr>
      <vt:lpstr>Slide 162</vt:lpstr>
      <vt:lpstr>Slide 163</vt:lpstr>
      <vt:lpstr>Slide 164</vt:lpstr>
      <vt:lpstr>Convenção 87 da OIT</vt:lpstr>
      <vt:lpstr>Convenção 98 e 154 da OIT</vt:lpstr>
      <vt:lpstr>Convenção 111 da OIT</vt:lpstr>
      <vt:lpstr>Convenção 155 da OIT</vt:lpstr>
      <vt:lpstr>Slide 169</vt:lpstr>
      <vt:lpstr>Slide 170</vt:lpstr>
      <vt:lpstr>JORNADA DE DIREITO MATERIAL E PROCESSUAL DO TRABALHO</vt:lpstr>
      <vt:lpstr> </vt:lpstr>
      <vt:lpstr> </vt:lpstr>
      <vt:lpstr>Slide 174</vt:lpstr>
      <vt:lpstr>MÃOS A OBRA!  </vt:lpstr>
      <vt:lpstr>Slide 176</vt:lpstr>
      <vt:lpstr>NÃO É O MAIS FORTE QUE SOBREVIVE. NEM O MAIS INTELIGENTE. MAS O QUE MELHOR SE ADAPTA ÀS MUDANÇAS                                                         Charles Darwim</vt:lpstr>
      <vt:lpstr> </vt:lpstr>
      <vt:lpstr> </vt:lpstr>
      <vt:lpstr>Slide 180</vt:lpstr>
      <vt:lpstr> </vt:lpstr>
      <vt:lpstr>Slide 182</vt:lpstr>
      <vt:lpstr>Slide 183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Bruno Luna</dc:creator>
  <cp:lastModifiedBy>usuario</cp:lastModifiedBy>
  <cp:revision>347</cp:revision>
  <dcterms:created xsi:type="dcterms:W3CDTF">2017-07-18T13:16:24Z</dcterms:created>
  <dcterms:modified xsi:type="dcterms:W3CDTF">2017-09-13T19:32:16Z</dcterms:modified>
</cp:coreProperties>
</file>