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40"/>
  </p:notesMasterIdLst>
  <p:sldIdLst>
    <p:sldId id="311" r:id="rId2"/>
    <p:sldId id="257" r:id="rId3"/>
    <p:sldId id="259" r:id="rId4"/>
    <p:sldId id="262" r:id="rId5"/>
    <p:sldId id="281" r:id="rId6"/>
    <p:sldId id="282" r:id="rId7"/>
    <p:sldId id="313" r:id="rId8"/>
    <p:sldId id="283" r:id="rId9"/>
    <p:sldId id="280" r:id="rId10"/>
    <p:sldId id="284" r:id="rId11"/>
    <p:sldId id="314" r:id="rId12"/>
    <p:sldId id="279" r:id="rId13"/>
    <p:sldId id="302" r:id="rId14"/>
    <p:sldId id="278" r:id="rId15"/>
    <p:sldId id="286" r:id="rId16"/>
    <p:sldId id="287" r:id="rId17"/>
    <p:sldId id="288" r:id="rId18"/>
    <p:sldId id="289" r:id="rId19"/>
    <p:sldId id="290" r:id="rId20"/>
    <p:sldId id="315" r:id="rId21"/>
    <p:sldId id="292" r:id="rId22"/>
    <p:sldId id="294" r:id="rId23"/>
    <p:sldId id="264" r:id="rId24"/>
    <p:sldId id="305" r:id="rId25"/>
    <p:sldId id="306" r:id="rId26"/>
    <p:sldId id="295" r:id="rId27"/>
    <p:sldId id="296" r:id="rId28"/>
    <p:sldId id="297" r:id="rId29"/>
    <p:sldId id="298" r:id="rId30"/>
    <p:sldId id="317" r:id="rId31"/>
    <p:sldId id="299" r:id="rId32"/>
    <p:sldId id="301" r:id="rId33"/>
    <p:sldId id="303" r:id="rId34"/>
    <p:sldId id="267" r:id="rId35"/>
    <p:sldId id="304" r:id="rId36"/>
    <p:sldId id="308" r:id="rId37"/>
    <p:sldId id="307" r:id="rId38"/>
    <p:sldId id="312" r:id="rId39"/>
  </p:sldIdLst>
  <p:sldSz cx="12192000" cy="6858000"/>
  <p:notesSz cx="6797675" cy="9926638"/>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liana Sombra Peixoto" initials="JSP" lastIdx="3" clrIdx="0">
    <p:extLst>
      <p:ext uri="{19B8F6BF-5375-455C-9EA6-DF929625EA0E}">
        <p15:presenceInfo xmlns:p15="http://schemas.microsoft.com/office/powerpoint/2012/main" userId="Juliana Sombra Peixoto"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1" d="100"/>
          <a:sy n="91" d="100"/>
        </p:scale>
        <p:origin x="534"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 Id="rId48"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45659" cy="498056"/>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50443" y="0"/>
            <a:ext cx="2945659" cy="498056"/>
          </a:xfrm>
          <a:prstGeom prst="rect">
            <a:avLst/>
          </a:prstGeom>
        </p:spPr>
        <p:txBody>
          <a:bodyPr vert="horz" lIns="91440" tIns="45720" rIns="91440" bIns="45720" rtlCol="0"/>
          <a:lstStyle>
            <a:lvl1pPr algn="r">
              <a:defRPr sz="1200"/>
            </a:lvl1pPr>
          </a:lstStyle>
          <a:p>
            <a:fld id="{ED005029-9676-4D87-BFD8-41966851ECC6}" type="datetimeFigureOut">
              <a:rPr lang="pt-BR" smtClean="0"/>
              <a:t>13/09/2017</a:t>
            </a:fld>
            <a:endParaRPr lang="pt-BR"/>
          </a:p>
        </p:txBody>
      </p:sp>
      <p:sp>
        <p:nvSpPr>
          <p:cNvPr id="4" name="Espaço Reservado para Imagem de Slide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79768" y="4777194"/>
            <a:ext cx="5438140" cy="3908614"/>
          </a:xfrm>
          <a:prstGeom prst="rect">
            <a:avLst/>
          </a:prstGeom>
        </p:spPr>
        <p:txBody>
          <a:bodyPr vert="horz" lIns="91440" tIns="45720" rIns="91440" bIns="45720" rtlCol="0"/>
          <a:lstStyle/>
          <a:p>
            <a:pPr lvl="0"/>
            <a:r>
              <a:rPr lang="pt-BR"/>
              <a:t>Editar estilos de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9428584"/>
            <a:ext cx="2945659" cy="498055"/>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50443" y="9428584"/>
            <a:ext cx="2945659" cy="498055"/>
          </a:xfrm>
          <a:prstGeom prst="rect">
            <a:avLst/>
          </a:prstGeom>
        </p:spPr>
        <p:txBody>
          <a:bodyPr vert="horz" lIns="91440" tIns="45720" rIns="91440" bIns="45720" rtlCol="0" anchor="b"/>
          <a:lstStyle>
            <a:lvl1pPr algn="r">
              <a:defRPr sz="1200"/>
            </a:lvl1pPr>
          </a:lstStyle>
          <a:p>
            <a:fld id="{82EA1AFC-AB40-48F9-9ED6-004E7DC3BE41}" type="slidenum">
              <a:rPr lang="pt-BR" smtClean="0"/>
              <a:t>‹nº›</a:t>
            </a:fld>
            <a:endParaRPr lang="pt-BR"/>
          </a:p>
        </p:txBody>
      </p:sp>
    </p:spTree>
    <p:extLst>
      <p:ext uri="{BB962C8B-B14F-4D97-AF65-F5344CB8AC3E}">
        <p14:creationId xmlns:p14="http://schemas.microsoft.com/office/powerpoint/2010/main" val="9007805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pt-BR" smtClean="0"/>
              <a:t>Clique para editar o título mestre</a:t>
            </a:r>
            <a:endParaRPr lang="pt-BR"/>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smtClean="0"/>
              <a:t>Clique para editar o estilo do subtítulo Mestre</a:t>
            </a:r>
            <a:endParaRPr lang="pt-BR"/>
          </a:p>
        </p:txBody>
      </p:sp>
      <p:sp>
        <p:nvSpPr>
          <p:cNvPr id="4" name="Espaço Reservado para Data 3"/>
          <p:cNvSpPr>
            <a:spLocks noGrp="1"/>
          </p:cNvSpPr>
          <p:nvPr>
            <p:ph type="dt" sz="half" idx="10"/>
          </p:nvPr>
        </p:nvSpPr>
        <p:spPr/>
        <p:txBody>
          <a:bodyPr/>
          <a:lstStyle/>
          <a:p>
            <a:fld id="{ED6683B5-F7B3-49E5-B37C-36E51E8D6CE7}" type="datetimeFigureOut">
              <a:rPr lang="pt-BR" smtClean="0"/>
              <a:t>13/09/2017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27856934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Texto Vertical 2"/>
          <p:cNvSpPr>
            <a:spLocks noGrp="1"/>
          </p:cNvSpPr>
          <p:nvPr>
            <p:ph type="body" orient="vert" idx="1"/>
          </p:nvPr>
        </p:nvSpPr>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D6683B5-F7B3-49E5-B37C-36E51E8D6CE7}" type="datetimeFigureOut">
              <a:rPr lang="pt-BR" smtClean="0"/>
              <a:t>13/09/2017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2431262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pt-BR" smtClean="0"/>
              <a:t>Clique para editar o título mestre</a:t>
            </a:r>
            <a:endParaRPr lang="pt-BR"/>
          </a:p>
        </p:txBody>
      </p:sp>
      <p:sp>
        <p:nvSpPr>
          <p:cNvPr id="3" name="Espaço Reservado para Texto Vertical 2"/>
          <p:cNvSpPr>
            <a:spLocks noGrp="1"/>
          </p:cNvSpPr>
          <p:nvPr>
            <p:ph type="body" orient="vert" idx="1"/>
          </p:nvPr>
        </p:nvSpPr>
        <p:spPr>
          <a:xfrm>
            <a:off x="838200" y="365125"/>
            <a:ext cx="7734300" cy="5811838"/>
          </a:xfrm>
        </p:spPr>
        <p:txBody>
          <a:bodyPr vert="eaVert"/>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D6683B5-F7B3-49E5-B37C-36E51E8D6CE7}" type="datetimeFigureOut">
              <a:rPr lang="pt-BR" smtClean="0"/>
              <a:t>13/09/2017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4177479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idx="1"/>
          </p:nvPr>
        </p:nvSpPr>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10"/>
          </p:nvPr>
        </p:nvSpPr>
        <p:spPr/>
        <p:txBody>
          <a:bodyPr/>
          <a:lstStyle/>
          <a:p>
            <a:fld id="{ED6683B5-F7B3-49E5-B37C-36E51E8D6CE7}" type="datetimeFigureOut">
              <a:rPr lang="pt-BR" smtClean="0"/>
              <a:t>13/09/2017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30233352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pt-BR" smtClean="0"/>
              <a:t>Clique para editar o título mestre</a:t>
            </a:r>
            <a:endParaRPr lang="pt-BR"/>
          </a:p>
        </p:txBody>
      </p:sp>
      <p:sp>
        <p:nvSpPr>
          <p:cNvPr id="3" name="Espaço Reservado para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smtClean="0"/>
              <a:t>Editar estilos de texto Mestre</a:t>
            </a:r>
          </a:p>
        </p:txBody>
      </p:sp>
      <p:sp>
        <p:nvSpPr>
          <p:cNvPr id="4" name="Espaço Reservado para Data 3"/>
          <p:cNvSpPr>
            <a:spLocks noGrp="1"/>
          </p:cNvSpPr>
          <p:nvPr>
            <p:ph type="dt" sz="half" idx="10"/>
          </p:nvPr>
        </p:nvSpPr>
        <p:spPr/>
        <p:txBody>
          <a:bodyPr/>
          <a:lstStyle/>
          <a:p>
            <a:fld id="{ED6683B5-F7B3-49E5-B37C-36E51E8D6CE7}" type="datetimeFigureOut">
              <a:rPr lang="pt-BR" smtClean="0"/>
              <a:t>13/09/2017</a:t>
            </a:fld>
            <a:endParaRPr lang="pt-BR"/>
          </a:p>
        </p:txBody>
      </p:sp>
      <p:sp>
        <p:nvSpPr>
          <p:cNvPr id="5" name="Espaço Reservado para Rodapé 4"/>
          <p:cNvSpPr>
            <a:spLocks noGrp="1"/>
          </p:cNvSpPr>
          <p:nvPr>
            <p:ph type="ftr" sz="quarter" idx="11"/>
          </p:nvPr>
        </p:nvSpPr>
        <p:spPr/>
        <p:txBody>
          <a:bodyPr/>
          <a:lstStyle/>
          <a:p>
            <a:endParaRPr lang="pt-BR"/>
          </a:p>
        </p:txBody>
      </p:sp>
      <p:sp>
        <p:nvSpPr>
          <p:cNvPr id="6" name="Espaço Reservado para Número de Slide 5"/>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368602309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Conteúdo 2"/>
          <p:cNvSpPr>
            <a:spLocks noGrp="1"/>
          </p:cNvSpPr>
          <p:nvPr>
            <p:ph sz="half" idx="1"/>
          </p:nvPr>
        </p:nvSpPr>
        <p:spPr>
          <a:xfrm>
            <a:off x="838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Conteúdo 3"/>
          <p:cNvSpPr>
            <a:spLocks noGrp="1"/>
          </p:cNvSpPr>
          <p:nvPr>
            <p:ph sz="half" idx="2"/>
          </p:nvPr>
        </p:nvSpPr>
        <p:spPr>
          <a:xfrm>
            <a:off x="6172200" y="1825625"/>
            <a:ext cx="5181600" cy="435133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Data 4"/>
          <p:cNvSpPr>
            <a:spLocks noGrp="1"/>
          </p:cNvSpPr>
          <p:nvPr>
            <p:ph type="dt" sz="half" idx="10"/>
          </p:nvPr>
        </p:nvSpPr>
        <p:spPr/>
        <p:txBody>
          <a:bodyPr/>
          <a:lstStyle/>
          <a:p>
            <a:fld id="{ED6683B5-F7B3-49E5-B37C-36E51E8D6CE7}" type="datetimeFigureOut">
              <a:rPr lang="pt-BR" smtClean="0"/>
              <a:t>13/09/2017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1440055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pt-BR" smtClean="0"/>
              <a:t>Clique para editar o título mestre</a:t>
            </a:r>
            <a:endParaRPr lang="pt-BR"/>
          </a:p>
        </p:txBody>
      </p:sp>
      <p:sp>
        <p:nvSpPr>
          <p:cNvPr id="3" name="Espaço Reservado para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4" name="Espaço Reservado para Conteúdo 3"/>
          <p:cNvSpPr>
            <a:spLocks noGrp="1"/>
          </p:cNvSpPr>
          <p:nvPr>
            <p:ph sz="half" idx="2"/>
          </p:nvPr>
        </p:nvSpPr>
        <p:spPr>
          <a:xfrm>
            <a:off x="839788" y="2505075"/>
            <a:ext cx="5157787"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5" name="Espaço Reservado para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smtClean="0"/>
              <a:t>Editar estilos de texto Mestre</a:t>
            </a:r>
          </a:p>
        </p:txBody>
      </p:sp>
      <p:sp>
        <p:nvSpPr>
          <p:cNvPr id="6" name="Espaço Reservado para Conteúdo 5"/>
          <p:cNvSpPr>
            <a:spLocks noGrp="1"/>
          </p:cNvSpPr>
          <p:nvPr>
            <p:ph sz="quarter" idx="4"/>
          </p:nvPr>
        </p:nvSpPr>
        <p:spPr>
          <a:xfrm>
            <a:off x="6172200" y="2505075"/>
            <a:ext cx="5183188" cy="3684588"/>
          </a:xfrm>
        </p:spPr>
        <p:txBody>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7" name="Espaço Reservado para Data 6"/>
          <p:cNvSpPr>
            <a:spLocks noGrp="1"/>
          </p:cNvSpPr>
          <p:nvPr>
            <p:ph type="dt" sz="half" idx="10"/>
          </p:nvPr>
        </p:nvSpPr>
        <p:spPr/>
        <p:txBody>
          <a:bodyPr/>
          <a:lstStyle/>
          <a:p>
            <a:fld id="{ED6683B5-F7B3-49E5-B37C-36E51E8D6CE7}" type="datetimeFigureOut">
              <a:rPr lang="pt-BR" smtClean="0"/>
              <a:t>13/09/2017</a:t>
            </a:fld>
            <a:endParaRPr lang="pt-BR"/>
          </a:p>
        </p:txBody>
      </p:sp>
      <p:sp>
        <p:nvSpPr>
          <p:cNvPr id="8" name="Espaço Reservado para Rodapé 7"/>
          <p:cNvSpPr>
            <a:spLocks noGrp="1"/>
          </p:cNvSpPr>
          <p:nvPr>
            <p:ph type="ftr" sz="quarter" idx="11"/>
          </p:nvPr>
        </p:nvSpPr>
        <p:spPr/>
        <p:txBody>
          <a:bodyPr/>
          <a:lstStyle/>
          <a:p>
            <a:endParaRPr lang="pt-BR"/>
          </a:p>
        </p:txBody>
      </p:sp>
      <p:sp>
        <p:nvSpPr>
          <p:cNvPr id="9" name="Espaço Reservado para Número de Slide 8"/>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884451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pt-BR"/>
          </a:p>
        </p:txBody>
      </p:sp>
      <p:sp>
        <p:nvSpPr>
          <p:cNvPr id="3" name="Espaço Reservado para Data 2"/>
          <p:cNvSpPr>
            <a:spLocks noGrp="1"/>
          </p:cNvSpPr>
          <p:nvPr>
            <p:ph type="dt" sz="half" idx="10"/>
          </p:nvPr>
        </p:nvSpPr>
        <p:spPr/>
        <p:txBody>
          <a:bodyPr/>
          <a:lstStyle/>
          <a:p>
            <a:fld id="{ED6683B5-F7B3-49E5-B37C-36E51E8D6CE7}" type="datetimeFigureOut">
              <a:rPr lang="pt-BR" smtClean="0"/>
              <a:t>13/09/2017</a:t>
            </a:fld>
            <a:endParaRPr lang="pt-BR"/>
          </a:p>
        </p:txBody>
      </p:sp>
      <p:sp>
        <p:nvSpPr>
          <p:cNvPr id="4" name="Espaço Reservado para Rodapé 3"/>
          <p:cNvSpPr>
            <a:spLocks noGrp="1"/>
          </p:cNvSpPr>
          <p:nvPr>
            <p:ph type="ftr" sz="quarter" idx="11"/>
          </p:nvPr>
        </p:nvSpPr>
        <p:spPr/>
        <p:txBody>
          <a:bodyPr/>
          <a:lstStyle/>
          <a:p>
            <a:endParaRPr lang="pt-BR"/>
          </a:p>
        </p:txBody>
      </p:sp>
      <p:sp>
        <p:nvSpPr>
          <p:cNvPr id="5" name="Espaço Reservado para Número de Slide 4"/>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19262254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p:cNvSpPr>
            <a:spLocks noGrp="1"/>
          </p:cNvSpPr>
          <p:nvPr>
            <p:ph type="dt" sz="half" idx="10"/>
          </p:nvPr>
        </p:nvSpPr>
        <p:spPr/>
        <p:txBody>
          <a:bodyPr/>
          <a:lstStyle/>
          <a:p>
            <a:fld id="{ED6683B5-F7B3-49E5-B37C-36E51E8D6CE7}" type="datetimeFigureOut">
              <a:rPr lang="pt-BR" smtClean="0"/>
              <a:t>13/09/2017</a:t>
            </a:fld>
            <a:endParaRPr lang="pt-BR"/>
          </a:p>
        </p:txBody>
      </p:sp>
      <p:sp>
        <p:nvSpPr>
          <p:cNvPr id="3" name="Espaço Reservado para Rodapé 2"/>
          <p:cNvSpPr>
            <a:spLocks noGrp="1"/>
          </p:cNvSpPr>
          <p:nvPr>
            <p:ph type="ftr" sz="quarter" idx="11"/>
          </p:nvPr>
        </p:nvSpPr>
        <p:spPr/>
        <p:txBody>
          <a:bodyPr/>
          <a:lstStyle/>
          <a:p>
            <a:endParaRPr lang="pt-BR"/>
          </a:p>
        </p:txBody>
      </p:sp>
      <p:sp>
        <p:nvSpPr>
          <p:cNvPr id="4" name="Espaço Reservado para Número de Slide 3"/>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34677727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Conteú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ED6683B5-F7B3-49E5-B37C-36E51E8D6CE7}" type="datetimeFigureOut">
              <a:rPr lang="pt-BR" smtClean="0"/>
              <a:t>13/09/2017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14268992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pt-BR" smtClean="0"/>
              <a:t>Clique para editar o título mestre</a:t>
            </a:r>
            <a:endParaRPr lang="pt-BR"/>
          </a:p>
        </p:txBody>
      </p:sp>
      <p:sp>
        <p:nvSpPr>
          <p:cNvPr id="3" name="Espaço Reservado para Imagem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smtClean="0"/>
              <a:t>Editar estilos de texto Mestre</a:t>
            </a:r>
          </a:p>
        </p:txBody>
      </p:sp>
      <p:sp>
        <p:nvSpPr>
          <p:cNvPr id="5" name="Espaço Reservado para Data 4"/>
          <p:cNvSpPr>
            <a:spLocks noGrp="1"/>
          </p:cNvSpPr>
          <p:nvPr>
            <p:ph type="dt" sz="half" idx="10"/>
          </p:nvPr>
        </p:nvSpPr>
        <p:spPr/>
        <p:txBody>
          <a:bodyPr/>
          <a:lstStyle/>
          <a:p>
            <a:fld id="{ED6683B5-F7B3-49E5-B37C-36E51E8D6CE7}" type="datetimeFigureOut">
              <a:rPr lang="pt-BR" smtClean="0"/>
              <a:t>13/09/2017</a:t>
            </a:fld>
            <a:endParaRPr lang="pt-BR"/>
          </a:p>
        </p:txBody>
      </p:sp>
      <p:sp>
        <p:nvSpPr>
          <p:cNvPr id="6" name="Espaço Reservado para Rodapé 5"/>
          <p:cNvSpPr>
            <a:spLocks noGrp="1"/>
          </p:cNvSpPr>
          <p:nvPr>
            <p:ph type="ftr" sz="quarter" idx="11"/>
          </p:nvPr>
        </p:nvSpPr>
        <p:spPr/>
        <p:txBody>
          <a:bodyPr/>
          <a:lstStyle/>
          <a:p>
            <a:endParaRPr lang="pt-BR"/>
          </a:p>
        </p:txBody>
      </p:sp>
      <p:sp>
        <p:nvSpPr>
          <p:cNvPr id="7" name="Espaço Reservado para Número de Slide 6"/>
          <p:cNvSpPr>
            <a:spLocks noGrp="1"/>
          </p:cNvSpPr>
          <p:nvPr>
            <p:ph type="sldNum" sz="quarter" idx="12"/>
          </p:nvPr>
        </p:nvSpPr>
        <p:spPr/>
        <p:txBody>
          <a:bodyPr/>
          <a:lstStyle/>
          <a:p>
            <a:fld id="{7DCFA796-A721-4EDA-BE84-5231C999ED2D}" type="slidenum">
              <a:rPr lang="pt-BR" smtClean="0"/>
              <a:t>‹nº›</a:t>
            </a:fld>
            <a:endParaRPr lang="pt-BR"/>
          </a:p>
        </p:txBody>
      </p:sp>
    </p:spTree>
    <p:extLst>
      <p:ext uri="{BB962C8B-B14F-4D97-AF65-F5344CB8AC3E}">
        <p14:creationId xmlns:p14="http://schemas.microsoft.com/office/powerpoint/2010/main" val="6904085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smtClean="0"/>
              <a:t>Clique para editar o título mestre</a:t>
            </a:r>
            <a:endParaRPr lang="pt-BR"/>
          </a:p>
        </p:txBody>
      </p:sp>
      <p:sp>
        <p:nvSpPr>
          <p:cNvPr id="3" name="Espaço Reservado para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smtClean="0"/>
              <a:t>Editar estilos de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pt-BR"/>
          </a:p>
        </p:txBody>
      </p:sp>
      <p:sp>
        <p:nvSpPr>
          <p:cNvPr id="4" name="Espaço Reservado para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D6683B5-F7B3-49E5-B37C-36E51E8D6CE7}" type="datetimeFigureOut">
              <a:rPr lang="pt-BR" smtClean="0"/>
              <a:t>13/09/2017</a:t>
            </a:fld>
            <a:endParaRPr lang="pt-BR"/>
          </a:p>
        </p:txBody>
      </p:sp>
      <p:sp>
        <p:nvSpPr>
          <p:cNvPr id="5" name="Espaço Reservado para Rodapé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t-BR"/>
          </a:p>
        </p:txBody>
      </p:sp>
      <p:sp>
        <p:nvSpPr>
          <p:cNvPr id="6" name="Espaço Reservado para Número de Slide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CFA796-A721-4EDA-BE84-5231C999ED2D}" type="slidenum">
              <a:rPr lang="pt-BR" smtClean="0"/>
              <a:t>‹nº›</a:t>
            </a:fld>
            <a:endParaRPr lang="pt-BR"/>
          </a:p>
        </p:txBody>
      </p:sp>
    </p:spTree>
    <p:extLst>
      <p:ext uri="{BB962C8B-B14F-4D97-AF65-F5344CB8AC3E}">
        <p14:creationId xmlns:p14="http://schemas.microsoft.com/office/powerpoint/2010/main" val="1570362541"/>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78514" y="456090"/>
            <a:ext cx="3412084" cy="646304"/>
          </a:xfrm>
          <a:prstGeom prst="rect">
            <a:avLst/>
          </a:prstGeom>
        </p:spPr>
      </p:pic>
      <p:sp>
        <p:nvSpPr>
          <p:cNvPr id="5" name="Retângulo 4"/>
          <p:cNvSpPr/>
          <p:nvPr/>
        </p:nvSpPr>
        <p:spPr>
          <a:xfrm>
            <a:off x="3595660" y="2888205"/>
            <a:ext cx="6389890" cy="646331"/>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pt-BR" sz="3600" dirty="0">
                <a:ln/>
                <a:solidFill>
                  <a:srgbClr val="101B43"/>
                </a:solidFill>
                <a:latin typeface="Impact" panose="020B0806030902050204" pitchFamily="34" charset="0"/>
              </a:rPr>
              <a:t>Ações coletivas pelos sindicatos</a:t>
            </a:r>
          </a:p>
        </p:txBody>
      </p:sp>
      <p:sp>
        <p:nvSpPr>
          <p:cNvPr id="6" name="Retângulo 5"/>
          <p:cNvSpPr/>
          <p:nvPr/>
        </p:nvSpPr>
        <p:spPr>
          <a:xfrm>
            <a:off x="6461994" y="5808359"/>
            <a:ext cx="4283737" cy="523220"/>
          </a:xfrm>
          <a:prstGeom prst="rect">
            <a:avLst/>
          </a:prstGeom>
          <a:noFill/>
        </p:spPr>
        <p:txBody>
          <a:bodyPr wrap="none" lIns="91440" tIns="45720" rIns="91440" bIns="45720">
            <a:spAutoFit/>
            <a:scene3d>
              <a:camera prst="orthographicFront"/>
              <a:lightRig rig="soft" dir="t">
                <a:rot lat="0" lon="0" rev="15600000"/>
              </a:lightRig>
            </a:scene3d>
            <a:sp3d extrusionH="57150" prstMaterial="softEdge">
              <a:bevelT w="25400" h="38100"/>
            </a:sp3d>
          </a:bodyPr>
          <a:lstStyle/>
          <a:p>
            <a:pPr algn="ctr"/>
            <a:r>
              <a:rPr lang="pt-BR" sz="2800" b="1" dirty="0">
                <a:ln/>
                <a:solidFill>
                  <a:srgbClr val="E72309"/>
                </a:solidFill>
              </a:rPr>
              <a:t>Erlan José Peixoto do Prado</a:t>
            </a:r>
          </a:p>
        </p:txBody>
      </p:sp>
      <p:pic>
        <p:nvPicPr>
          <p:cNvPr id="7" name="Imagem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915519" y="456090"/>
            <a:ext cx="2546583" cy="670600"/>
          </a:xfrm>
          <a:prstGeom prst="rect">
            <a:avLst/>
          </a:prstGeom>
        </p:spPr>
      </p:pic>
    </p:spTree>
    <p:extLst>
      <p:ext uri="{BB962C8B-B14F-4D97-AF65-F5344CB8AC3E}">
        <p14:creationId xmlns:p14="http://schemas.microsoft.com/office/powerpoint/2010/main" val="42809977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par>
                          <p:cTn id="8" fill="hold">
                            <p:stCondLst>
                              <p:cond delay="1500"/>
                            </p:stCondLst>
                            <p:childTnLst>
                              <p:par>
                                <p:cTn id="9" presetID="31" presetClass="entr" presetSubtype="0"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 calcmode="lin" valueType="num">
                                      <p:cBhvr>
                                        <p:cTn id="13" dur="500" fill="hold"/>
                                        <p:tgtEl>
                                          <p:spTgt spid="6"/>
                                        </p:tgtEl>
                                        <p:attrNameLst>
                                          <p:attrName>style.rotation</p:attrName>
                                        </p:attrNameLst>
                                      </p:cBhvr>
                                      <p:tavLst>
                                        <p:tav tm="0">
                                          <p:val>
                                            <p:fltVal val="90"/>
                                          </p:val>
                                        </p:tav>
                                        <p:tav tm="100000">
                                          <p:val>
                                            <p:fltVal val="0"/>
                                          </p:val>
                                        </p:tav>
                                      </p:tavLst>
                                    </p:anim>
                                    <p:animEffect transition="in" filter="fade">
                                      <p:cBhvr>
                                        <p:cTn id="14"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2.2 </a:t>
            </a:r>
            <a:r>
              <a:rPr lang="pt-BR" sz="2500" b="1" dirty="0" smtClean="0"/>
              <a:t>SUBSTITUIÇÃO PROCESSUAL</a:t>
            </a:r>
            <a:endParaRPr lang="pt-BR" sz="2500" b="1" dirty="0"/>
          </a:p>
        </p:txBody>
      </p:sp>
      <p:sp>
        <p:nvSpPr>
          <p:cNvPr id="3" name="Espaço Reservado para Conteúdo 2"/>
          <p:cNvSpPr>
            <a:spLocks noGrp="1"/>
          </p:cNvSpPr>
          <p:nvPr>
            <p:ph idx="1"/>
          </p:nvPr>
        </p:nvSpPr>
        <p:spPr/>
        <p:txBody>
          <a:bodyPr/>
          <a:lstStyle/>
          <a:p>
            <a:pPr algn="just"/>
            <a:r>
              <a:rPr lang="pt-BR" dirty="0" smtClean="0"/>
              <a:t>B) interrupção da prescrição</a:t>
            </a:r>
          </a:p>
          <a:p>
            <a:pPr algn="just"/>
            <a:endParaRPr lang="pt-BR" dirty="0" smtClean="0"/>
          </a:p>
          <a:p>
            <a:pPr algn="just"/>
            <a:r>
              <a:rPr lang="pt-BR" b="1" dirty="0"/>
              <a:t>OJ-359/SBDI-I.  SUBSTITUIÇÃO PROCESSUAL. SINDICATO. LEGITIMIDADE. PRESCRIÇÃO. INTERRUPÇÃO (DJ 14.03.2008</a:t>
            </a:r>
            <a:r>
              <a:rPr lang="pt-BR" dirty="0"/>
              <a:t>)</a:t>
            </a:r>
            <a:br>
              <a:rPr lang="pt-BR" dirty="0"/>
            </a:br>
            <a:r>
              <a:rPr lang="pt-BR" dirty="0"/>
              <a:t>A ação movida por sindicato, na qualidade de substituto processual, interrompe a prescrição, ainda que tenha sido considerado parte ilegítima “ad causam”.</a:t>
            </a:r>
          </a:p>
          <a:p>
            <a:endParaRPr lang="pt-BR" dirty="0"/>
          </a:p>
        </p:txBody>
      </p:sp>
    </p:spTree>
    <p:extLst>
      <p:ext uri="{BB962C8B-B14F-4D97-AF65-F5344CB8AC3E}">
        <p14:creationId xmlns:p14="http://schemas.microsoft.com/office/powerpoint/2010/main" val="77396744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2.2 </a:t>
            </a:r>
            <a:r>
              <a:rPr lang="pt-BR" sz="2500" b="1" dirty="0" smtClean="0"/>
              <a:t>SUBSTITUIÇÃO PROCESSUAL</a:t>
            </a:r>
            <a:endParaRPr lang="pt-BR" sz="2500" dirty="0"/>
          </a:p>
        </p:txBody>
      </p:sp>
      <p:sp>
        <p:nvSpPr>
          <p:cNvPr id="3" name="Espaço Reservado para Conteúdo 2"/>
          <p:cNvSpPr>
            <a:spLocks noGrp="1"/>
          </p:cNvSpPr>
          <p:nvPr>
            <p:ph idx="1"/>
          </p:nvPr>
        </p:nvSpPr>
        <p:spPr/>
        <p:txBody>
          <a:bodyPr>
            <a:normAutofit fontScale="85000" lnSpcReduction="20000"/>
          </a:bodyPr>
          <a:lstStyle/>
          <a:p>
            <a:pPr algn="just"/>
            <a:r>
              <a:rPr lang="pt-BR" dirty="0"/>
              <a:t>C) comprovação da legitimidade para atuar processualmente</a:t>
            </a:r>
          </a:p>
          <a:p>
            <a:pPr algn="just"/>
            <a:endParaRPr lang="pt-BR" dirty="0" smtClean="0"/>
          </a:p>
          <a:p>
            <a:pPr algn="just"/>
            <a:r>
              <a:rPr lang="pt-BR" dirty="0" smtClean="0"/>
              <a:t>RECURSO </a:t>
            </a:r>
            <a:r>
              <a:rPr lang="pt-BR" dirty="0"/>
              <a:t>DE REVISTA INTERPOSTO PELO RECLAMADO. ILEGITIMIDADE ATIVA. SINDICATO. REGISTRO NO MINISTÉRIO DO TRABALHO E EMPREGO. I. Esta Corte Superior consagrou o entendimento uniforme de que </a:t>
            </a:r>
            <a:r>
              <a:rPr lang="pt-BR" b="1" dirty="0"/>
              <a:t>o registro da entidade sindical no Ministério do Trabalho e Emprego é requisito indispensável para a aferição de sua legitimidade processual. Nesse sentido, é a Orientação Jurisprudencial nº 15 da SDC: "a comprovação da legitimidade 'ad </a:t>
            </a:r>
            <a:r>
              <a:rPr lang="pt-BR" b="1" dirty="0" err="1"/>
              <a:t>processum</a:t>
            </a:r>
            <a:r>
              <a:rPr lang="pt-BR" b="1" dirty="0"/>
              <a:t>' da entidade sindical se faz por seu registro no órgão competente do Ministério do Trabalho, mesmo após a promulgação da Constituição Federal de 1988". </a:t>
            </a:r>
            <a:r>
              <a:rPr lang="pt-BR" dirty="0"/>
              <a:t>II. Assim, a decisão em que se reconheceu a legitimidade ativa da entidade sindical, apesar da ausência do seu registro no Ministério do Trabalho e Emprego, violou o art. 8º , I , da Constituição Federal . III. Recurso de revista de que se conhece e a que se dá provimento. </a:t>
            </a:r>
          </a:p>
        </p:txBody>
      </p:sp>
    </p:spTree>
    <p:extLst>
      <p:ext uri="{BB962C8B-B14F-4D97-AF65-F5344CB8AC3E}">
        <p14:creationId xmlns:p14="http://schemas.microsoft.com/office/powerpoint/2010/main" val="5170370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49325"/>
          </a:xfrm>
        </p:spPr>
        <p:txBody>
          <a:bodyPr>
            <a:normAutofit/>
          </a:bodyPr>
          <a:lstStyle/>
          <a:p>
            <a:r>
              <a:rPr lang="pt-BR" sz="2500" b="1" dirty="0" smtClean="0"/>
              <a:t>2.2 – SUBSTITUIÇÃO PROCESSUAL</a:t>
            </a:r>
            <a:r>
              <a:rPr lang="pt-BR" sz="2800" b="1" dirty="0"/>
              <a:t/>
            </a:r>
            <a:br>
              <a:rPr lang="pt-BR" sz="2800" b="1" dirty="0"/>
            </a:br>
            <a:endParaRPr lang="pt-BR" sz="2800" dirty="0"/>
          </a:p>
        </p:txBody>
      </p:sp>
      <p:sp>
        <p:nvSpPr>
          <p:cNvPr id="3" name="Espaço Reservado para Texto 2"/>
          <p:cNvSpPr>
            <a:spLocks noGrp="1"/>
          </p:cNvSpPr>
          <p:nvPr>
            <p:ph idx="1"/>
          </p:nvPr>
        </p:nvSpPr>
        <p:spPr>
          <a:xfrm>
            <a:off x="838200" y="1314450"/>
            <a:ext cx="10515600" cy="4862513"/>
          </a:xfrm>
        </p:spPr>
        <p:txBody>
          <a:bodyPr>
            <a:normAutofit fontScale="77500" lnSpcReduction="20000"/>
          </a:bodyPr>
          <a:lstStyle/>
          <a:p>
            <a:pPr marL="342900" indent="-342900" algn="just">
              <a:buFontTx/>
              <a:buChar char="-"/>
            </a:pPr>
            <a:r>
              <a:rPr lang="pt-BR" sz="3200" dirty="0" smtClean="0"/>
              <a:t>D) sindicato </a:t>
            </a:r>
            <a:r>
              <a:rPr lang="pt-BR" sz="3200" dirty="0"/>
              <a:t>e associado </a:t>
            </a:r>
            <a:r>
              <a:rPr lang="pt-BR" sz="3200" dirty="0" smtClean="0"/>
              <a:t>podem ajuizar </a:t>
            </a:r>
            <a:r>
              <a:rPr lang="pt-BR" sz="3200" dirty="0"/>
              <a:t>ações </a:t>
            </a:r>
            <a:r>
              <a:rPr lang="pt-BR" sz="3200" dirty="0" smtClean="0"/>
              <a:t>autônomas, com o mesmo objeto? </a:t>
            </a:r>
            <a:r>
              <a:rPr lang="pt-BR" sz="3200" dirty="0"/>
              <a:t>Litispendência?</a:t>
            </a:r>
          </a:p>
          <a:p>
            <a:pPr marL="342900" indent="-342900">
              <a:buFontTx/>
              <a:buChar char="-"/>
            </a:pPr>
            <a:endParaRPr lang="pt-BR" sz="3200" dirty="0"/>
          </a:p>
          <a:p>
            <a:pPr algn="just"/>
            <a:r>
              <a:rPr lang="pt-BR" b="1" dirty="0"/>
              <a:t>LITISPENDÊNCIA. AÇÃO COLETIVA EM QUE O SINDICATO FIGURA COMO SUBSTITUTO PROCESSUAL. </a:t>
            </a:r>
            <a:r>
              <a:rPr lang="pt-BR" dirty="0"/>
              <a:t>Para a configuração de litispendência se faz necessária a presença de tríplice identidade, ou seja, identidade de partes, de causa de pedir e de pedido, nos estritos termos do art. 301, § 2º, do Código de Processo Civil. No presente caso, não há litispendência, pois a hipótese ressente-se da necessária identidade subjetiva. </a:t>
            </a:r>
            <a:r>
              <a:rPr lang="pt-BR" b="1" dirty="0"/>
              <a:t>Na ação coletiva, o sindicato exerce a legitimidade extraordinária para atuar como substituto processual na defesa em juízo dos direitos e interesses coletivos ou individuais da categoria que representam, defendendo direito de outrem em nome próprio. Enquanto na ação individual a parte busca o seu próprio direito individualmente.</a:t>
            </a:r>
            <a:r>
              <a:rPr lang="pt-BR" dirty="0"/>
              <a:t> As ações que visam à tutela de direitos difusos e coletivos, sejam eles trabalhistas ou de consumo, gozam de disciplinamento excepcional quanto à litispendência. De fato, o art. 104 do CDC (Lei 8.078/90) expressamente exclui a possibilidade de litispendência entre a ação individual e a coletiva. Aplicação dos </a:t>
            </a:r>
            <a:r>
              <a:rPr lang="pt-BR" dirty="0" err="1"/>
              <a:t>arts</a:t>
            </a:r>
            <a:r>
              <a:rPr lang="pt-BR" dirty="0"/>
              <a:t>. 81, 103 e 104 do CDC. Recurso de embargos conhecido e provido (TST-ERR-18800-55.2008.5.22.0003, Rel. Min. Augusto César Leite de Carvalho, DEJT 09/01/2012).</a:t>
            </a:r>
          </a:p>
          <a:p>
            <a:endParaRPr lang="pt-BR" sz="8000" i="1" dirty="0"/>
          </a:p>
          <a:p>
            <a:endParaRPr lang="pt-BR" sz="8000" dirty="0"/>
          </a:p>
          <a:p>
            <a:endParaRPr lang="pt-BR" sz="8000" i="1" dirty="0"/>
          </a:p>
          <a:p>
            <a:endParaRPr lang="pt-BR" sz="8000" i="1" dirty="0"/>
          </a:p>
        </p:txBody>
      </p:sp>
    </p:spTree>
    <p:extLst>
      <p:ext uri="{BB962C8B-B14F-4D97-AF65-F5344CB8AC3E}">
        <p14:creationId xmlns:p14="http://schemas.microsoft.com/office/powerpoint/2010/main" val="79557465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2.2 – SUBSTITUIÇÃO PROCESSUAL</a:t>
            </a:r>
            <a:endParaRPr lang="pt-BR" sz="2500" b="1" dirty="0"/>
          </a:p>
        </p:txBody>
      </p:sp>
      <p:sp>
        <p:nvSpPr>
          <p:cNvPr id="3" name="Espaço Reservado para Conteúdo 2"/>
          <p:cNvSpPr>
            <a:spLocks noGrp="1"/>
          </p:cNvSpPr>
          <p:nvPr>
            <p:ph idx="1"/>
          </p:nvPr>
        </p:nvSpPr>
        <p:spPr/>
        <p:txBody>
          <a:bodyPr/>
          <a:lstStyle/>
          <a:p>
            <a:r>
              <a:rPr lang="pt-BR" dirty="0" smtClean="0"/>
              <a:t>E) Ação de cumprimento</a:t>
            </a:r>
          </a:p>
          <a:p>
            <a:endParaRPr lang="pt-BR" dirty="0" smtClean="0"/>
          </a:p>
          <a:p>
            <a:r>
              <a:rPr lang="pt-BR" dirty="0" smtClean="0"/>
              <a:t>Ação </a:t>
            </a:r>
            <a:r>
              <a:rPr lang="pt-BR" dirty="0"/>
              <a:t>de cumprimento de sentença normativa, acordo ou convenção coletiva – art. 872, </a:t>
            </a:r>
            <a:r>
              <a:rPr lang="pt-BR" dirty="0" smtClean="0"/>
              <a:t>parágrafo </a:t>
            </a:r>
            <a:r>
              <a:rPr lang="pt-BR" dirty="0" smtClean="0"/>
              <a:t>único</a:t>
            </a:r>
            <a:r>
              <a:rPr lang="pt-BR" dirty="0"/>
              <a:t>, da </a:t>
            </a:r>
            <a:r>
              <a:rPr lang="pt-BR" dirty="0" smtClean="0"/>
              <a:t>CLT </a:t>
            </a:r>
            <a:r>
              <a:rPr lang="pt-BR" dirty="0"/>
              <a:t>e Súmula </a:t>
            </a:r>
            <a:r>
              <a:rPr lang="pt-BR" dirty="0" smtClean="0"/>
              <a:t>286/TST</a:t>
            </a:r>
            <a:endParaRPr lang="pt-BR" dirty="0"/>
          </a:p>
          <a:p>
            <a:endParaRPr lang="pt-BR" dirty="0"/>
          </a:p>
        </p:txBody>
      </p:sp>
    </p:spTree>
    <p:extLst>
      <p:ext uri="{BB962C8B-B14F-4D97-AF65-F5344CB8AC3E}">
        <p14:creationId xmlns:p14="http://schemas.microsoft.com/office/powerpoint/2010/main" val="22472548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49325"/>
          </a:xfrm>
        </p:spPr>
        <p:txBody>
          <a:bodyPr>
            <a:normAutofit/>
          </a:bodyPr>
          <a:lstStyle/>
          <a:p>
            <a:r>
              <a:rPr lang="pt-BR" sz="2500" b="1" dirty="0" smtClean="0"/>
              <a:t>3 – INTERESSES DIFUSOS, COLETIVOS E INDIVIDUAIS HOMOGÊNEOS</a:t>
            </a:r>
            <a:r>
              <a:rPr lang="pt-BR" sz="2800" b="1" dirty="0" smtClean="0">
                <a:solidFill>
                  <a:srgbClr val="C00000"/>
                </a:solidFill>
                <a:latin typeface="+mn-lt"/>
              </a:rPr>
              <a:t> </a:t>
            </a:r>
            <a:r>
              <a:rPr lang="pt-BR" sz="2800" b="1" dirty="0"/>
              <a:t/>
            </a:r>
            <a:br>
              <a:rPr lang="pt-BR" sz="2800" b="1" dirty="0"/>
            </a:br>
            <a:endParaRPr lang="pt-BR" sz="2800" dirty="0"/>
          </a:p>
        </p:txBody>
      </p:sp>
      <p:sp>
        <p:nvSpPr>
          <p:cNvPr id="3" name="Espaço Reservado para Texto 2"/>
          <p:cNvSpPr>
            <a:spLocks noGrp="1"/>
          </p:cNvSpPr>
          <p:nvPr>
            <p:ph idx="1"/>
          </p:nvPr>
        </p:nvSpPr>
        <p:spPr>
          <a:xfrm>
            <a:off x="838200" y="1314450"/>
            <a:ext cx="10515600" cy="4862513"/>
          </a:xfrm>
        </p:spPr>
        <p:txBody>
          <a:bodyPr>
            <a:normAutofit/>
          </a:bodyPr>
          <a:lstStyle/>
          <a:p>
            <a:pPr algn="just"/>
            <a:r>
              <a:rPr lang="pt-BR" sz="2600" dirty="0" smtClean="0"/>
              <a:t>Art</a:t>
            </a:r>
            <a:r>
              <a:rPr lang="pt-BR" sz="2600" dirty="0"/>
              <a:t>. 81 do Código de Defesa do Consumidor:</a:t>
            </a:r>
          </a:p>
          <a:p>
            <a:pPr algn="just"/>
            <a:r>
              <a:rPr lang="pt-BR" sz="2600" dirty="0"/>
              <a:t>A defesa coletiva será exercida quando se tratar de:</a:t>
            </a:r>
          </a:p>
          <a:p>
            <a:pPr algn="just"/>
            <a:r>
              <a:rPr lang="pt-BR" sz="2600" i="1" dirty="0"/>
              <a:t>“I - interesses ou direitos </a:t>
            </a:r>
            <a:r>
              <a:rPr lang="pt-BR" sz="2600" b="1" i="1" dirty="0"/>
              <a:t>difusos</a:t>
            </a:r>
            <a:r>
              <a:rPr lang="pt-BR" sz="2600" i="1" dirty="0"/>
              <a:t>, assim entendidos, para efeitos deste código, os transindividuais, de natureza indivisível, de que sejam titulares pessoas indeterminadas e ligadas por circunstâncias de fato;</a:t>
            </a:r>
            <a:endParaRPr lang="pt-BR" sz="2600" dirty="0"/>
          </a:p>
          <a:p>
            <a:pPr algn="just"/>
            <a:r>
              <a:rPr lang="pt-BR" sz="2600" i="1" dirty="0"/>
              <a:t>II - interesses ou direitos </a:t>
            </a:r>
            <a:r>
              <a:rPr lang="pt-BR" sz="2600" b="1" i="1" dirty="0"/>
              <a:t>coletivos</a:t>
            </a:r>
            <a:r>
              <a:rPr lang="pt-BR" sz="2600" i="1" dirty="0"/>
              <a:t>, assim entendidos, para efeitos deste código, os transindividuais, de natureza indivisível de que seja titular grupo, categoria ou classe de pessoas ligadas entre si ou com a parte contrária por uma relação jurídica base;</a:t>
            </a:r>
            <a:endParaRPr lang="pt-BR" sz="2600" dirty="0"/>
          </a:p>
          <a:p>
            <a:pPr algn="just"/>
            <a:r>
              <a:rPr lang="pt-BR" sz="2600" i="1" dirty="0"/>
              <a:t>III - interesses ou direitos </a:t>
            </a:r>
            <a:r>
              <a:rPr lang="pt-BR" sz="2600" b="1" i="1" dirty="0"/>
              <a:t>individuais homogêneos</a:t>
            </a:r>
            <a:r>
              <a:rPr lang="pt-BR" sz="2600" i="1" dirty="0"/>
              <a:t>, assim entendidos os decorrentes de origem comum</a:t>
            </a:r>
            <a:r>
              <a:rPr lang="pt-BR" sz="2600" dirty="0"/>
              <a:t>”. </a:t>
            </a:r>
          </a:p>
          <a:p>
            <a:pPr marL="342900" indent="-342900">
              <a:buFontTx/>
              <a:buChar char="-"/>
            </a:pPr>
            <a:endParaRPr lang="pt-BR" sz="3200" dirty="0"/>
          </a:p>
          <a:p>
            <a:pPr marL="342900" indent="-342900">
              <a:buFontTx/>
              <a:buChar char="-"/>
            </a:pPr>
            <a:endParaRPr lang="pt-BR" sz="3200" dirty="0"/>
          </a:p>
          <a:p>
            <a:endParaRPr lang="pt-BR" sz="8000" i="1" dirty="0"/>
          </a:p>
          <a:p>
            <a:endParaRPr lang="pt-BR" sz="8000" dirty="0"/>
          </a:p>
          <a:p>
            <a:endParaRPr lang="pt-BR" sz="8000" i="1" dirty="0"/>
          </a:p>
          <a:p>
            <a:endParaRPr lang="pt-BR" sz="8000" i="1" dirty="0"/>
          </a:p>
        </p:txBody>
      </p:sp>
    </p:spTree>
    <p:extLst>
      <p:ext uri="{BB962C8B-B14F-4D97-AF65-F5344CB8AC3E}">
        <p14:creationId xmlns:p14="http://schemas.microsoft.com/office/powerpoint/2010/main" val="4167358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3 – INTERESSES DIFUSOS, COLETIVOS E INDIVIDUAIS HOMOGÊNEOS</a:t>
            </a:r>
          </a:p>
        </p:txBody>
      </p:sp>
      <p:sp>
        <p:nvSpPr>
          <p:cNvPr id="3" name="Espaço Reservado para Conteúdo 2"/>
          <p:cNvSpPr>
            <a:spLocks noGrp="1"/>
          </p:cNvSpPr>
          <p:nvPr>
            <p:ph idx="1"/>
          </p:nvPr>
        </p:nvSpPr>
        <p:spPr/>
        <p:txBody>
          <a:bodyPr/>
          <a:lstStyle/>
          <a:p>
            <a:pPr algn="just"/>
            <a:r>
              <a:rPr lang="pt-BR" dirty="0" smtClean="0"/>
              <a:t>Casuística</a:t>
            </a:r>
            <a:r>
              <a:rPr lang="pt-BR" dirty="0" smtClean="0"/>
              <a:t>:</a:t>
            </a:r>
          </a:p>
          <a:p>
            <a:pPr algn="just"/>
            <a:endParaRPr lang="pt-BR" dirty="0" smtClean="0"/>
          </a:p>
          <a:p>
            <a:pPr algn="just"/>
            <a:r>
              <a:rPr lang="pt-BR" dirty="0" smtClean="0"/>
              <a:t>A) meio ambiente de trabalho</a:t>
            </a:r>
            <a:r>
              <a:rPr lang="pt-BR" dirty="0" smtClean="0"/>
              <a:t>: substância tóxica liberada no local de trabalho</a:t>
            </a:r>
            <a:endParaRPr lang="pt-BR" dirty="0" smtClean="0"/>
          </a:p>
        </p:txBody>
      </p:sp>
    </p:spTree>
    <p:extLst>
      <p:ext uri="{BB962C8B-B14F-4D97-AF65-F5344CB8AC3E}">
        <p14:creationId xmlns:p14="http://schemas.microsoft.com/office/powerpoint/2010/main" val="16019730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3 – INTERESSES DIFUSOS, COLETIVOS E INDIVIDUAIS HOMOGÊNEOS</a:t>
            </a:r>
          </a:p>
        </p:txBody>
      </p:sp>
      <p:sp>
        <p:nvSpPr>
          <p:cNvPr id="3" name="Espaço Reservado para Conteúdo 2"/>
          <p:cNvSpPr>
            <a:spLocks noGrp="1"/>
          </p:cNvSpPr>
          <p:nvPr>
            <p:ph idx="1"/>
          </p:nvPr>
        </p:nvSpPr>
        <p:spPr/>
        <p:txBody>
          <a:bodyPr>
            <a:normAutofit/>
          </a:bodyPr>
          <a:lstStyle/>
          <a:p>
            <a:pPr algn="just"/>
            <a:r>
              <a:rPr lang="pt-BR" dirty="0" smtClean="0"/>
              <a:t>B) jornada de </a:t>
            </a:r>
            <a:r>
              <a:rPr lang="pt-BR" dirty="0" smtClean="0"/>
              <a:t>trabalho</a:t>
            </a:r>
          </a:p>
          <a:p>
            <a:pPr algn="just"/>
            <a:endParaRPr lang="pt-BR" dirty="0" smtClean="0"/>
          </a:p>
          <a:p>
            <a:pPr algn="just"/>
            <a:r>
              <a:rPr lang="pt-BR" dirty="0" smtClean="0"/>
              <a:t>Empresa fornece condução própria e faz com que os empregados comecem suas atividades antes do início formal da jornada, sem registro de ponto</a:t>
            </a:r>
            <a:r>
              <a:rPr lang="pt-BR" dirty="0" smtClean="0"/>
              <a:t>.</a:t>
            </a:r>
            <a:endParaRPr lang="pt-BR" dirty="0" smtClean="0"/>
          </a:p>
        </p:txBody>
      </p:sp>
    </p:spTree>
    <p:extLst>
      <p:ext uri="{BB962C8B-B14F-4D97-AF65-F5344CB8AC3E}">
        <p14:creationId xmlns:p14="http://schemas.microsoft.com/office/powerpoint/2010/main" val="14681804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3 – INTERESSES DIFUSOS, COLETIVOS E INDIVIDUAIS HOMOGÊNEOS</a:t>
            </a:r>
          </a:p>
        </p:txBody>
      </p:sp>
      <p:sp>
        <p:nvSpPr>
          <p:cNvPr id="3" name="Espaço Reservado para Conteúdo 2"/>
          <p:cNvSpPr>
            <a:spLocks noGrp="1"/>
          </p:cNvSpPr>
          <p:nvPr>
            <p:ph idx="1"/>
          </p:nvPr>
        </p:nvSpPr>
        <p:spPr/>
        <p:txBody>
          <a:bodyPr>
            <a:normAutofit lnSpcReduction="10000"/>
          </a:bodyPr>
          <a:lstStyle/>
          <a:p>
            <a:pPr algn="just"/>
            <a:r>
              <a:rPr lang="pt-BR" dirty="0" smtClean="0"/>
              <a:t>B) jornada de trabalho</a:t>
            </a:r>
          </a:p>
          <a:p>
            <a:pPr algn="just"/>
            <a:r>
              <a:rPr lang="pt-BR" dirty="0" smtClean="0"/>
              <a:t>TRT-PR-47788-2014-001-09-00-9-ACO-22222-2015 </a:t>
            </a:r>
            <a:r>
              <a:rPr lang="pt-BR" dirty="0"/>
              <a:t>- </a:t>
            </a:r>
            <a:r>
              <a:rPr lang="pt-BR" dirty="0" smtClean="0"/>
              <a:t>Relator</a:t>
            </a:r>
            <a:r>
              <a:rPr lang="pt-BR" dirty="0"/>
              <a:t>: SÉRGIO MURILO RODRIGUES LEMOS</a:t>
            </a:r>
            <a:r>
              <a:rPr lang="pt-BR" dirty="0" smtClean="0"/>
              <a:t>. DEJT </a:t>
            </a:r>
            <a:r>
              <a:rPr lang="pt-BR" dirty="0"/>
              <a:t>em </a:t>
            </a:r>
            <a:r>
              <a:rPr lang="pt-BR" dirty="0" smtClean="0"/>
              <a:t>14-07-2015 </a:t>
            </a:r>
            <a:r>
              <a:rPr lang="pt-BR" dirty="0"/>
              <a:t>SINDICATO - AÇÃO COLETIVA - TRABALHO EM DIA DE FERIADO ESTADUAL - HORAS EXTRAS DEVIDAS - ILEGITIMIDADE ATIVA - EXTINÇÃO DO PROCESSO SEM RESOLUÇÃO DO MÉRITO - No presente caso, o processo deve ser extinto sem resolução de mérito, nos termos do art. 267, VI, do CPC, em virtude da ilegitimidade ativa do Sindicato para arguir a matéria relativa aos dias trabalhados em feriados e horas extras por meio de Ação Civil Pública</a:t>
            </a:r>
            <a:r>
              <a:rPr lang="pt-BR" dirty="0" smtClean="0"/>
              <a:t>.</a:t>
            </a:r>
          </a:p>
          <a:p>
            <a:pPr algn="just"/>
            <a:r>
              <a:rPr lang="pt-BR" dirty="0" smtClean="0"/>
              <a:t>Nesse acórdão, ficou registrado:</a:t>
            </a:r>
            <a:endParaRPr lang="pt-BR" dirty="0"/>
          </a:p>
          <a:p>
            <a:endParaRPr lang="pt-BR" dirty="0"/>
          </a:p>
        </p:txBody>
      </p:sp>
    </p:spTree>
    <p:extLst>
      <p:ext uri="{BB962C8B-B14F-4D97-AF65-F5344CB8AC3E}">
        <p14:creationId xmlns:p14="http://schemas.microsoft.com/office/powerpoint/2010/main" val="237991622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3 – INTERESSES DIFUSOS, COLETIVOS E INDIVIDUAIS HOMOGÊNEOS</a:t>
            </a:r>
          </a:p>
        </p:txBody>
      </p:sp>
      <p:sp>
        <p:nvSpPr>
          <p:cNvPr id="3" name="Espaço Reservado para Conteúdo 2"/>
          <p:cNvSpPr>
            <a:spLocks noGrp="1"/>
          </p:cNvSpPr>
          <p:nvPr>
            <p:ph idx="1"/>
          </p:nvPr>
        </p:nvSpPr>
        <p:spPr/>
        <p:txBody>
          <a:bodyPr>
            <a:normAutofit/>
          </a:bodyPr>
          <a:lstStyle/>
          <a:p>
            <a:pPr algn="just"/>
            <a:r>
              <a:rPr lang="pt-BR" dirty="0" smtClean="0"/>
              <a:t>“No caso em análise, </a:t>
            </a:r>
            <a:r>
              <a:rPr lang="pt-BR" b="1" dirty="0" smtClean="0"/>
              <a:t>as questões individuais prevalecem sobre </a:t>
            </a:r>
            <a:r>
              <a:rPr lang="pt-BR" b="1" dirty="0"/>
              <a:t>as questões coletivas,</a:t>
            </a:r>
            <a:r>
              <a:rPr lang="pt-BR" dirty="0"/>
              <a:t> de modo que o julgador somente pode afirmar se existe </a:t>
            </a:r>
            <a:r>
              <a:rPr lang="pt-BR" dirty="0" smtClean="0"/>
              <a:t>ou não </a:t>
            </a:r>
            <a:r>
              <a:rPr lang="pt-BR" dirty="0"/>
              <a:t>o direito vindicado se examinar a situação individual de cada trabalhador caso a </a:t>
            </a:r>
            <a:r>
              <a:rPr lang="pt-BR" dirty="0" smtClean="0"/>
              <a:t>caso, necessitando</a:t>
            </a:r>
            <a:r>
              <a:rPr lang="pt-BR" dirty="0"/>
              <a:t>, portanto, da identificação dos trabalhadores, isto é, avaliar se </a:t>
            </a:r>
            <a:r>
              <a:rPr lang="pt-BR" dirty="0" smtClean="0"/>
              <a:t>cada substituído </a:t>
            </a:r>
            <a:r>
              <a:rPr lang="pt-BR" dirty="0"/>
              <a:t>é controlado em sua jornada com cartões ponto, o modo como </a:t>
            </a:r>
            <a:r>
              <a:rPr lang="pt-BR" dirty="0" smtClean="0"/>
              <a:t>cada substituído </a:t>
            </a:r>
            <a:r>
              <a:rPr lang="pt-BR" dirty="0"/>
              <a:t>se desloca para o trabalho, em que ponto o substituído eventualmente </a:t>
            </a:r>
            <a:r>
              <a:rPr lang="pt-BR" dirty="0" smtClean="0"/>
              <a:t>tomaria a </a:t>
            </a:r>
            <a:r>
              <a:rPr lang="pt-BR" dirty="0"/>
              <a:t>condução da empresa, quanto o tempo de jornada </a:t>
            </a:r>
            <a:r>
              <a:rPr lang="pt-BR" i="1" dirty="0"/>
              <a:t>in </a:t>
            </a:r>
            <a:r>
              <a:rPr lang="pt-BR" i="1" dirty="0" err="1"/>
              <a:t>itinere</a:t>
            </a:r>
            <a:r>
              <a:rPr lang="pt-BR" dirty="0"/>
              <a:t> para cada substituído, </a:t>
            </a:r>
            <a:r>
              <a:rPr lang="pt-BR" dirty="0" smtClean="0"/>
              <a:t>dentre outras </a:t>
            </a:r>
            <a:r>
              <a:rPr lang="pt-BR" dirty="0"/>
              <a:t>questões. </a:t>
            </a:r>
            <a:r>
              <a:rPr lang="pt-BR" b="1" dirty="0"/>
              <a:t>Logo, não há dúvida de que se trata de direito individual puro</a:t>
            </a:r>
            <a:r>
              <a:rPr lang="pt-BR" b="1" dirty="0" smtClean="0"/>
              <a:t>.”</a:t>
            </a:r>
            <a:endParaRPr lang="pt-BR" b="1" dirty="0"/>
          </a:p>
        </p:txBody>
      </p:sp>
    </p:spTree>
    <p:extLst>
      <p:ext uri="{BB962C8B-B14F-4D97-AF65-F5344CB8AC3E}">
        <p14:creationId xmlns:p14="http://schemas.microsoft.com/office/powerpoint/2010/main" val="172364142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3 – INTERESSES DIFUSOS, COLETIVOS E INDIVIDUAIS HOMOGÊNEOS</a:t>
            </a:r>
          </a:p>
        </p:txBody>
      </p:sp>
      <p:sp>
        <p:nvSpPr>
          <p:cNvPr id="3" name="Espaço Reservado para Conteúdo 2"/>
          <p:cNvSpPr>
            <a:spLocks noGrp="1"/>
          </p:cNvSpPr>
          <p:nvPr>
            <p:ph idx="1"/>
          </p:nvPr>
        </p:nvSpPr>
        <p:spPr/>
        <p:txBody>
          <a:bodyPr>
            <a:normAutofit fontScale="92500" lnSpcReduction="10000"/>
          </a:bodyPr>
          <a:lstStyle/>
          <a:p>
            <a:r>
              <a:rPr lang="pt-BR" dirty="0"/>
              <a:t>C</a:t>
            </a:r>
            <a:r>
              <a:rPr lang="pt-BR" dirty="0" smtClean="0"/>
              <a:t>) Práticas </a:t>
            </a:r>
            <a:r>
              <a:rPr lang="pt-BR" dirty="0" err="1" smtClean="0"/>
              <a:t>antissindicais</a:t>
            </a:r>
            <a:endParaRPr lang="pt-BR" dirty="0" smtClean="0"/>
          </a:p>
          <a:p>
            <a:endParaRPr lang="pt-BR" dirty="0" smtClean="0"/>
          </a:p>
          <a:p>
            <a:pPr algn="just"/>
            <a:r>
              <a:rPr lang="pt-BR" b="1" dirty="0"/>
              <a:t>RECURSO DE REVISTA –</a:t>
            </a:r>
            <a:r>
              <a:rPr lang="pt-BR" dirty="0"/>
              <a:t> </a:t>
            </a:r>
            <a:r>
              <a:rPr lang="pt-BR" b="1" dirty="0"/>
              <a:t>AJUIZAMENTO SIMULTÂNEO DE INTERDITOS PROIBITÓRIOS – GREVE – CONDUTA ANTISSINDICAL - ABUSO DE DIREITO – INDENIZAÇÃO – DANO MORAL COLETIVO. </a:t>
            </a:r>
            <a:r>
              <a:rPr lang="pt-BR" dirty="0"/>
              <a:t>Os interditos possessórios são ações hábeis a provocar o Estado no intuito de se promover a defesa da posse que tenha sido tomada, perturbada ou, ao menos, ameaçada. No caso dos autos, os réus impetraram </a:t>
            </a:r>
            <a:r>
              <a:rPr lang="pt-BR" b="1" dirty="0"/>
              <a:t>vinte e um interditos proibitórios,</a:t>
            </a:r>
            <a:r>
              <a:rPr lang="pt-BR" dirty="0"/>
              <a:t> tendo como suposto receio a iminência de moléstia à posse provocada pelos movimentos grevistas deflagrados pelos trabalhadores dos réus. </a:t>
            </a:r>
            <a:endParaRPr lang="pt-BR" dirty="0" smtClean="0"/>
          </a:p>
          <a:p>
            <a:pPr algn="just"/>
            <a:r>
              <a:rPr lang="pt-BR" dirty="0" smtClean="0"/>
              <a:t>CONTINUA...</a:t>
            </a:r>
            <a:endParaRPr lang="pt-BR" dirty="0"/>
          </a:p>
        </p:txBody>
      </p:sp>
    </p:spTree>
    <p:extLst>
      <p:ext uri="{BB962C8B-B14F-4D97-AF65-F5344CB8AC3E}">
        <p14:creationId xmlns:p14="http://schemas.microsoft.com/office/powerpoint/2010/main" val="17725506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ítulo 4"/>
          <p:cNvSpPr>
            <a:spLocks noGrp="1"/>
          </p:cNvSpPr>
          <p:nvPr>
            <p:ph type="title"/>
          </p:nvPr>
        </p:nvSpPr>
        <p:spPr>
          <a:xfrm>
            <a:off x="831850" y="666751"/>
            <a:ext cx="10515600" cy="838200"/>
          </a:xfrm>
        </p:spPr>
        <p:txBody>
          <a:bodyPr>
            <a:normAutofit/>
          </a:bodyPr>
          <a:lstStyle/>
          <a:p>
            <a:r>
              <a:rPr lang="pt-BR" sz="3200" b="1" dirty="0" smtClean="0"/>
              <a:t>Tópicos </a:t>
            </a:r>
            <a:r>
              <a:rPr lang="pt-BR" sz="3200" b="1" dirty="0"/>
              <a:t>Principais</a:t>
            </a:r>
          </a:p>
        </p:txBody>
      </p:sp>
      <p:sp>
        <p:nvSpPr>
          <p:cNvPr id="6" name="Espaço Reservado para Texto 5"/>
          <p:cNvSpPr>
            <a:spLocks noGrp="1"/>
          </p:cNvSpPr>
          <p:nvPr>
            <p:ph type="body" idx="1"/>
          </p:nvPr>
        </p:nvSpPr>
        <p:spPr>
          <a:xfrm>
            <a:off x="831850" y="1838325"/>
            <a:ext cx="10515600" cy="4251325"/>
          </a:xfrm>
        </p:spPr>
        <p:txBody>
          <a:bodyPr>
            <a:normAutofit/>
          </a:bodyPr>
          <a:lstStyle/>
          <a:p>
            <a:endParaRPr lang="pt-BR" sz="2600" dirty="0" smtClean="0"/>
          </a:p>
          <a:p>
            <a:r>
              <a:rPr lang="pt-BR" sz="2600" dirty="0" smtClean="0"/>
              <a:t>1 </a:t>
            </a:r>
            <a:r>
              <a:rPr lang="pt-BR" sz="2600" dirty="0"/>
              <a:t>– </a:t>
            </a:r>
            <a:r>
              <a:rPr lang="pt-BR" sz="2600" b="1" dirty="0"/>
              <a:t>O FENÔMENO DA COLETIVIZAÇÃO DO </a:t>
            </a:r>
            <a:r>
              <a:rPr lang="pt-BR" sz="2600" b="1" dirty="0" smtClean="0"/>
              <a:t>PROCESSO</a:t>
            </a:r>
          </a:p>
          <a:p>
            <a:r>
              <a:rPr lang="pt-BR" sz="2600" b="1" dirty="0" smtClean="0"/>
              <a:t>2 – </a:t>
            </a:r>
            <a:r>
              <a:rPr lang="pt-BR" sz="2600" b="1" dirty="0"/>
              <a:t> </a:t>
            </a:r>
            <a:r>
              <a:rPr lang="pt-BR" sz="2600" b="1" dirty="0" smtClean="0"/>
              <a:t>O </a:t>
            </a:r>
            <a:r>
              <a:rPr lang="pt-BR" sz="2600" b="1" dirty="0"/>
              <a:t>PAPEL DOS </a:t>
            </a:r>
            <a:r>
              <a:rPr lang="pt-BR" sz="2600" b="1" dirty="0" smtClean="0"/>
              <a:t>SINDICATOS: REPRESENTAÇÃO E SUBSTITUIÇÃO PROCESSUAL</a:t>
            </a:r>
            <a:endParaRPr lang="pt-BR" sz="2600" b="1" dirty="0"/>
          </a:p>
          <a:p>
            <a:r>
              <a:rPr lang="pt-BR" sz="2600" b="1" dirty="0" smtClean="0"/>
              <a:t>3 </a:t>
            </a:r>
            <a:r>
              <a:rPr lang="pt-BR" sz="2600" b="1" dirty="0"/>
              <a:t>– INTERESSES </a:t>
            </a:r>
            <a:r>
              <a:rPr lang="pt-BR" sz="2600" b="1" dirty="0" smtClean="0"/>
              <a:t>DIFUSOS, COLETIVOS</a:t>
            </a:r>
            <a:r>
              <a:rPr lang="pt-BR" sz="2600" b="1" dirty="0"/>
              <a:t> </a:t>
            </a:r>
            <a:r>
              <a:rPr lang="pt-BR" sz="2600" b="1" dirty="0" smtClean="0"/>
              <a:t>E </a:t>
            </a:r>
            <a:r>
              <a:rPr lang="pt-BR" sz="2600" b="1" dirty="0"/>
              <a:t>INDIVIDUAIS </a:t>
            </a:r>
            <a:r>
              <a:rPr lang="pt-BR" sz="2600" b="1" dirty="0" smtClean="0"/>
              <a:t>HOMOGÊNEOS</a:t>
            </a:r>
            <a:endParaRPr lang="pt-BR" sz="2600" dirty="0"/>
          </a:p>
          <a:p>
            <a:r>
              <a:rPr lang="pt-BR" sz="2600" b="1" dirty="0"/>
              <a:t>4</a:t>
            </a:r>
            <a:r>
              <a:rPr lang="pt-BR" sz="2600" b="1" dirty="0" smtClean="0"/>
              <a:t> </a:t>
            </a:r>
            <a:r>
              <a:rPr lang="pt-BR" sz="2600" b="1" dirty="0"/>
              <a:t>– AÇÕES COLETIVAS CABÍVEIS NA DEFESA DOS DIREITOS </a:t>
            </a:r>
            <a:r>
              <a:rPr lang="pt-BR" sz="2600" b="1" dirty="0" smtClean="0"/>
              <a:t>TRABALHISTAS</a:t>
            </a:r>
            <a:endParaRPr lang="pt-BR" sz="2600" b="1" dirty="0"/>
          </a:p>
          <a:p>
            <a:r>
              <a:rPr lang="pt-BR" sz="2600" b="1" dirty="0"/>
              <a:t>5</a:t>
            </a:r>
            <a:r>
              <a:rPr lang="pt-BR" sz="2600" b="1" dirty="0" smtClean="0"/>
              <a:t> </a:t>
            </a:r>
            <a:r>
              <a:rPr lang="pt-BR" sz="2600" b="1" dirty="0"/>
              <a:t>– PROVA  DA VIOLAÇÃO </a:t>
            </a:r>
            <a:r>
              <a:rPr lang="pt-BR" sz="2600" b="1" dirty="0" smtClean="0"/>
              <a:t>COLETIVA</a:t>
            </a:r>
            <a:endParaRPr lang="pt-BR" sz="2600" b="1" dirty="0"/>
          </a:p>
          <a:p>
            <a:r>
              <a:rPr lang="pt-BR" sz="2600" b="1" dirty="0"/>
              <a:t>6</a:t>
            </a:r>
            <a:r>
              <a:rPr lang="pt-BR" sz="2600" b="1" dirty="0" smtClean="0"/>
              <a:t> </a:t>
            </a:r>
            <a:r>
              <a:rPr lang="pt-BR" sz="2600" b="1" dirty="0"/>
              <a:t>– EFICÁCIA DA SENTENÇA</a:t>
            </a:r>
          </a:p>
          <a:p>
            <a:r>
              <a:rPr lang="pt-BR" sz="2600" b="1" dirty="0" smtClean="0"/>
              <a:t> </a:t>
            </a:r>
            <a:endParaRPr lang="pt-BR" sz="2600" b="1" dirty="0"/>
          </a:p>
          <a:p>
            <a:endParaRPr lang="pt-BR" b="1" dirty="0"/>
          </a:p>
          <a:p>
            <a:endParaRPr lang="pt-BR" dirty="0"/>
          </a:p>
          <a:p>
            <a:endParaRPr lang="pt-BR" dirty="0"/>
          </a:p>
        </p:txBody>
      </p:sp>
    </p:spTree>
    <p:extLst>
      <p:ext uri="{BB962C8B-B14F-4D97-AF65-F5344CB8AC3E}">
        <p14:creationId xmlns:p14="http://schemas.microsoft.com/office/powerpoint/2010/main" val="21429707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xEl>
                                              <p:pRg st="1" end="1"/>
                                            </p:txEl>
                                          </p:spTgt>
                                        </p:tgtEl>
                                        <p:attrNameLst>
                                          <p:attrName>style.visibility</p:attrName>
                                        </p:attrNameLst>
                                      </p:cBhvr>
                                      <p:to>
                                        <p:strVal val="visible"/>
                                      </p:to>
                                    </p:set>
                                    <p:anim calcmode="lin" valueType="num">
                                      <p:cBhvr additive="base">
                                        <p:cTn id="7" dur="500" fill="hold"/>
                                        <p:tgtEl>
                                          <p:spTgt spid="6">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6">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 calcmode="lin" valueType="num">
                                      <p:cBhvr additive="base">
                                        <p:cTn id="13" dur="500" fill="hold"/>
                                        <p:tgtEl>
                                          <p:spTgt spid="6">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6">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6">
                                            <p:txEl>
                                              <p:pRg st="3" end="3"/>
                                            </p:txEl>
                                          </p:spTgt>
                                        </p:tgtEl>
                                        <p:attrNameLst>
                                          <p:attrName>style.visibility</p:attrName>
                                        </p:attrNameLst>
                                      </p:cBhvr>
                                      <p:to>
                                        <p:strVal val="visible"/>
                                      </p:to>
                                    </p:set>
                                    <p:anim calcmode="lin" valueType="num">
                                      <p:cBhvr additive="base">
                                        <p:cTn id="19" dur="500" fill="hold"/>
                                        <p:tgtEl>
                                          <p:spTgt spid="6">
                                            <p:txEl>
                                              <p:pRg st="3" end="3"/>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6">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6">
                                            <p:txEl>
                                              <p:pRg st="4" end="4"/>
                                            </p:txEl>
                                          </p:spTgt>
                                        </p:tgtEl>
                                        <p:attrNameLst>
                                          <p:attrName>style.visibility</p:attrName>
                                        </p:attrNameLst>
                                      </p:cBhvr>
                                      <p:to>
                                        <p:strVal val="visible"/>
                                      </p:to>
                                    </p:set>
                                    <p:anim calcmode="lin" valueType="num">
                                      <p:cBhvr additive="base">
                                        <p:cTn id="25" dur="500" fill="hold"/>
                                        <p:tgtEl>
                                          <p:spTgt spid="6">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6">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6">
                                            <p:txEl>
                                              <p:pRg st="5" end="5"/>
                                            </p:txEl>
                                          </p:spTgt>
                                        </p:tgtEl>
                                        <p:attrNameLst>
                                          <p:attrName>style.visibility</p:attrName>
                                        </p:attrNameLst>
                                      </p:cBhvr>
                                      <p:to>
                                        <p:strVal val="visible"/>
                                      </p:to>
                                    </p:set>
                                    <p:anim calcmode="lin" valueType="num">
                                      <p:cBhvr additive="base">
                                        <p:cTn id="31" dur="500" fill="hold"/>
                                        <p:tgtEl>
                                          <p:spTgt spid="6">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6">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6">
                                            <p:txEl>
                                              <p:pRg st="6" end="6"/>
                                            </p:txEl>
                                          </p:spTgt>
                                        </p:tgtEl>
                                        <p:attrNameLst>
                                          <p:attrName>style.visibility</p:attrName>
                                        </p:attrNameLst>
                                      </p:cBhvr>
                                      <p:to>
                                        <p:strVal val="visible"/>
                                      </p:to>
                                    </p:set>
                                    <p:anim calcmode="lin" valueType="num">
                                      <p:cBhvr additive="base">
                                        <p:cTn id="37" dur="500" fill="hold"/>
                                        <p:tgtEl>
                                          <p:spTgt spid="6">
                                            <p:txEl>
                                              <p:pRg st="6" end="6"/>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6">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nodeType="clickEffect">
                                  <p:stCondLst>
                                    <p:cond delay="0"/>
                                  </p:stCondLst>
                                  <p:childTnLst>
                                    <p:set>
                                      <p:cBhvr>
                                        <p:cTn id="42" dur="1" fill="hold">
                                          <p:stCondLst>
                                            <p:cond delay="0"/>
                                          </p:stCondLst>
                                        </p:cTn>
                                        <p:tgtEl>
                                          <p:spTgt spid="6">
                                            <p:txEl>
                                              <p:pRg st="7" end="7"/>
                                            </p:txEl>
                                          </p:spTgt>
                                        </p:tgtEl>
                                        <p:attrNameLst>
                                          <p:attrName>style.visibility</p:attrName>
                                        </p:attrNameLst>
                                      </p:cBhvr>
                                      <p:to>
                                        <p:strVal val="visible"/>
                                      </p:to>
                                    </p:set>
                                    <p:anim calcmode="lin" valueType="num">
                                      <p:cBhvr additive="base">
                                        <p:cTn id="43" dur="500" fill="hold"/>
                                        <p:tgtEl>
                                          <p:spTgt spid="6">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6">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3 – INTERESSES DIFUSOS, COLETIVOS E INDIVIDUAIS HOMOGÊNEOS</a:t>
            </a:r>
            <a:endParaRPr lang="pt-BR" sz="2500" dirty="0"/>
          </a:p>
        </p:txBody>
      </p:sp>
      <p:sp>
        <p:nvSpPr>
          <p:cNvPr id="3" name="Espaço Reservado para Conteúdo 2"/>
          <p:cNvSpPr>
            <a:spLocks noGrp="1"/>
          </p:cNvSpPr>
          <p:nvPr>
            <p:ph idx="1"/>
          </p:nvPr>
        </p:nvSpPr>
        <p:spPr/>
        <p:txBody>
          <a:bodyPr>
            <a:normAutofit fontScale="85000" lnSpcReduction="20000"/>
          </a:bodyPr>
          <a:lstStyle/>
          <a:p>
            <a:pPr algn="just"/>
            <a:r>
              <a:rPr lang="pt-BR" dirty="0"/>
              <a:t>A impetração de interditos proibitórios, independentemente do sucesso ou insucesso das ações, representa, em si, a tentativa de inviabilizar a livre participação dos trabalhadores em atos reivindicatórios ou de manifestação política e ideológica, o que implica em ofensa ao princípio da liberdade sindical e faz incidir o sistema de proteção contra atos </a:t>
            </a:r>
            <a:r>
              <a:rPr lang="pt-BR" dirty="0" err="1"/>
              <a:t>antissindicais</a:t>
            </a:r>
            <a:r>
              <a:rPr lang="pt-BR" dirty="0"/>
              <a:t>, notadamente, o art. 1º da Convenção nº 98 da Organização Internacional do Trabalho. Portanto, utilizar de ações judicias, na forma realizada pelos réus, em que se partiu da presunção de abusos a serem cometidos pelos grevistas, requisito particular do instituto do interdito proibitório, atenta contra os princípios concernentes ao direito de greve e configura ato </a:t>
            </a:r>
            <a:r>
              <a:rPr lang="pt-BR" dirty="0" err="1"/>
              <a:t>antissindical</a:t>
            </a:r>
            <a:r>
              <a:rPr lang="pt-BR" dirty="0"/>
              <a:t>, consubstanciando abuso do direito de ação, sendo devida a reparação do dano moral suportado pelos trabalhadores da categoria representada pelo Sindicato autor.  Recurso de revista conhecido e provido (DEJT 20/06/2014, Rel. Min. Vieira de Mello Filho, TST-AIRR-253840-90.2006.5.03.0140, Recorrente: SINDICATO DOS EMPREGADOS EM ESTABELECIMENTOS BANCÁRIOS DE BELO HORIZONTE E REGIÃO)</a:t>
            </a:r>
          </a:p>
          <a:p>
            <a:pPr algn="just"/>
            <a:r>
              <a:rPr lang="pt-BR" dirty="0"/>
              <a:t>Pendente de julgamento de Embargos pela SDI.</a:t>
            </a:r>
          </a:p>
          <a:p>
            <a:endParaRPr lang="pt-BR" dirty="0"/>
          </a:p>
        </p:txBody>
      </p:sp>
    </p:spTree>
    <p:extLst>
      <p:ext uri="{BB962C8B-B14F-4D97-AF65-F5344CB8AC3E}">
        <p14:creationId xmlns:p14="http://schemas.microsoft.com/office/powerpoint/2010/main" val="204106713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3 – INTERESSES DIFUSOS, COLETIVOS E INDIVIDUAIS HOMOGÊNEOS</a:t>
            </a:r>
          </a:p>
        </p:txBody>
      </p:sp>
      <p:sp>
        <p:nvSpPr>
          <p:cNvPr id="3" name="Espaço Reservado para Conteúdo 2"/>
          <p:cNvSpPr>
            <a:spLocks noGrp="1"/>
          </p:cNvSpPr>
          <p:nvPr>
            <p:ph idx="1"/>
          </p:nvPr>
        </p:nvSpPr>
        <p:spPr/>
        <p:txBody>
          <a:bodyPr>
            <a:normAutofit fontScale="85000" lnSpcReduction="20000"/>
          </a:bodyPr>
          <a:lstStyle/>
          <a:p>
            <a:r>
              <a:rPr lang="pt-BR" dirty="0" smtClean="0"/>
              <a:t>D) intervalo intrajornada</a:t>
            </a:r>
          </a:p>
          <a:p>
            <a:pPr algn="just"/>
            <a:r>
              <a:rPr lang="pt-BR" b="1" dirty="0" smtClean="0"/>
              <a:t>TRT-PR-02630-2015-068-09-00-9-ACO-04100-2017, Rel. </a:t>
            </a:r>
            <a:r>
              <a:rPr lang="pt-BR" b="1" dirty="0" smtClean="0"/>
              <a:t>ALTINO </a:t>
            </a:r>
            <a:r>
              <a:rPr lang="pt-BR" b="1" dirty="0"/>
              <a:t>PEDROZO DOS </a:t>
            </a:r>
            <a:r>
              <a:rPr lang="pt-BR" b="1" dirty="0" smtClean="0"/>
              <a:t>SANTOS, </a:t>
            </a:r>
            <a:r>
              <a:rPr lang="pt-BR" b="1" dirty="0"/>
              <a:t>DEJT </a:t>
            </a:r>
            <a:r>
              <a:rPr lang="pt-BR" b="1" dirty="0" smtClean="0"/>
              <a:t>10-02-2017 </a:t>
            </a:r>
            <a:r>
              <a:rPr lang="pt-BR" b="1" dirty="0" smtClean="0"/>
              <a:t>EMENTA:</a:t>
            </a:r>
            <a:r>
              <a:rPr lang="pt-BR" dirty="0" smtClean="0"/>
              <a:t> </a:t>
            </a:r>
            <a:r>
              <a:rPr lang="pt-BR" dirty="0"/>
              <a:t>AÇÃO COLETIVA. SINDICATO. LEGITIMIDADE ATIVA. DIREITOS INDIVIDUAIS HOMOGÊNEOS. </a:t>
            </a:r>
            <a:r>
              <a:rPr lang="pt-BR" b="1" dirty="0"/>
              <a:t>O sindicato detém legitimidade para propor ação coletiva que tenha por objeto o pagamento de horas decorrentes da supressão de intervalo intrajornada</a:t>
            </a:r>
            <a:r>
              <a:rPr lang="pt-BR" dirty="0"/>
              <a:t>, por se tratar de direito individual homogêneo que, embora divisível e com sujeitos determinados, decorre de origem comum, qual seja, a prática de irregularidades por parte do empregador, que deixou de observar os preceitos insculpidos no artigo 71 da Consolidação das Leis do Trabalho (CLT). Recurso ordinário do reclamado conhecido e desprovido</a:t>
            </a:r>
            <a:r>
              <a:rPr lang="pt-BR" dirty="0" smtClean="0"/>
              <a:t>.</a:t>
            </a:r>
          </a:p>
          <a:p>
            <a:pPr algn="just"/>
            <a:r>
              <a:rPr lang="pt-BR" dirty="0" smtClean="0"/>
              <a:t> </a:t>
            </a:r>
          </a:p>
          <a:p>
            <a:pPr algn="just"/>
            <a:r>
              <a:rPr lang="pt-BR" dirty="0" smtClean="0"/>
              <a:t>E) outros temas difusos e coletivos: dispensa em massa, assédio moral, discriminação, dispensa </a:t>
            </a:r>
            <a:r>
              <a:rPr lang="pt-BR" dirty="0"/>
              <a:t>de grevistas, desfiliação sindical, </a:t>
            </a:r>
            <a:r>
              <a:rPr lang="pt-BR" dirty="0" err="1" smtClean="0"/>
              <a:t>etc</a:t>
            </a:r>
            <a:endParaRPr lang="pt-BR" dirty="0"/>
          </a:p>
        </p:txBody>
      </p:sp>
    </p:spTree>
    <p:extLst>
      <p:ext uri="{BB962C8B-B14F-4D97-AF65-F5344CB8AC3E}">
        <p14:creationId xmlns:p14="http://schemas.microsoft.com/office/powerpoint/2010/main" val="13850173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4 – AÇÕES COLETIVAS CABÍVEIS NA DEFESA DOS DIREITOS TRABALHISTAS</a:t>
            </a:r>
          </a:p>
        </p:txBody>
      </p:sp>
      <p:sp>
        <p:nvSpPr>
          <p:cNvPr id="3" name="Espaço Reservado para Conteúdo 2"/>
          <p:cNvSpPr>
            <a:spLocks noGrp="1"/>
          </p:cNvSpPr>
          <p:nvPr>
            <p:ph idx="1"/>
          </p:nvPr>
        </p:nvSpPr>
        <p:spPr/>
        <p:txBody>
          <a:bodyPr/>
          <a:lstStyle/>
          <a:p>
            <a:r>
              <a:rPr lang="pt-BR" dirty="0" smtClean="0"/>
              <a:t>Ação civil pública</a:t>
            </a:r>
          </a:p>
          <a:p>
            <a:r>
              <a:rPr lang="pt-BR" dirty="0" smtClean="0"/>
              <a:t>Ação coletiva</a:t>
            </a:r>
          </a:p>
          <a:p>
            <a:r>
              <a:rPr lang="pt-BR" dirty="0" smtClean="0"/>
              <a:t>Ação anulatória</a:t>
            </a:r>
          </a:p>
          <a:p>
            <a:r>
              <a:rPr lang="pt-BR" dirty="0" smtClean="0"/>
              <a:t>Mandado de segurança coletivo</a:t>
            </a:r>
          </a:p>
          <a:p>
            <a:r>
              <a:rPr lang="pt-BR" dirty="0" smtClean="0"/>
              <a:t>Mandado de injunção coletivo</a:t>
            </a:r>
          </a:p>
          <a:p>
            <a:r>
              <a:rPr lang="pt-BR" dirty="0" smtClean="0"/>
              <a:t>ADI ou ADC</a:t>
            </a:r>
          </a:p>
          <a:p>
            <a:endParaRPr lang="pt-BR" dirty="0" smtClean="0"/>
          </a:p>
          <a:p>
            <a:endParaRPr lang="pt-BR" dirty="0"/>
          </a:p>
        </p:txBody>
      </p:sp>
    </p:spTree>
    <p:extLst>
      <p:ext uri="{BB962C8B-B14F-4D97-AF65-F5344CB8AC3E}">
        <p14:creationId xmlns:p14="http://schemas.microsoft.com/office/powerpoint/2010/main" val="30133232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500" b="1" dirty="0" smtClean="0"/>
              <a:t>4.1 </a:t>
            </a:r>
            <a:r>
              <a:rPr lang="pt-BR" sz="2500" b="1" dirty="0"/>
              <a:t>– </a:t>
            </a:r>
            <a:r>
              <a:rPr lang="pt-BR" sz="2500" b="1" dirty="0" smtClean="0"/>
              <a:t>Ação civil pública ou ação coletiva</a:t>
            </a:r>
            <a:endParaRPr lang="pt-BR" sz="2500" dirty="0"/>
          </a:p>
        </p:txBody>
      </p:sp>
      <p:sp>
        <p:nvSpPr>
          <p:cNvPr id="3" name="Espaço Reservado para Conteúdo 2"/>
          <p:cNvSpPr>
            <a:spLocks noGrp="1"/>
          </p:cNvSpPr>
          <p:nvPr>
            <p:ph idx="1"/>
          </p:nvPr>
        </p:nvSpPr>
        <p:spPr/>
        <p:txBody>
          <a:bodyPr>
            <a:normAutofit/>
          </a:bodyPr>
          <a:lstStyle/>
          <a:p>
            <a:pPr marL="0" indent="0" algn="just">
              <a:buNone/>
            </a:pPr>
            <a:endParaRPr lang="pt-BR" dirty="0" smtClean="0"/>
          </a:p>
          <a:p>
            <a:pPr algn="just"/>
            <a:r>
              <a:rPr lang="pt-BR" b="1" dirty="0"/>
              <a:t>Legitimidade sindical: CDC – </a:t>
            </a:r>
            <a:r>
              <a:rPr lang="pt-BR" dirty="0"/>
              <a:t>art. 82, IV - as associações legalmente constituídas há pelo menos um ano e que incluam entre seus fins institucionais a defesa dos interesses e direitos protegidos por este código, dispensada a autorização </a:t>
            </a:r>
            <a:r>
              <a:rPr lang="pt-BR" dirty="0" err="1"/>
              <a:t>assemblear</a:t>
            </a:r>
            <a:r>
              <a:rPr lang="pt-BR" dirty="0"/>
              <a:t>.</a:t>
            </a:r>
          </a:p>
          <a:p>
            <a:pPr algn="just"/>
            <a:r>
              <a:rPr lang="pt-BR" b="1" dirty="0"/>
              <a:t>Legitimidade sindical ACP</a:t>
            </a:r>
            <a:r>
              <a:rPr lang="pt-BR" dirty="0"/>
              <a:t> - Art. 5º, V, “a” e “b”, da Lei nº 7.347/1985</a:t>
            </a:r>
            <a:r>
              <a:rPr lang="pt-BR" dirty="0" smtClean="0"/>
              <a:t>.</a:t>
            </a:r>
          </a:p>
          <a:p>
            <a:pPr algn="just"/>
            <a:endParaRPr lang="pt-BR" dirty="0" smtClean="0"/>
          </a:p>
          <a:p>
            <a:pPr algn="just"/>
            <a:endParaRPr lang="pt-BR" dirty="0"/>
          </a:p>
          <a:p>
            <a:endParaRPr lang="pt-BR" dirty="0"/>
          </a:p>
        </p:txBody>
      </p:sp>
    </p:spTree>
    <p:extLst>
      <p:ext uri="{BB962C8B-B14F-4D97-AF65-F5344CB8AC3E}">
        <p14:creationId xmlns:p14="http://schemas.microsoft.com/office/powerpoint/2010/main" val="3689018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4.1 – Ação civil pública ou ação coletiva</a:t>
            </a:r>
            <a:endParaRPr lang="pt-BR" sz="2500" dirty="0"/>
          </a:p>
        </p:txBody>
      </p:sp>
      <p:sp>
        <p:nvSpPr>
          <p:cNvPr id="3" name="Espaço Reservado para Conteúdo 2"/>
          <p:cNvSpPr>
            <a:spLocks noGrp="1"/>
          </p:cNvSpPr>
          <p:nvPr>
            <p:ph idx="1"/>
          </p:nvPr>
        </p:nvSpPr>
        <p:spPr/>
        <p:txBody>
          <a:bodyPr>
            <a:normAutofit fontScale="77500" lnSpcReduction="20000"/>
          </a:bodyPr>
          <a:lstStyle/>
          <a:p>
            <a:pPr algn="just"/>
            <a:r>
              <a:rPr lang="pt-BR" dirty="0"/>
              <a:t>Faz-se necessário que a associação seja legalmente constituída há pelo menos um ano e que inclua entre seus fins institucionais a defesa dos direitos e interesses que visa a proteger. O § 1º do art. 82 do Código de Defesa do Consumidor e o § 4º do art. 5º da Lei da Ação Civil Pública </a:t>
            </a:r>
            <a:r>
              <a:rPr lang="pt-BR" b="1" dirty="0"/>
              <a:t>dispõem que o requisito da pré-constituição pode ser dispensado pelo juiz “quando haja manifesto interesse social evidenciado pela dimensão ou característica do dano, ou pela relevância do bem jurídico a ser protegido”.</a:t>
            </a:r>
          </a:p>
          <a:p>
            <a:pPr algn="just"/>
            <a:r>
              <a:rPr lang="pt-BR" dirty="0"/>
              <a:t>Quanto aos fins institucionais do sindicato, certamente envolvem a defesa dos interesses e direitos (coletivos e individuais) da categoria como um todo (art. 8º, inciso III, da Constituição Federal de 1988, e art. 513, </a:t>
            </a:r>
            <a:r>
              <a:rPr lang="pt-BR" i="1" dirty="0"/>
              <a:t>a</a:t>
            </a:r>
            <a:r>
              <a:rPr lang="pt-BR" dirty="0"/>
              <a:t>, da CLT). Consequentemente, torna-se evidente a legitimidade conferida ao sindicato, na defesa dos direitos coletivos (</a:t>
            </a:r>
            <a:r>
              <a:rPr lang="pt-BR" i="1" dirty="0"/>
              <a:t>lato sensu</a:t>
            </a:r>
            <a:r>
              <a:rPr lang="pt-BR" dirty="0"/>
              <a:t>) pertinentes à categoria.</a:t>
            </a:r>
          </a:p>
          <a:p>
            <a:pPr algn="just"/>
            <a:r>
              <a:rPr lang="pt-BR" b="1" dirty="0"/>
              <a:t>É certo que nem todos os integrantes da categoria são filiados ao respectivo sindicato, atendendo ao princípio da liberdade de associação (</a:t>
            </a:r>
            <a:r>
              <a:rPr lang="pt-BR" b="1" dirty="0" err="1"/>
              <a:t>arts</a:t>
            </a:r>
            <a:r>
              <a:rPr lang="pt-BR" b="1" dirty="0"/>
              <a:t>. 5º, inciso XX, e 8º, inciso V, da Constituição Federal de 1988). Ainda assim, a mencionada legitimação não se restringe aos associados propriamente, mas abrange todos os integrantes da categoria, pois a pertinência temática, quanto ao sindicato, refere-se à defesa de direitos relativos à categoria e de todos os seus integrantes, e não somente de quem se filiou.</a:t>
            </a:r>
          </a:p>
          <a:p>
            <a:endParaRPr lang="pt-BR" dirty="0"/>
          </a:p>
        </p:txBody>
      </p:sp>
    </p:spTree>
    <p:extLst>
      <p:ext uri="{BB962C8B-B14F-4D97-AF65-F5344CB8AC3E}">
        <p14:creationId xmlns:p14="http://schemas.microsoft.com/office/powerpoint/2010/main" val="112623361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4.1 – Ação civil pública ou ação coletiva</a:t>
            </a:r>
            <a:endParaRPr lang="pt-BR" sz="2500" dirty="0"/>
          </a:p>
        </p:txBody>
      </p:sp>
      <p:sp>
        <p:nvSpPr>
          <p:cNvPr id="3" name="Espaço Reservado para Conteúdo 2"/>
          <p:cNvSpPr>
            <a:spLocks noGrp="1"/>
          </p:cNvSpPr>
          <p:nvPr>
            <p:ph idx="1"/>
          </p:nvPr>
        </p:nvSpPr>
        <p:spPr>
          <a:noFill/>
        </p:spPr>
        <p:txBody>
          <a:bodyPr/>
          <a:lstStyle/>
          <a:p>
            <a:pPr algn="just"/>
            <a:r>
              <a:rPr lang="pt-BR" dirty="0" smtClean="0"/>
              <a:t>Art. 81, </a:t>
            </a:r>
            <a:r>
              <a:rPr lang="pt-BR" dirty="0" smtClean="0"/>
              <a:t>parágrafo único</a:t>
            </a:r>
            <a:r>
              <a:rPr lang="pt-BR" dirty="0" smtClean="0"/>
              <a:t>, CDC – difusos, coletivos e individuais homogêneos</a:t>
            </a:r>
          </a:p>
          <a:p>
            <a:pPr algn="just"/>
            <a:endParaRPr lang="pt-BR" dirty="0" smtClean="0"/>
          </a:p>
          <a:p>
            <a:pPr algn="just"/>
            <a:r>
              <a:rPr lang="pt-BR" dirty="0" smtClean="0"/>
              <a:t>Art. 1º, IV, lei da ACP – qualquer direito difuso ou coletivo</a:t>
            </a:r>
          </a:p>
          <a:p>
            <a:pPr algn="just"/>
            <a:endParaRPr lang="pt-BR" dirty="0" smtClean="0"/>
          </a:p>
          <a:p>
            <a:pPr algn="just"/>
            <a:r>
              <a:rPr lang="pt-BR" dirty="0" smtClean="0"/>
              <a:t>Art. 90 CDC. Aplicam-se às ações previstas neste título as normas do Código de Processo Civil e da Lei nº 7.347/1985, inclusive no que respeita ao inquérito civil, naquilo que não contrariar suas disposições.</a:t>
            </a:r>
          </a:p>
          <a:p>
            <a:endParaRPr lang="pt-BR" dirty="0"/>
          </a:p>
        </p:txBody>
      </p:sp>
    </p:spTree>
    <p:extLst>
      <p:ext uri="{BB962C8B-B14F-4D97-AF65-F5344CB8AC3E}">
        <p14:creationId xmlns:p14="http://schemas.microsoft.com/office/powerpoint/2010/main" val="602530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4.1 – Ação civil pública ou ação coletiva</a:t>
            </a:r>
            <a:endParaRPr lang="pt-BR" sz="2500" dirty="0"/>
          </a:p>
        </p:txBody>
      </p:sp>
      <p:sp>
        <p:nvSpPr>
          <p:cNvPr id="3" name="Espaço Reservado para Conteúdo 2"/>
          <p:cNvSpPr>
            <a:spLocks noGrp="1"/>
          </p:cNvSpPr>
          <p:nvPr>
            <p:ph idx="1"/>
          </p:nvPr>
        </p:nvSpPr>
        <p:spPr/>
        <p:txBody>
          <a:bodyPr>
            <a:normAutofit fontScale="92500" lnSpcReduction="20000"/>
          </a:bodyPr>
          <a:lstStyle/>
          <a:p>
            <a:pPr algn="just"/>
            <a:r>
              <a:rPr lang="pt-BR" b="1" dirty="0" smtClean="0"/>
              <a:t>1</a:t>
            </a:r>
            <a:r>
              <a:rPr lang="pt-BR" b="1" dirty="0"/>
              <a:t>. LEGITIMIDADE ATIVA DO MINISTÉRIO PÚBLICO DO TRABALHO. DEFESA DE DIREITOS INDIVIDUAIS HOMOGÊNEOS COM REPERCUSSÃO SOCIAL. ARTIGOS 127, </a:t>
            </a:r>
            <a:r>
              <a:rPr lang="pt-BR" b="1" i="1" dirty="0"/>
              <a:t>CAPUT</a:t>
            </a:r>
            <a:r>
              <a:rPr lang="pt-BR" b="1" dirty="0"/>
              <a:t>, E 129, III, DA CF/88. </a:t>
            </a:r>
            <a:r>
              <a:rPr lang="pt-BR" dirty="0"/>
              <a:t>É pacífica a jurisprudência desta Corte em reconhecer a legitimidade ativa do Ministério Público do Trabalho nas ações coletivas para a tutela dos direitos individuais homogêneos de trabalhadores decorrentes do contrato de trabalho. É o que se extrai, inclusive, da interpretação sistemática dos artigos 127, </a:t>
            </a:r>
            <a:r>
              <a:rPr lang="pt-BR" i="1" dirty="0"/>
              <a:t>caput</a:t>
            </a:r>
            <a:r>
              <a:rPr lang="pt-BR" dirty="0"/>
              <a:t>, e 129, III, da CF/88 e 83, III, da Lei Complementar 75/93. </a:t>
            </a:r>
            <a:r>
              <a:rPr lang="pt-BR" b="1" dirty="0"/>
              <a:t>No caso, além de pleitear a defesa de direitos coletivos (</a:t>
            </a:r>
            <a:r>
              <a:rPr lang="pt-BR" b="1" i="1" dirty="0"/>
              <a:t>stricto sensu</a:t>
            </a:r>
            <a:r>
              <a:rPr lang="pt-BR" b="1" dirty="0"/>
              <a:t>) e difusos dos trabalhadores, o MPT agiu na qualidade de substituto processual na defesa de direitos individuais homogêneos decorrentes de origem comum (contrato de trabalho) de quantidade expressiva de empregados da empresa Ré.</a:t>
            </a:r>
            <a:r>
              <a:rPr lang="pt-BR" dirty="0"/>
              <a:t> Julgados da Corte (</a:t>
            </a:r>
            <a:r>
              <a:rPr lang="pt-BR" b="1" dirty="0"/>
              <a:t>TST-AIRR-2651-34.2012.5.18.0171, Rel. Min. Douglas Alencar Rodrigues, DEJT 19/05/2017)</a:t>
            </a:r>
            <a:r>
              <a:rPr lang="pt-BR" dirty="0"/>
              <a:t>.</a:t>
            </a:r>
          </a:p>
        </p:txBody>
      </p:sp>
    </p:spTree>
    <p:extLst>
      <p:ext uri="{BB962C8B-B14F-4D97-AF65-F5344CB8AC3E}">
        <p14:creationId xmlns:p14="http://schemas.microsoft.com/office/powerpoint/2010/main" val="303692761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4.2 Ação anulatória</a:t>
            </a:r>
            <a:endParaRPr lang="pt-BR" sz="2500" b="1" dirty="0"/>
          </a:p>
        </p:txBody>
      </p:sp>
      <p:sp>
        <p:nvSpPr>
          <p:cNvPr id="3" name="Espaço Reservado para Conteúdo 2"/>
          <p:cNvSpPr>
            <a:spLocks noGrp="1"/>
          </p:cNvSpPr>
          <p:nvPr>
            <p:ph idx="1"/>
          </p:nvPr>
        </p:nvSpPr>
        <p:spPr/>
        <p:txBody>
          <a:bodyPr/>
          <a:lstStyle/>
          <a:p>
            <a:pPr algn="just"/>
            <a:r>
              <a:rPr lang="pt-BR" dirty="0"/>
              <a:t>Art. 83, IV, da Lei Complementar 75/1993 – compete ao MPT propor as ações cabíveis para declaração de nulidade de cláusula de contrato, acordo coletivo ou convenção coletiva de trabalho que viole as liberdades individuais ou coletivas ou os direitos individuais indisponíveis dos trabalhadores</a:t>
            </a:r>
            <a:r>
              <a:rPr lang="pt-BR" dirty="0" smtClean="0"/>
              <a:t>.</a:t>
            </a:r>
          </a:p>
          <a:p>
            <a:pPr algn="just"/>
            <a:endParaRPr lang="pt-BR" dirty="0"/>
          </a:p>
          <a:p>
            <a:pPr algn="just"/>
            <a:r>
              <a:rPr lang="pt-BR" dirty="0" smtClean="0"/>
              <a:t>Os entes sindicais podem ajuizar ação anulatória?</a:t>
            </a:r>
            <a:endParaRPr lang="pt-BR" dirty="0"/>
          </a:p>
          <a:p>
            <a:endParaRPr lang="pt-BR" dirty="0"/>
          </a:p>
        </p:txBody>
      </p:sp>
    </p:spTree>
    <p:extLst>
      <p:ext uri="{BB962C8B-B14F-4D97-AF65-F5344CB8AC3E}">
        <p14:creationId xmlns:p14="http://schemas.microsoft.com/office/powerpoint/2010/main" val="388085089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4.2 Ação anulatória</a:t>
            </a:r>
          </a:p>
        </p:txBody>
      </p:sp>
      <p:sp>
        <p:nvSpPr>
          <p:cNvPr id="3" name="Espaço Reservado para Conteúdo 2"/>
          <p:cNvSpPr>
            <a:spLocks noGrp="1"/>
          </p:cNvSpPr>
          <p:nvPr>
            <p:ph idx="1"/>
          </p:nvPr>
        </p:nvSpPr>
        <p:spPr/>
        <p:txBody>
          <a:bodyPr>
            <a:normAutofit fontScale="77500" lnSpcReduction="20000"/>
          </a:bodyPr>
          <a:lstStyle/>
          <a:p>
            <a:pPr algn="just"/>
            <a:r>
              <a:rPr lang="pt-BR" b="1" dirty="0"/>
              <a:t>AÇÃO ANULATÓRIA DE ACORDO COLETIVO DE TRABALHO. RECURSO ORDINÁRIO  INTERPOSTO POR CONSELHO REGIONAL DE ENGENHARIA,  ARQUITETURA E AGRONOMIA – CREA/RJ. 1. ILEGITIMIDADE DO SINDICATO AUTOR.</a:t>
            </a:r>
            <a:r>
              <a:rPr lang="pt-BR" dirty="0"/>
              <a:t> Nos termos do art. 83, III e IV, da Lei Complementar nº 75/1993, compete ao Ministério Público do Trabalho o ajuizamento de ações anulatórias de cláusulas de contrato, acordo coletivo ou convenções coletivas de trabalho. Todavia, o entendimento atual desta Seção Especializada é o de que essa competência se estende também aos entes </a:t>
            </a:r>
            <a:r>
              <a:rPr lang="pt-BR" b="1" dirty="0"/>
              <a:t>sindicais </a:t>
            </a:r>
            <a:r>
              <a:rPr lang="pt-BR" b="1" dirty="0" err="1"/>
              <a:t>subscreventes</a:t>
            </a:r>
            <a:r>
              <a:rPr lang="pt-BR" dirty="0"/>
              <a:t> do instrumento pactuado, quando </a:t>
            </a:r>
            <a:r>
              <a:rPr lang="pt-BR" b="1" dirty="0"/>
              <a:t>demonstrado vício de vontade</a:t>
            </a:r>
            <a:r>
              <a:rPr lang="pt-BR" dirty="0"/>
              <a:t>, </a:t>
            </a:r>
            <a:r>
              <a:rPr lang="pt-BR" b="1" dirty="0"/>
              <a:t>ou aos sindicatos</a:t>
            </a:r>
            <a:r>
              <a:rPr lang="pt-BR" dirty="0"/>
              <a:t> representantes das categorias econômicas ou profissionais, </a:t>
            </a:r>
            <a:r>
              <a:rPr lang="pt-BR" b="1" dirty="0"/>
              <a:t>que não subscreveram a norma coletiva, mas que sintam-se prejudicados em sua esfera jurídica</a:t>
            </a:r>
            <a:r>
              <a:rPr lang="pt-BR" dirty="0"/>
              <a:t>, em decorrência do acordo ou da convenção coletiva de trabalho firmado. Nesse contexto, não há falar na ilegitimidade do Sindicato dos Fiscais das Autarquias Federais do Estado do Rio de Janeiro - SINFAFERJ para ajuizar ação na qual pretende obter a declaração de nulidade do Acordo Coletivo de Trabalho firmado entre o CREA/RJ e o SINSAFISPRO. Precedentes. Assim, nega-se provimento ao recurso, no tópico (TST-RO-621-91.2013.5.01.0000, Rel. Min. Dora Maria da Costa, DEJT 06/03/2015).</a:t>
            </a:r>
          </a:p>
        </p:txBody>
      </p:sp>
    </p:spTree>
    <p:extLst>
      <p:ext uri="{BB962C8B-B14F-4D97-AF65-F5344CB8AC3E}">
        <p14:creationId xmlns:p14="http://schemas.microsoft.com/office/powerpoint/2010/main" val="15968809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4.3 Mandado de segurança coletivo</a:t>
            </a:r>
            <a:endParaRPr lang="pt-BR" sz="2500" b="1" dirty="0"/>
          </a:p>
        </p:txBody>
      </p:sp>
      <p:sp>
        <p:nvSpPr>
          <p:cNvPr id="3" name="Espaço Reservado para Conteúdo 2"/>
          <p:cNvSpPr>
            <a:spLocks noGrp="1"/>
          </p:cNvSpPr>
          <p:nvPr>
            <p:ph idx="1"/>
          </p:nvPr>
        </p:nvSpPr>
        <p:spPr/>
        <p:txBody>
          <a:bodyPr>
            <a:normAutofit/>
          </a:bodyPr>
          <a:lstStyle/>
          <a:p>
            <a:pPr algn="just"/>
            <a:r>
              <a:rPr lang="pt-BR" dirty="0"/>
              <a:t>CF art. 5º, LXX, “b” – organização sindical</a:t>
            </a:r>
          </a:p>
          <a:p>
            <a:pPr algn="just"/>
            <a:r>
              <a:rPr lang="pt-BR" dirty="0"/>
              <a:t> </a:t>
            </a:r>
            <a:r>
              <a:rPr lang="pt-BR" dirty="0" smtClean="0"/>
              <a:t>Súmula 629/STF </a:t>
            </a:r>
            <a:r>
              <a:rPr lang="pt-BR" b="1" dirty="0" smtClean="0"/>
              <a:t>- </a:t>
            </a:r>
            <a:r>
              <a:rPr lang="pt-BR" dirty="0" smtClean="0"/>
              <a:t>A </a:t>
            </a:r>
            <a:r>
              <a:rPr lang="pt-BR" dirty="0"/>
              <a:t>impetração de mandado de segurança coletivo por entidade de classe em favor dos associados </a:t>
            </a:r>
            <a:r>
              <a:rPr lang="pt-BR" b="1" dirty="0"/>
              <a:t>independe da autorização destes</a:t>
            </a:r>
            <a:r>
              <a:rPr lang="pt-BR" dirty="0"/>
              <a:t>.</a:t>
            </a:r>
          </a:p>
          <a:p>
            <a:pPr algn="just"/>
            <a:r>
              <a:rPr lang="pt-BR" dirty="0" smtClean="0"/>
              <a:t>Objeto: Art. </a:t>
            </a:r>
            <a:r>
              <a:rPr lang="pt-BR" dirty="0"/>
              <a:t>21 da Lei </a:t>
            </a:r>
            <a:r>
              <a:rPr lang="pt-BR" dirty="0" smtClean="0"/>
              <a:t>12.016/09, </a:t>
            </a:r>
            <a:r>
              <a:rPr lang="pt-BR" dirty="0" smtClean="0"/>
              <a:t>parágrafo </a:t>
            </a:r>
            <a:r>
              <a:rPr lang="pt-BR" dirty="0"/>
              <a:t>ú</a:t>
            </a:r>
            <a:r>
              <a:rPr lang="pt-BR" dirty="0" smtClean="0"/>
              <a:t>nico: direitos coletivos e individuais homogêneos, não falando de direitos difusos;</a:t>
            </a:r>
          </a:p>
          <a:p>
            <a:pPr algn="just"/>
            <a:r>
              <a:rPr lang="pt-BR" dirty="0"/>
              <a:t>STF MS 21.291 (</a:t>
            </a:r>
            <a:r>
              <a:rPr lang="pt-BR" dirty="0" err="1"/>
              <a:t>AgRg</a:t>
            </a:r>
            <a:r>
              <a:rPr lang="pt-BR" dirty="0" smtClean="0"/>
              <a:t>), Rel. Min. Celso de Mello – apenas interesses que configurem direitos subjetivos, o que não se aplicaria aos interesses difusos</a:t>
            </a:r>
            <a:r>
              <a:rPr lang="pt-BR" dirty="0" smtClean="0"/>
              <a:t>.</a:t>
            </a:r>
            <a:endParaRPr lang="pt-BR" dirty="0" smtClean="0"/>
          </a:p>
        </p:txBody>
      </p:sp>
    </p:spTree>
    <p:extLst>
      <p:ext uri="{BB962C8B-B14F-4D97-AF65-F5344CB8AC3E}">
        <p14:creationId xmlns:p14="http://schemas.microsoft.com/office/powerpoint/2010/main" val="14126848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dirty="0">
                <a:latin typeface="+mn-lt"/>
              </a:rPr>
              <a:t>1 – </a:t>
            </a:r>
            <a:r>
              <a:rPr lang="pt-BR" sz="2400" b="1" dirty="0">
                <a:latin typeface="+mn-lt"/>
              </a:rPr>
              <a:t>O FENÔMENO DA COLETIVIZAÇÃO DO PROCESSO</a:t>
            </a:r>
            <a:endParaRPr lang="pt-BR" sz="2400" dirty="0"/>
          </a:p>
        </p:txBody>
      </p:sp>
      <p:sp>
        <p:nvSpPr>
          <p:cNvPr id="3" name="Espaço Reservado para Texto 2"/>
          <p:cNvSpPr>
            <a:spLocks noGrp="1"/>
          </p:cNvSpPr>
          <p:nvPr>
            <p:ph idx="1"/>
          </p:nvPr>
        </p:nvSpPr>
        <p:spPr>
          <a:xfrm>
            <a:off x="838200" y="1495424"/>
            <a:ext cx="10515600" cy="4880437"/>
          </a:xfrm>
        </p:spPr>
        <p:txBody>
          <a:bodyPr>
            <a:normAutofit fontScale="32500" lnSpcReduction="20000"/>
          </a:bodyPr>
          <a:lstStyle/>
          <a:p>
            <a:pPr marL="342900" indent="-342900" algn="just">
              <a:buFontTx/>
              <a:buChar char="-"/>
            </a:pPr>
            <a:r>
              <a:rPr lang="pt-BR" sz="8000" dirty="0"/>
              <a:t>Sociedade de massa </a:t>
            </a:r>
            <a:r>
              <a:rPr lang="pt-BR" sz="8000" dirty="0" smtClean="0"/>
              <a:t>- </a:t>
            </a:r>
            <a:r>
              <a:rPr lang="pt-BR" sz="8000" dirty="0"/>
              <a:t>Justiça de massa com vistas à tutela de interesses/direitos de terceira geração/dimensão. </a:t>
            </a:r>
          </a:p>
          <a:p>
            <a:pPr algn="just"/>
            <a:r>
              <a:rPr lang="pt-BR" sz="8000" dirty="0"/>
              <a:t>Os </a:t>
            </a:r>
            <a:r>
              <a:rPr lang="pt-BR" sz="8000" b="1" dirty="0"/>
              <a:t>direitos fundamentais de primeira dimensão </a:t>
            </a:r>
            <a:r>
              <a:rPr lang="pt-BR" sz="8000" dirty="0"/>
              <a:t>são os </a:t>
            </a:r>
            <a:r>
              <a:rPr lang="pt-BR" sz="8000" dirty="0" smtClean="0"/>
              <a:t>relacionados à liberdade: direitos </a:t>
            </a:r>
            <a:r>
              <a:rPr lang="pt-BR" sz="8000" dirty="0"/>
              <a:t>civis e políticos. </a:t>
            </a:r>
            <a:r>
              <a:rPr lang="pt-BR" sz="8000" dirty="0" smtClean="0"/>
              <a:t>Direitos </a:t>
            </a:r>
            <a:r>
              <a:rPr lang="pt-BR" sz="8000" dirty="0"/>
              <a:t>individuais com caráter negativo por exigirem </a:t>
            </a:r>
            <a:r>
              <a:rPr lang="pt-BR" sz="8000" dirty="0" smtClean="0"/>
              <a:t>uma </a:t>
            </a:r>
            <a:r>
              <a:rPr lang="pt-BR" sz="8000" dirty="0"/>
              <a:t>abstenção do </a:t>
            </a:r>
            <a:r>
              <a:rPr lang="pt-BR" sz="8000" dirty="0" smtClean="0"/>
              <a:t>Estado.</a:t>
            </a:r>
            <a:endParaRPr lang="pt-BR" sz="8000" dirty="0"/>
          </a:p>
          <a:p>
            <a:pPr algn="just"/>
            <a:r>
              <a:rPr lang="pt-BR" sz="8000" dirty="0" smtClean="0"/>
              <a:t>Os </a:t>
            </a:r>
            <a:r>
              <a:rPr lang="pt-BR" sz="8000" b="1" dirty="0"/>
              <a:t>direitos fundamentais de segunda </a:t>
            </a:r>
            <a:r>
              <a:rPr lang="pt-BR" sz="8000" b="1" dirty="0" smtClean="0"/>
              <a:t>dimensão são relacionados à igualdade:</a:t>
            </a:r>
            <a:r>
              <a:rPr lang="pt-BR" sz="8000" dirty="0" smtClean="0"/>
              <a:t> </a:t>
            </a:r>
            <a:r>
              <a:rPr lang="pt-BR" sz="8000" dirty="0"/>
              <a:t>direitos sociais, econômicos e culturais. São direitos de titularidade coletiva e com caráter positivo, pois exigem atuações do Estado.</a:t>
            </a:r>
          </a:p>
          <a:p>
            <a:pPr algn="just"/>
            <a:r>
              <a:rPr lang="pt-BR" sz="8000" dirty="0"/>
              <a:t>Os </a:t>
            </a:r>
            <a:r>
              <a:rPr lang="pt-BR" sz="8000" b="1" dirty="0"/>
              <a:t>direitos fundamentais de terceira </a:t>
            </a:r>
            <a:r>
              <a:rPr lang="pt-BR" sz="8000" b="1" dirty="0" smtClean="0"/>
              <a:t>geração são relacionados </a:t>
            </a:r>
            <a:r>
              <a:rPr lang="pt-BR" sz="8000" dirty="0"/>
              <a:t>à</a:t>
            </a:r>
            <a:r>
              <a:rPr lang="pt-BR" sz="8000" dirty="0" smtClean="0"/>
              <a:t> fraternidade, solidariedade; dizem respeito ao progresso</a:t>
            </a:r>
            <a:r>
              <a:rPr lang="pt-BR" sz="8000" dirty="0"/>
              <a:t>, ao meio ambiente, </a:t>
            </a:r>
            <a:r>
              <a:rPr lang="pt-BR" sz="8000" dirty="0" smtClean="0"/>
              <a:t>etc. São </a:t>
            </a:r>
            <a:r>
              <a:rPr lang="pt-BR" sz="8000" dirty="0"/>
              <a:t>direitos </a:t>
            </a:r>
            <a:r>
              <a:rPr lang="pt-BR" sz="8000" dirty="0" err="1" smtClean="0"/>
              <a:t>transindividuais</a:t>
            </a:r>
            <a:r>
              <a:rPr lang="pt-BR" sz="8000" dirty="0" smtClean="0"/>
              <a:t>.</a:t>
            </a:r>
            <a:endParaRPr lang="pt-BR" sz="8000" dirty="0"/>
          </a:p>
          <a:p>
            <a:pPr marL="342900" indent="-342900" algn="just">
              <a:buFontTx/>
              <a:buChar char="-"/>
            </a:pPr>
            <a:endParaRPr lang="pt-BR" sz="8000" dirty="0"/>
          </a:p>
          <a:p>
            <a:endParaRPr lang="pt-BR" sz="8000" dirty="0"/>
          </a:p>
          <a:p>
            <a:endParaRPr lang="pt-BR" sz="8000" i="1" dirty="0"/>
          </a:p>
          <a:p>
            <a:endParaRPr lang="pt-BR" sz="8000" dirty="0"/>
          </a:p>
          <a:p>
            <a:endParaRPr lang="pt-BR" sz="8000" i="1" dirty="0"/>
          </a:p>
          <a:p>
            <a:endParaRPr lang="pt-BR" sz="8000" i="1" dirty="0"/>
          </a:p>
        </p:txBody>
      </p:sp>
      <p:sp>
        <p:nvSpPr>
          <p:cNvPr id="4" name="Espaço Reservado para Rodapé 3"/>
          <p:cNvSpPr>
            <a:spLocks noGrp="1"/>
          </p:cNvSpPr>
          <p:nvPr>
            <p:ph type="ftr" sz="quarter" idx="11"/>
          </p:nvPr>
        </p:nvSpPr>
        <p:spPr>
          <a:xfrm>
            <a:off x="1213659" y="5611091"/>
            <a:ext cx="6873240" cy="840192"/>
          </a:xfrm>
        </p:spPr>
        <p:txBody>
          <a:bodyPr/>
          <a:lstStyle/>
          <a:p>
            <a:pPr algn="just"/>
            <a:endParaRPr lang="pt-BR" dirty="0"/>
          </a:p>
          <a:p>
            <a:pPr algn="just"/>
            <a:endParaRPr lang="pt-BR" dirty="0"/>
          </a:p>
          <a:p>
            <a:endParaRPr lang="pt-BR" dirty="0"/>
          </a:p>
        </p:txBody>
      </p:sp>
    </p:spTree>
    <p:extLst>
      <p:ext uri="{BB962C8B-B14F-4D97-AF65-F5344CB8AC3E}">
        <p14:creationId xmlns:p14="http://schemas.microsoft.com/office/powerpoint/2010/main" val="35324498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4.3 Mandado de segurança </a:t>
            </a:r>
            <a:r>
              <a:rPr lang="pt-BR" sz="2500" b="1" dirty="0" smtClean="0"/>
              <a:t>coletivo – capacidade postulatória</a:t>
            </a:r>
            <a:endParaRPr lang="pt-BR" sz="2500" dirty="0"/>
          </a:p>
        </p:txBody>
      </p:sp>
      <p:sp>
        <p:nvSpPr>
          <p:cNvPr id="3" name="Espaço Reservado para Conteúdo 2"/>
          <p:cNvSpPr>
            <a:spLocks noGrp="1"/>
          </p:cNvSpPr>
          <p:nvPr>
            <p:ph idx="1"/>
          </p:nvPr>
        </p:nvSpPr>
        <p:spPr/>
        <p:txBody>
          <a:bodyPr>
            <a:normAutofit fontScale="85000" lnSpcReduction="20000"/>
          </a:bodyPr>
          <a:lstStyle/>
          <a:p>
            <a:pPr algn="just"/>
            <a:r>
              <a:rPr lang="pt-BR" dirty="0"/>
              <a:t>PROCESSO CIVIL. CONSTITUCIONAL. RECURSO ORDINÁRIO EM MANDADO DE SEGURANÇA. SINDICATO. SUBSTITUIÇÃO PROCESSUAL. INTERESSE DA CATEGORIA PROFISSIONAL. LEGITIMIDADE ATIVA. AUSÊNCIA. REGISTRO NO MINISTÉRIO DO TRABALHO. NECESSIDADE. VIOLAÇÃO À UNICIDADE SINDICAL. RECURSO NÃO PROVIDO. 1. Independentemente da discussão acerca do momento em que surge a personalidade jurídica do sindicato, </a:t>
            </a:r>
            <a:r>
              <a:rPr lang="pt-BR" b="1" dirty="0"/>
              <a:t>a legitimação ativa da entidade para atuar como substituta processual no mandado de segurança coletivo pressupõe que ela esteja regularmente constituída e em funcionamento, o que não se admite quando não há o registro no Ministério do Trabalho e, mais ainda, quando não se obedece ao princípio da unicidade sindical.</a:t>
            </a:r>
            <a:r>
              <a:rPr lang="pt-BR" dirty="0"/>
              <a:t> Precedentes do STF e do STJ. 2. Na espécie, o registro da entidade no Ministério do Trabalho foi indeferido pela autoridade competente, ante a existência de outra organização sindical representativa da categoria na mesma base territorial. A decisão administrativa foi ratificada judicialmente nos autos de mandado de segurança transitado em julgado. 3. Recurso ordinário em mandado de segurança não </a:t>
            </a:r>
            <a:r>
              <a:rPr lang="pt-BR" dirty="0" smtClean="0"/>
              <a:t>provido (STJ-RMS 41881, Rel. Min. Castro Meira, DJ 28/06/2013). </a:t>
            </a:r>
            <a:endParaRPr lang="pt-BR" dirty="0"/>
          </a:p>
        </p:txBody>
      </p:sp>
    </p:spTree>
    <p:extLst>
      <p:ext uri="{BB962C8B-B14F-4D97-AF65-F5344CB8AC3E}">
        <p14:creationId xmlns:p14="http://schemas.microsoft.com/office/powerpoint/2010/main" val="307555630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4.3 Mandado de segurança coletivo</a:t>
            </a:r>
            <a:endParaRPr lang="pt-BR" sz="2500" b="1" dirty="0"/>
          </a:p>
        </p:txBody>
      </p:sp>
      <p:sp>
        <p:nvSpPr>
          <p:cNvPr id="3" name="Espaço Reservado para Conteúdo 2"/>
          <p:cNvSpPr>
            <a:spLocks noGrp="1"/>
          </p:cNvSpPr>
          <p:nvPr>
            <p:ph idx="1"/>
          </p:nvPr>
        </p:nvSpPr>
        <p:spPr/>
        <p:txBody>
          <a:bodyPr>
            <a:normAutofit fontScale="70000" lnSpcReduction="20000"/>
          </a:bodyPr>
          <a:lstStyle/>
          <a:p>
            <a:pPr algn="just"/>
            <a:r>
              <a:rPr lang="pt-BR" dirty="0" smtClean="0"/>
              <a:t>“(...) 2</a:t>
            </a:r>
            <a:r>
              <a:rPr lang="pt-BR" dirty="0"/>
              <a:t>. No caso vertente, o mandado</a:t>
            </a:r>
            <a:r>
              <a:rPr lang="pt-BR" b="1" dirty="0"/>
              <a:t> </a:t>
            </a:r>
            <a:r>
              <a:rPr lang="pt-BR" dirty="0"/>
              <a:t>de segurança foi impetrado para fim de atacar ato judicial, pelo qual o MM. Juiz da 26ª Vara do Trabalho de Porto Alegre/RS, nos autos da ação de interdito proibitório, impôs limites à atuação da </a:t>
            </a:r>
            <a:r>
              <a:rPr lang="pt-BR" b="1" dirty="0"/>
              <a:t>Federação dos Trabalhadores e Trabalhadoras em Instituições Financeiras do Rio Grande do Sul – FETRAFI/RS</a:t>
            </a:r>
            <a:r>
              <a:rPr lang="pt-BR" dirty="0"/>
              <a:t>, sob pena de multa de R$50.000,00, para cada descumprimento seu ou de seus entes filiados. 3. Quanto às especificações e limites estabelecidos na decisão impugnada, impossível vislumbrar-se que as determinações tenham afrontado direito líquido e certo da impetrante ao exercício regular do direito de greve, na medida em que estão em sintonia com o postulado pela Federação nos autos da ação civil pública nº 0021430-69.2015.5.04.0026 e com a Lei nº 7.783/89. 4. Contudo, observa-se que o ato coator sujeitou a impetrante ao pagamento de multa por cada descumprimento seu ou de suas entidades filiadas. Ocorre que a Federação dos Trabalhadores e Trabalhadoras em Instituições Financeiras do Rio Grande do Sul – FETRAFI/RS possui personalidade jurídica própria, portanto, distinta dos sindicatos a ela filiados. Assim, mostra-se desarrazoada a responsabilização da Federação por atos praticados por seus entes filiados, que, ressalte-se, sequer são partes nos autos da ação civil pública nº 0021430-69.2015.5.04.0026 ou do processo matriz (ação de interdito proibitório nº 0021456-67.2015.5.04.0026). Recurso ordinário em mandado de segurança conhecido e parcialmente </a:t>
            </a:r>
            <a:r>
              <a:rPr lang="pt-BR" dirty="0" smtClean="0"/>
              <a:t>provido” </a:t>
            </a:r>
            <a:r>
              <a:rPr lang="pt-BR" dirty="0"/>
              <a:t>(TST-ROMS - 21799-44.2015.5.04.0000, Rel. Min. Alberto </a:t>
            </a:r>
            <a:r>
              <a:rPr lang="pt-BR" dirty="0" err="1"/>
              <a:t>Bresciani</a:t>
            </a:r>
            <a:r>
              <a:rPr lang="pt-BR" dirty="0"/>
              <a:t>, DEJT 05/08/2016).</a:t>
            </a:r>
          </a:p>
        </p:txBody>
      </p:sp>
    </p:spTree>
    <p:extLst>
      <p:ext uri="{BB962C8B-B14F-4D97-AF65-F5344CB8AC3E}">
        <p14:creationId xmlns:p14="http://schemas.microsoft.com/office/powerpoint/2010/main" val="171725765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4.4 Mandado de injunção </a:t>
            </a:r>
            <a:r>
              <a:rPr lang="pt-BR" sz="2500" b="1" dirty="0" smtClean="0"/>
              <a:t>coletivo (Lei 13.300/2016)</a:t>
            </a:r>
            <a:endParaRPr lang="pt-BR" sz="2500" b="1" dirty="0"/>
          </a:p>
        </p:txBody>
      </p:sp>
      <p:sp>
        <p:nvSpPr>
          <p:cNvPr id="3" name="Espaço Reservado para Conteúdo 2"/>
          <p:cNvSpPr>
            <a:spLocks noGrp="1"/>
          </p:cNvSpPr>
          <p:nvPr>
            <p:ph idx="1"/>
          </p:nvPr>
        </p:nvSpPr>
        <p:spPr/>
        <p:txBody>
          <a:bodyPr>
            <a:normAutofit fontScale="62500" lnSpcReduction="20000"/>
          </a:bodyPr>
          <a:lstStyle/>
          <a:p>
            <a:r>
              <a:rPr lang="pt-BR" dirty="0"/>
              <a:t>Cabimento: CF art. 5º, LXXI.</a:t>
            </a:r>
          </a:p>
          <a:p>
            <a:r>
              <a:rPr lang="pt-BR" dirty="0"/>
              <a:t>MI 1554 Distrito </a:t>
            </a:r>
            <a:r>
              <a:rPr lang="pt-BR" dirty="0" smtClean="0"/>
              <a:t>Federal, Rel</a:t>
            </a:r>
            <a:r>
              <a:rPr lang="pt-BR" dirty="0"/>
              <a:t>. Min. Joaquim Barbosa</a:t>
            </a:r>
          </a:p>
          <a:p>
            <a:pPr algn="just"/>
            <a:r>
              <a:rPr lang="pt-BR" dirty="0"/>
              <a:t>Trata-se de mandado de injunção coletivo impetrado pela Federação de Sindicatos de Trabalhadores das Universidades Brasileiras – FASUBRA-SINDICAL e pelo Sindicato dos Trabalhadores nas Instituições Federais de Ensino Superior – SINDIFES </a:t>
            </a:r>
            <a:r>
              <a:rPr lang="pt-BR" b="1" dirty="0"/>
              <a:t>contra ato omissivo do Senhor Presidente da República, objetivando a concessão de aposentadoria especial, tal como prevista no art. 40, § 4º da Constituição Federal, para os seus substituídos, em razão do exercício de suas atividades funcionais em condições de insalubridade ou periculosidade.</a:t>
            </a:r>
            <a:r>
              <a:rPr lang="pt-BR" dirty="0"/>
              <a:t> </a:t>
            </a:r>
            <a:r>
              <a:rPr lang="pt-BR" dirty="0" smtClean="0"/>
              <a:t>Afirmam </a:t>
            </a:r>
            <a:r>
              <a:rPr lang="pt-BR" dirty="0"/>
              <a:t>que o artigo 40, § 4º da Constituição Federal estabelece o direito à aposentadoria especial para servidores públicos. Contudo, esse direito constitucional depende de regulamentação por lei complementar específica. Tendo em vista que não houve iniciativa legislativa no sentido de elaboração da lei complementar que definirá os critérios para a concessão da aposentadoria especial dos servidores públicos, sustentam que seus filiados têm esse direito inviabilizado. Afirmam, portanto, estar configurada a omissão inconstitucional. </a:t>
            </a:r>
            <a:r>
              <a:rPr lang="pt-BR" dirty="0" smtClean="0"/>
              <a:t>(...)</a:t>
            </a:r>
            <a:endParaRPr lang="pt-BR" dirty="0"/>
          </a:p>
          <a:p>
            <a:pPr algn="just"/>
            <a:r>
              <a:rPr lang="pt-BR" dirty="0"/>
              <a:t>Do exposto, com fundamento na orientação jurisprudencial desta Suprema Corte, reconheço a mora legislativa em dar concretude ao art. 40, § 4º da Constituição Federal e concedo parcialmente a ordem, para determinar que a autoridade administrativa competente proceda à análise da situação fática dos substituídos pelos impetrantes (Federação de Sindicatos de Trabalhadores das Universidades Brasileiras – FASUBRA-SINDICAL e Sindicato dos Trabalhadores nas Instituições Federais de Ensino Superior – SINDIFES), para fins de aposentadoria especial, à luz do art. 57 da lei 8.213/1991. </a:t>
            </a:r>
          </a:p>
        </p:txBody>
      </p:sp>
    </p:spTree>
    <p:extLst>
      <p:ext uri="{BB962C8B-B14F-4D97-AF65-F5344CB8AC3E}">
        <p14:creationId xmlns:p14="http://schemas.microsoft.com/office/powerpoint/2010/main" val="24343523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4.5 ADI ou ADC</a:t>
            </a:r>
            <a:endParaRPr lang="pt-BR" sz="2500" b="1" dirty="0"/>
          </a:p>
        </p:txBody>
      </p:sp>
      <p:sp>
        <p:nvSpPr>
          <p:cNvPr id="3" name="Espaço Reservado para Conteúdo 2"/>
          <p:cNvSpPr>
            <a:spLocks noGrp="1"/>
          </p:cNvSpPr>
          <p:nvPr>
            <p:ph idx="1"/>
          </p:nvPr>
        </p:nvSpPr>
        <p:spPr/>
        <p:txBody>
          <a:bodyPr>
            <a:normAutofit fontScale="70000" lnSpcReduction="20000"/>
          </a:bodyPr>
          <a:lstStyle/>
          <a:p>
            <a:pPr algn="just"/>
            <a:r>
              <a:rPr lang="pt-BR" dirty="0" smtClean="0"/>
              <a:t>Art. 103, IX, CF – confederação sindical ou entidade de classe de âmbito nacional – legitimação ordinária</a:t>
            </a:r>
          </a:p>
          <a:p>
            <a:pPr algn="just"/>
            <a:r>
              <a:rPr lang="pt-BR" dirty="0" smtClean="0"/>
              <a:t>EMENTA </a:t>
            </a:r>
            <a:r>
              <a:rPr lang="pt-BR" dirty="0"/>
              <a:t>AGRAVO REGIMENTAL – AÇÃO DIRETA DE INCONSTITUCIONALIDADE – UNIÃO GERAL DOS TRABALHADORES (UGT) – CENTRAL SINDICAL – ILEGITIMIDADE ATIVA – NORMA QUESTIONADA DE NATUREZA REGULAMENTAR – RECURSO NÃO PROVIDO. 1. Mantida a decisão de reconhecimento da inaptidão da agravante para instaurar controle abstrato de normas, visto não se amoldar à hipótese de legitimação prevista no art. 103, IX, “parte inicial”, da Constituição Federal. 2. Muito embora ocorrido o reconhecimento formal das centrais sindicais com a edição da Lei nº 11.648/08, a norma não teve o condão de equipará-las às confederações, de modo a sobrelevá-las a um patamar hierárquico superior na estrutura sindical. Ao contrário, criou-se um modelo paralelo de representação, figurando as centrais sindicais como patrocinadoras dos interesses gerais dos trabalhadores, e permanecendo as confederações como mandatárias máximas de uma determinada categoria profissional ou econômica. 3. </a:t>
            </a:r>
            <a:r>
              <a:rPr lang="pt-BR" b="1" dirty="0"/>
              <a:t>A fórmula alternativa prevista no art. 103, IX, do Texto Magno, impede que determinada entidade considerada de natureza sindical, não </a:t>
            </a:r>
            <a:r>
              <a:rPr lang="pt-BR" b="1" dirty="0" err="1"/>
              <a:t>enquadrável</a:t>
            </a:r>
            <a:r>
              <a:rPr lang="pt-BR" b="1" dirty="0"/>
              <a:t> no conceito de confederação, venha a se utilizar do rótulo de entidade de classe de âmbito nacional, para fins de legitimação.</a:t>
            </a:r>
            <a:r>
              <a:rPr lang="pt-BR" dirty="0"/>
              <a:t> Precedente. </a:t>
            </a:r>
            <a:r>
              <a:rPr lang="pt-BR" dirty="0" smtClean="0"/>
              <a:t>(...) (</a:t>
            </a:r>
            <a:r>
              <a:rPr lang="pt-BR" dirty="0"/>
              <a:t>STF – Ag. Reg. na Ação Direta de Inconstitucionalidade 4.224 Distrito Federal, Rel. Min. Dias </a:t>
            </a:r>
            <a:r>
              <a:rPr lang="pt-BR" dirty="0" err="1"/>
              <a:t>Toffoli</a:t>
            </a:r>
            <a:r>
              <a:rPr lang="pt-BR" dirty="0"/>
              <a:t>, Julgado em </a:t>
            </a:r>
            <a:r>
              <a:rPr lang="pt-BR" dirty="0" smtClean="0"/>
              <a:t>11/08/2011)</a:t>
            </a:r>
            <a:endParaRPr lang="pt-BR" dirty="0"/>
          </a:p>
          <a:p>
            <a:endParaRPr lang="pt-BR" dirty="0"/>
          </a:p>
        </p:txBody>
      </p:sp>
    </p:spTree>
    <p:extLst>
      <p:ext uri="{BB962C8B-B14F-4D97-AF65-F5344CB8AC3E}">
        <p14:creationId xmlns:p14="http://schemas.microsoft.com/office/powerpoint/2010/main" val="409601675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500" b="1" dirty="0" smtClean="0"/>
              <a:t>5 </a:t>
            </a:r>
            <a:r>
              <a:rPr lang="pt-BR" sz="2500" b="1" dirty="0"/>
              <a:t>- PROVA DA VIOLAÇÃO </a:t>
            </a:r>
            <a:r>
              <a:rPr lang="pt-BR" sz="2500" b="1" dirty="0" smtClean="0"/>
              <a:t>COLETIVA</a:t>
            </a:r>
            <a:endParaRPr lang="pt-BR" sz="2500" b="1" dirty="0"/>
          </a:p>
        </p:txBody>
      </p:sp>
      <p:sp>
        <p:nvSpPr>
          <p:cNvPr id="3" name="Espaço Reservado para Conteúdo 2"/>
          <p:cNvSpPr>
            <a:spLocks noGrp="1"/>
          </p:cNvSpPr>
          <p:nvPr>
            <p:ph idx="1"/>
          </p:nvPr>
        </p:nvSpPr>
        <p:spPr/>
        <p:txBody>
          <a:bodyPr>
            <a:normAutofit fontScale="85000" lnSpcReduction="10000"/>
          </a:bodyPr>
          <a:lstStyle/>
          <a:p>
            <a:pPr algn="just"/>
            <a:r>
              <a:rPr lang="pt-BR" dirty="0" smtClean="0"/>
              <a:t>Ônus </a:t>
            </a:r>
            <a:r>
              <a:rPr lang="pt-BR" dirty="0"/>
              <a:t>da </a:t>
            </a:r>
            <a:r>
              <a:rPr lang="pt-BR" dirty="0" smtClean="0"/>
              <a:t>prova – art. 6º, VIII, CDC – </a:t>
            </a:r>
            <a:r>
              <a:rPr lang="pt-BR" dirty="0"/>
              <a:t>VIII - a facilitação da defesa de seus direitos, </a:t>
            </a:r>
            <a:r>
              <a:rPr lang="pt-BR" b="1" dirty="0"/>
              <a:t>inclusive com a inversão do ônus da prova</a:t>
            </a:r>
            <a:r>
              <a:rPr lang="pt-BR" dirty="0"/>
              <a:t>, a seu favor, no processo civil, quando, a critério do juiz, for verossímil a alegação ou </a:t>
            </a:r>
            <a:r>
              <a:rPr lang="pt-BR" b="1" dirty="0"/>
              <a:t>quando for ele hipossuficiente</a:t>
            </a:r>
            <a:r>
              <a:rPr lang="pt-BR" dirty="0"/>
              <a:t>, segundo as regras ordinárias de experiências;</a:t>
            </a:r>
            <a:endParaRPr lang="pt-BR" dirty="0" smtClean="0"/>
          </a:p>
          <a:p>
            <a:pPr algn="just"/>
            <a:r>
              <a:rPr lang="pt-BR" dirty="0" smtClean="0"/>
              <a:t>“Dessa </a:t>
            </a:r>
            <a:r>
              <a:rPr lang="pt-BR" dirty="0"/>
              <a:t>forma, quando a ação coletiva é proposta pelo sindicato, se for </a:t>
            </a:r>
            <a:r>
              <a:rPr lang="pt-BR" dirty="0" smtClean="0"/>
              <a:t>constatada </a:t>
            </a:r>
            <a:r>
              <a:rPr lang="pt-BR" dirty="0"/>
              <a:t>a dificuldade para a produção de determinada prova, seja </a:t>
            </a:r>
            <a:r>
              <a:rPr lang="pt-BR" dirty="0" smtClean="0"/>
              <a:t>porque </a:t>
            </a:r>
            <a:r>
              <a:rPr lang="pt-BR" dirty="0"/>
              <a:t>a documentação necessária está em poder da empresa, seja porque não </a:t>
            </a:r>
            <a:r>
              <a:rPr lang="pt-BR" dirty="0" smtClean="0"/>
              <a:t>possui </a:t>
            </a:r>
            <a:r>
              <a:rPr lang="pt-BR" dirty="0"/>
              <a:t>conhecimento técnico suficiente </a:t>
            </a:r>
            <a:r>
              <a:rPr lang="pt-BR" dirty="0" smtClean="0"/>
              <a:t>para </a:t>
            </a:r>
            <a:r>
              <a:rPr lang="pt-BR" dirty="0"/>
              <a:t>fazer prova, deverá o juiz </a:t>
            </a:r>
            <a:r>
              <a:rPr lang="pt-BR" dirty="0" smtClean="0"/>
              <a:t>inverter </a:t>
            </a:r>
            <a:r>
              <a:rPr lang="pt-BR" dirty="0"/>
              <a:t>o ônus da prova sob dois fundamentos: </a:t>
            </a:r>
            <a:r>
              <a:rPr lang="pt-BR" dirty="0" smtClean="0"/>
              <a:t>a</a:t>
            </a:r>
            <a:r>
              <a:rPr lang="pt-BR" dirty="0"/>
              <a:t>) da hipossuficiência </a:t>
            </a:r>
            <a:r>
              <a:rPr lang="pt-BR" dirty="0" smtClean="0"/>
              <a:t>técnica do </a:t>
            </a:r>
            <a:r>
              <a:rPr lang="pt-BR" dirty="0"/>
              <a:t>sindicato que atua como substituto processual e b) da </a:t>
            </a:r>
            <a:r>
              <a:rPr lang="pt-BR" dirty="0" smtClean="0"/>
              <a:t>hipossuficiência </a:t>
            </a:r>
            <a:r>
              <a:rPr lang="pt-BR" dirty="0"/>
              <a:t>econômica dos titulares do direito material </a:t>
            </a:r>
            <a:r>
              <a:rPr lang="pt-BR" dirty="0" smtClean="0"/>
              <a:t>invocado.” (FROSSARD, L. D; BEZERRA LEITE, C. H. INVERSÃO </a:t>
            </a:r>
            <a:r>
              <a:rPr lang="pt-BR" dirty="0"/>
              <a:t>DO ÔNUS DA PROVA NAS AÇÕES </a:t>
            </a:r>
            <a:r>
              <a:rPr lang="pt-BR" dirty="0" smtClean="0"/>
              <a:t>COLETIVAS. </a:t>
            </a:r>
            <a:r>
              <a:rPr lang="pt-BR" dirty="0"/>
              <a:t>Disponível em: </a:t>
            </a:r>
            <a:r>
              <a:rPr lang="pt-BR" dirty="0" smtClean="0"/>
              <a:t>&lt;http</a:t>
            </a:r>
            <a:r>
              <a:rPr lang="pt-BR" dirty="0"/>
              <a:t>://</a:t>
            </a:r>
            <a:r>
              <a:rPr lang="pt-BR" dirty="0" smtClean="0"/>
              <a:t>www.derechoycambiosocial.com/revista042/INVERSAO_DO_ONUS_DA_PROVA.pdf.&gt;</a:t>
            </a:r>
            <a:endParaRPr lang="pt-BR" dirty="0"/>
          </a:p>
          <a:p>
            <a:pPr marL="0" indent="0">
              <a:buNone/>
            </a:pPr>
            <a:endParaRPr lang="pt-BR" dirty="0"/>
          </a:p>
        </p:txBody>
      </p:sp>
    </p:spTree>
    <p:extLst>
      <p:ext uri="{BB962C8B-B14F-4D97-AF65-F5344CB8AC3E}">
        <p14:creationId xmlns:p14="http://schemas.microsoft.com/office/powerpoint/2010/main" val="939611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5 - PROVA DA VIOLAÇÃO COLETIVA</a:t>
            </a:r>
          </a:p>
        </p:txBody>
      </p:sp>
      <p:sp>
        <p:nvSpPr>
          <p:cNvPr id="3" name="Espaço Reservado para Conteúdo 2"/>
          <p:cNvSpPr>
            <a:spLocks noGrp="1"/>
          </p:cNvSpPr>
          <p:nvPr>
            <p:ph idx="1"/>
          </p:nvPr>
        </p:nvSpPr>
        <p:spPr/>
        <p:txBody>
          <a:bodyPr>
            <a:normAutofit fontScale="85000" lnSpcReduction="20000"/>
          </a:bodyPr>
          <a:lstStyle/>
          <a:p>
            <a:pPr algn="just"/>
            <a:r>
              <a:rPr lang="pt-BR" dirty="0"/>
              <a:t>Meios de prova.</a:t>
            </a:r>
          </a:p>
          <a:p>
            <a:pPr algn="just"/>
            <a:r>
              <a:rPr lang="pt-BR" dirty="0"/>
              <a:t>Do valor da prova produzida no curso de Inquérito Civil Público perante o </a:t>
            </a:r>
            <a:r>
              <a:rPr lang="pt-BR" dirty="0" smtClean="0"/>
              <a:t>MPT – poder de requisição – art. 8º, LC 75/1993</a:t>
            </a:r>
          </a:p>
          <a:p>
            <a:pPr algn="just"/>
            <a:r>
              <a:rPr lang="pt-BR" dirty="0"/>
              <a:t>AÇÃO CIVIL PÚBLICA. VALOR PROBANTE DOS ELEMENTOS REUNIDOS PELO </a:t>
            </a:r>
            <a:r>
              <a:rPr lang="pt-BR" i="1" dirty="0"/>
              <a:t>PARQUET</a:t>
            </a:r>
            <a:r>
              <a:rPr lang="pt-BR" dirty="0"/>
              <a:t> EM SEDE DE PRÉVIO INQUÉRITO CIVIL. As provas produzidas no inquérito civil possuem valor probante e podem ser devidamente apreciadas quando da propositura da ação civil pública. </a:t>
            </a:r>
            <a:r>
              <a:rPr lang="pt-BR" b="1" dirty="0"/>
              <a:t>Contudo, possuem valor probatório relativo e devem ser afastadas, diante de contraprova produzida sob o crivo do contraditório e da ampla defesa.</a:t>
            </a:r>
            <a:r>
              <a:rPr lang="pt-BR" dirty="0"/>
              <a:t> No caso dos autos, acrescentou o Tribunal Regional que: "perde força a discussão acerca do valor dos elementos de prova reunidos pelo MPT quando se verifica que também há testemunhos coletados em juízo que delatam os atos de assédio moral". Ilesos os artigos indicados como violados. Agravo de instrumento a que se nega provimento (RR - </a:t>
            </a:r>
            <a:r>
              <a:rPr lang="pt-BR" dirty="0" smtClean="0"/>
              <a:t>99500-91.2009.5.03.0106, Rel. Min. Cláudio Mascarenhas Brandão, DEJT 23/10/2015).</a:t>
            </a:r>
            <a:endParaRPr lang="pt-BR" dirty="0"/>
          </a:p>
          <a:p>
            <a:endParaRPr lang="pt-BR" dirty="0"/>
          </a:p>
        </p:txBody>
      </p:sp>
    </p:spTree>
    <p:extLst>
      <p:ext uri="{BB962C8B-B14F-4D97-AF65-F5344CB8AC3E}">
        <p14:creationId xmlns:p14="http://schemas.microsoft.com/office/powerpoint/2010/main" val="118041384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5 - PROVA DA VIOLAÇÃO COLETIVA</a:t>
            </a:r>
          </a:p>
        </p:txBody>
      </p:sp>
      <p:sp>
        <p:nvSpPr>
          <p:cNvPr id="3" name="Espaço Reservado para Conteúdo 2"/>
          <p:cNvSpPr>
            <a:spLocks noGrp="1"/>
          </p:cNvSpPr>
          <p:nvPr>
            <p:ph idx="1"/>
          </p:nvPr>
        </p:nvSpPr>
        <p:spPr/>
        <p:txBody>
          <a:bodyPr/>
          <a:lstStyle/>
          <a:p>
            <a:pPr algn="just"/>
            <a:r>
              <a:rPr lang="pt-BR" dirty="0" smtClean="0"/>
              <a:t>Resolução 23/2007 – CNMP</a:t>
            </a:r>
          </a:p>
          <a:p>
            <a:pPr algn="just"/>
            <a:r>
              <a:rPr lang="pt-BR" dirty="0"/>
              <a:t>Art. 7º Aplica-se ao inquérito civil o princípio da publicidade dos atos, com exceção dos casos em que haja sigilo legal ou em que a publicidade possa acarretar prejuízo às investigações, casos em que a decretação do sigilo legal deverá ser motivada.</a:t>
            </a:r>
          </a:p>
          <a:p>
            <a:pPr algn="just"/>
            <a:r>
              <a:rPr lang="pt-BR" dirty="0"/>
              <a:t>§1º Nos requerimentos que objetivam a obtenção de certidões ou extração de cópia de documentos constantes nos autos sobre o inquérito civil, os interessados deverão fazer constar esclarecimentos relativos aos fins e razões do pedido, nos termos da Lei nº 9.051/95</a:t>
            </a:r>
            <a:r>
              <a:rPr lang="pt-BR" dirty="0" smtClean="0"/>
              <a:t>.</a:t>
            </a:r>
          </a:p>
          <a:p>
            <a:pPr algn="just"/>
            <a:r>
              <a:rPr lang="pt-BR" dirty="0" smtClean="0"/>
              <a:t>Lei 12.527/2011 – Lei de Acesso à Informação</a:t>
            </a:r>
            <a:endParaRPr lang="pt-BR" dirty="0"/>
          </a:p>
          <a:p>
            <a:endParaRPr lang="pt-BR" dirty="0"/>
          </a:p>
        </p:txBody>
      </p:sp>
    </p:spTree>
    <p:extLst>
      <p:ext uri="{BB962C8B-B14F-4D97-AF65-F5344CB8AC3E}">
        <p14:creationId xmlns:p14="http://schemas.microsoft.com/office/powerpoint/2010/main" val="272984204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smtClean="0"/>
              <a:t>6 – Eficácia da sentença - CDC</a:t>
            </a:r>
            <a:endParaRPr lang="pt-BR" sz="2500" b="1" dirty="0"/>
          </a:p>
        </p:txBody>
      </p:sp>
      <p:sp>
        <p:nvSpPr>
          <p:cNvPr id="3" name="Espaço Reservado para Conteúdo 2"/>
          <p:cNvSpPr>
            <a:spLocks noGrp="1"/>
          </p:cNvSpPr>
          <p:nvPr>
            <p:ph idx="1"/>
          </p:nvPr>
        </p:nvSpPr>
        <p:spPr/>
        <p:txBody>
          <a:bodyPr>
            <a:normAutofit fontScale="62500" lnSpcReduction="20000"/>
          </a:bodyPr>
          <a:lstStyle/>
          <a:p>
            <a:pPr marL="0" lvl="0" indent="0" algn="just" eaLnBrk="0" fontAlgn="base" hangingPunct="0">
              <a:lnSpc>
                <a:spcPct val="100000"/>
              </a:lnSpc>
              <a:spcBef>
                <a:spcPct val="0"/>
              </a:spcBef>
              <a:spcAft>
                <a:spcPct val="0"/>
              </a:spcAft>
              <a:buNone/>
            </a:pPr>
            <a:r>
              <a:rPr lang="pt-BR" altLang="pt-BR" dirty="0" smtClean="0">
                <a:latin typeface="Arial" panose="020B0604020202020204" pitchFamily="34" charset="0"/>
              </a:rPr>
              <a:t>Art</a:t>
            </a:r>
            <a:r>
              <a:rPr lang="pt-BR" altLang="pt-BR" dirty="0">
                <a:latin typeface="Arial" panose="020B0604020202020204" pitchFamily="34" charset="0"/>
              </a:rPr>
              <a:t>. 103. Nas ações coletivas de que trata este código, a sentença fará coisa julgada</a:t>
            </a:r>
            <a:r>
              <a:rPr lang="pt-BR" altLang="pt-BR" dirty="0" smtClean="0">
                <a:latin typeface="Arial" panose="020B0604020202020204" pitchFamily="34" charset="0"/>
              </a:rPr>
              <a:t>:</a:t>
            </a:r>
          </a:p>
          <a:p>
            <a:pPr marL="0" lvl="0" indent="0" algn="just" eaLnBrk="0" fontAlgn="base" hangingPunct="0">
              <a:lnSpc>
                <a:spcPct val="100000"/>
              </a:lnSpc>
              <a:spcBef>
                <a:spcPct val="0"/>
              </a:spcBef>
              <a:spcAft>
                <a:spcPct val="0"/>
              </a:spcAft>
              <a:buNone/>
            </a:pPr>
            <a:endParaRPr lang="pt-BR" altLang="pt-BR" dirty="0">
              <a:latin typeface="Arial" panose="020B0604020202020204" pitchFamily="34" charset="0"/>
            </a:endParaRPr>
          </a:p>
          <a:p>
            <a:pPr marL="0" lvl="0" indent="0" algn="just" eaLnBrk="0" fontAlgn="base" hangingPunct="0">
              <a:lnSpc>
                <a:spcPct val="100000"/>
              </a:lnSpc>
              <a:spcBef>
                <a:spcPct val="0"/>
              </a:spcBef>
              <a:spcAft>
                <a:spcPct val="0"/>
              </a:spcAft>
              <a:buNone/>
            </a:pPr>
            <a:r>
              <a:rPr lang="pt-BR" altLang="pt-BR" dirty="0">
                <a:latin typeface="Arial" panose="020B0604020202020204" pitchFamily="34" charset="0"/>
              </a:rPr>
              <a:t>I - </a:t>
            </a:r>
            <a:r>
              <a:rPr lang="pt-BR" altLang="pt-BR" b="1" i="1" u="sng" dirty="0">
                <a:latin typeface="Arial" panose="020B0604020202020204" pitchFamily="34" charset="0"/>
              </a:rPr>
              <a:t>erga omnes</a:t>
            </a:r>
            <a:r>
              <a:rPr lang="pt-BR" altLang="pt-BR" dirty="0">
                <a:latin typeface="Arial" panose="020B0604020202020204" pitchFamily="34" charset="0"/>
              </a:rPr>
              <a:t>, </a:t>
            </a:r>
            <a:r>
              <a:rPr lang="pt-BR" altLang="pt-BR" b="1" u="sng" dirty="0">
                <a:latin typeface="Arial" panose="020B0604020202020204" pitchFamily="34" charset="0"/>
              </a:rPr>
              <a:t>exceto se o pedido for julgado improcedente por insuficiência de provas</a:t>
            </a:r>
            <a:r>
              <a:rPr lang="pt-BR" altLang="pt-BR" dirty="0">
                <a:latin typeface="Arial" panose="020B0604020202020204" pitchFamily="34" charset="0"/>
              </a:rPr>
              <a:t>, hipótese em que </a:t>
            </a:r>
            <a:r>
              <a:rPr lang="pt-BR" altLang="pt-BR" b="1" u="sng" dirty="0">
                <a:latin typeface="Arial" panose="020B0604020202020204" pitchFamily="34" charset="0"/>
              </a:rPr>
              <a:t>qualquer legitimado poderá intentar outra ação</a:t>
            </a:r>
            <a:r>
              <a:rPr lang="pt-BR" altLang="pt-BR" dirty="0">
                <a:latin typeface="Arial" panose="020B0604020202020204" pitchFamily="34" charset="0"/>
              </a:rPr>
              <a:t>, com idêntico fundamento valendo-se de nova prova, na hipótese do inciso I (difusos) do parágrafo único do art. 81;</a:t>
            </a:r>
          </a:p>
          <a:p>
            <a:pPr marL="0" lvl="0" indent="0" algn="just" eaLnBrk="0" fontAlgn="base" hangingPunct="0">
              <a:lnSpc>
                <a:spcPct val="100000"/>
              </a:lnSpc>
              <a:spcBef>
                <a:spcPct val="0"/>
              </a:spcBef>
              <a:spcAft>
                <a:spcPct val="0"/>
              </a:spcAft>
              <a:buNone/>
            </a:pPr>
            <a:endParaRPr lang="pt-BR" altLang="pt-BR" dirty="0">
              <a:latin typeface="Arial" panose="020B0604020202020204" pitchFamily="34" charset="0"/>
            </a:endParaRPr>
          </a:p>
          <a:p>
            <a:pPr marL="0" lvl="0" indent="0" algn="just" eaLnBrk="0" fontAlgn="base" hangingPunct="0">
              <a:lnSpc>
                <a:spcPct val="100000"/>
              </a:lnSpc>
              <a:spcBef>
                <a:spcPct val="0"/>
              </a:spcBef>
              <a:spcAft>
                <a:spcPct val="0"/>
              </a:spcAft>
              <a:buNone/>
            </a:pPr>
            <a:r>
              <a:rPr lang="pt-BR" altLang="pt-BR" dirty="0">
                <a:latin typeface="Arial" panose="020B0604020202020204" pitchFamily="34" charset="0"/>
              </a:rPr>
              <a:t>II - </a:t>
            </a:r>
            <a:r>
              <a:rPr lang="pt-BR" altLang="pt-BR" b="1" i="1" u="sng" dirty="0">
                <a:latin typeface="Arial" panose="020B0604020202020204" pitchFamily="34" charset="0"/>
              </a:rPr>
              <a:t>ultra partes</a:t>
            </a:r>
            <a:r>
              <a:rPr lang="pt-BR" altLang="pt-BR" dirty="0">
                <a:latin typeface="Arial" panose="020B0604020202020204" pitchFamily="34" charset="0"/>
              </a:rPr>
              <a:t>, mas limitadamente ao grupo, categoria ou classe, </a:t>
            </a:r>
            <a:r>
              <a:rPr lang="pt-BR" altLang="pt-BR" b="1" u="sng" dirty="0">
                <a:latin typeface="Arial" panose="020B0604020202020204" pitchFamily="34" charset="0"/>
              </a:rPr>
              <a:t>salvo improcedência por insuficiência de provas</a:t>
            </a:r>
            <a:r>
              <a:rPr lang="pt-BR" altLang="pt-BR" dirty="0">
                <a:latin typeface="Arial" panose="020B0604020202020204" pitchFamily="34" charset="0"/>
              </a:rPr>
              <a:t>, nos termos do inciso anterior, quando se tratar da hipótese prevista no inciso II (coletivos em sentido estrito) do parágrafo único do art. 81;</a:t>
            </a:r>
          </a:p>
          <a:p>
            <a:pPr marL="0" lvl="0" indent="0" algn="just" eaLnBrk="0" fontAlgn="base" hangingPunct="0">
              <a:lnSpc>
                <a:spcPct val="100000"/>
              </a:lnSpc>
              <a:spcBef>
                <a:spcPct val="0"/>
              </a:spcBef>
              <a:spcAft>
                <a:spcPct val="0"/>
              </a:spcAft>
              <a:buNone/>
            </a:pPr>
            <a:endParaRPr lang="pt-BR" altLang="pt-BR" dirty="0">
              <a:latin typeface="Arial" panose="020B0604020202020204" pitchFamily="34" charset="0"/>
            </a:endParaRPr>
          </a:p>
          <a:p>
            <a:pPr marL="0" lvl="0" indent="0" algn="just" eaLnBrk="0" fontAlgn="base" hangingPunct="0">
              <a:lnSpc>
                <a:spcPct val="100000"/>
              </a:lnSpc>
              <a:spcBef>
                <a:spcPct val="0"/>
              </a:spcBef>
              <a:spcAft>
                <a:spcPct val="0"/>
              </a:spcAft>
              <a:buNone/>
            </a:pPr>
            <a:r>
              <a:rPr lang="pt-BR" altLang="pt-BR" dirty="0">
                <a:latin typeface="Arial" panose="020B0604020202020204" pitchFamily="34" charset="0"/>
              </a:rPr>
              <a:t>III - </a:t>
            </a:r>
            <a:r>
              <a:rPr lang="pt-BR" altLang="pt-BR" b="1" i="1" u="sng" dirty="0">
                <a:latin typeface="Arial" panose="020B0604020202020204" pitchFamily="34" charset="0"/>
              </a:rPr>
              <a:t>erga omnes</a:t>
            </a:r>
            <a:r>
              <a:rPr lang="pt-BR" altLang="pt-BR" dirty="0">
                <a:latin typeface="Arial" panose="020B0604020202020204" pitchFamily="34" charset="0"/>
              </a:rPr>
              <a:t>, </a:t>
            </a:r>
            <a:r>
              <a:rPr lang="pt-BR" altLang="pt-BR" b="1" u="sng" dirty="0">
                <a:latin typeface="Arial" panose="020B0604020202020204" pitchFamily="34" charset="0"/>
              </a:rPr>
              <a:t>apenas no caso de procedência do pedido</a:t>
            </a:r>
            <a:r>
              <a:rPr lang="pt-BR" altLang="pt-BR" dirty="0">
                <a:latin typeface="Arial" panose="020B0604020202020204" pitchFamily="34" charset="0"/>
              </a:rPr>
              <a:t>, para beneficiar todas as vítimas e seus sucessores, na hipótese do inciso III (individuais homogêneos) do parágrafo único do art. 81</a:t>
            </a:r>
            <a:r>
              <a:rPr lang="pt-BR" altLang="pt-BR" dirty="0" smtClean="0">
                <a:latin typeface="Arial" panose="020B0604020202020204" pitchFamily="34" charset="0"/>
              </a:rPr>
              <a:t>.</a:t>
            </a:r>
          </a:p>
          <a:p>
            <a:pPr marL="0" lvl="0" indent="0" algn="just" eaLnBrk="0" fontAlgn="base" hangingPunct="0">
              <a:lnSpc>
                <a:spcPct val="100000"/>
              </a:lnSpc>
              <a:spcBef>
                <a:spcPct val="0"/>
              </a:spcBef>
              <a:spcAft>
                <a:spcPct val="0"/>
              </a:spcAft>
              <a:buNone/>
            </a:pPr>
            <a:endParaRPr lang="pt-BR" dirty="0" smtClean="0"/>
          </a:p>
          <a:p>
            <a:pPr marL="0" lvl="0" indent="0" algn="just" eaLnBrk="0" fontAlgn="base" hangingPunct="0">
              <a:lnSpc>
                <a:spcPct val="100000"/>
              </a:lnSpc>
              <a:spcBef>
                <a:spcPct val="0"/>
              </a:spcBef>
              <a:spcAft>
                <a:spcPct val="0"/>
              </a:spcAft>
              <a:buNone/>
            </a:pPr>
            <a:r>
              <a:rPr lang="pt-BR" dirty="0" smtClean="0"/>
              <a:t>Art</a:t>
            </a:r>
            <a:r>
              <a:rPr lang="pt-BR" dirty="0"/>
              <a:t>. 104. As ações coletivas, previstas nos incisos I e II e do parágrafo único do art. 81, não induzem litispendência para as ações individuais, mas os efeitos da coisa julgada erga omnes ou ultra partes a que aludem os incisos II e III do artigo anterior não beneficiarão os autores das ações individuais, se não for requerida sua suspensão no prazo de trinta dias, a contar da ciência nos autos do ajuizamento da ação coletiva.</a:t>
            </a:r>
            <a:endParaRPr lang="pt-BR" altLang="pt-BR" dirty="0">
              <a:latin typeface="Arial" panose="020B0604020202020204" pitchFamily="34" charset="0"/>
            </a:endParaRPr>
          </a:p>
          <a:p>
            <a:endParaRPr lang="pt-BR" dirty="0"/>
          </a:p>
        </p:txBody>
      </p:sp>
    </p:spTree>
    <p:extLst>
      <p:ext uri="{BB962C8B-B14F-4D97-AF65-F5344CB8AC3E}">
        <p14:creationId xmlns:p14="http://schemas.microsoft.com/office/powerpoint/2010/main" val="289298506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magem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02262" y="368167"/>
            <a:ext cx="3412084" cy="646304"/>
          </a:xfrm>
          <a:prstGeom prst="rect">
            <a:avLst/>
          </a:prstGeom>
        </p:spPr>
      </p:pic>
      <p:sp>
        <p:nvSpPr>
          <p:cNvPr id="5" name="Retângulo 4"/>
          <p:cNvSpPr/>
          <p:nvPr/>
        </p:nvSpPr>
        <p:spPr>
          <a:xfrm>
            <a:off x="5042716" y="2861828"/>
            <a:ext cx="3111749" cy="954107"/>
          </a:xfrm>
          <a:prstGeom prst="rect">
            <a:avLst/>
          </a:prstGeom>
          <a:noFill/>
        </p:spPr>
        <p:txBody>
          <a:bodyPr wrap="none" lIns="91440" tIns="45720" rIns="91440" bIns="45720">
            <a:spAutoFit/>
            <a:scene3d>
              <a:camera prst="orthographicFront"/>
              <a:lightRig rig="harsh" dir="t"/>
            </a:scene3d>
            <a:sp3d extrusionH="57150" prstMaterial="matte">
              <a:bevelT w="63500" h="12700" prst="angle"/>
              <a:contourClr>
                <a:schemeClr val="bg1">
                  <a:lumMod val="65000"/>
                </a:schemeClr>
              </a:contourClr>
            </a:sp3d>
          </a:bodyPr>
          <a:lstStyle/>
          <a:p>
            <a:pPr algn="ctr"/>
            <a:r>
              <a:rPr lang="pt-BR" sz="2800" dirty="0">
                <a:ln/>
                <a:solidFill>
                  <a:srgbClr val="101B43"/>
                </a:solidFill>
                <a:latin typeface="Arial Black" panose="020B0A04020102020204" pitchFamily="34" charset="0"/>
              </a:rPr>
              <a:t>Muito obrigado</a:t>
            </a:r>
          </a:p>
          <a:p>
            <a:pPr algn="ctr"/>
            <a:r>
              <a:rPr lang="pt-BR" sz="2800" dirty="0">
                <a:ln/>
                <a:solidFill>
                  <a:srgbClr val="101B43"/>
                </a:solidFill>
                <a:latin typeface="Arial Black" panose="020B0A04020102020204" pitchFamily="34" charset="0"/>
              </a:rPr>
              <a:t>Felicidades</a:t>
            </a:r>
          </a:p>
        </p:txBody>
      </p:sp>
      <p:sp>
        <p:nvSpPr>
          <p:cNvPr id="6" name="Retângulo 5"/>
          <p:cNvSpPr/>
          <p:nvPr/>
        </p:nvSpPr>
        <p:spPr>
          <a:xfrm>
            <a:off x="7556939" y="3785157"/>
            <a:ext cx="3116749" cy="400110"/>
          </a:xfrm>
          <a:prstGeom prst="rect">
            <a:avLst/>
          </a:prstGeom>
          <a:noFill/>
        </p:spPr>
        <p:txBody>
          <a:bodyPr wrap="square" lIns="91440" tIns="45720" rIns="91440" bIns="45720">
            <a:spAutoFit/>
            <a:scene3d>
              <a:camera prst="orthographicFront"/>
              <a:lightRig rig="soft" dir="t">
                <a:rot lat="0" lon="0" rev="15600000"/>
              </a:lightRig>
            </a:scene3d>
            <a:sp3d extrusionH="57150" prstMaterial="softEdge">
              <a:bevelT w="25400" h="38100"/>
            </a:sp3d>
          </a:bodyPr>
          <a:lstStyle/>
          <a:p>
            <a:pPr algn="ctr"/>
            <a:r>
              <a:rPr lang="pt-BR" sz="2000" b="1" dirty="0">
                <a:ln/>
                <a:solidFill>
                  <a:srgbClr val="E72309"/>
                </a:solidFill>
              </a:rPr>
              <a:t>Erlan José Peixoto do Prado</a:t>
            </a:r>
          </a:p>
        </p:txBody>
      </p:sp>
      <p:sp>
        <p:nvSpPr>
          <p:cNvPr id="8" name="CaixaDeTexto 7"/>
          <p:cNvSpPr txBox="1"/>
          <p:nvPr/>
        </p:nvSpPr>
        <p:spPr>
          <a:xfrm>
            <a:off x="6681702" y="6261901"/>
            <a:ext cx="3665221" cy="430887"/>
          </a:xfrm>
          <a:prstGeom prst="rect">
            <a:avLst/>
          </a:prstGeom>
          <a:noFill/>
        </p:spPr>
        <p:txBody>
          <a:bodyPr wrap="square" rtlCol="0">
            <a:spAutoFit/>
          </a:bodyPr>
          <a:lstStyle/>
          <a:p>
            <a:pPr defTabSz="457200">
              <a:defRPr/>
            </a:pPr>
            <a:r>
              <a:rPr lang="pt-BR" sz="2200" b="1" dirty="0">
                <a:solidFill>
                  <a:srgbClr val="4472C4">
                    <a:lumMod val="50000"/>
                  </a:srgbClr>
                </a:solidFill>
                <a:latin typeface="Calibri" panose="020F0502020204030204"/>
              </a:rPr>
              <a:t>(85) 3267-7597 e  98897-7566</a:t>
            </a:r>
          </a:p>
        </p:txBody>
      </p:sp>
      <p:sp>
        <p:nvSpPr>
          <p:cNvPr id="9" name="Retângulo 8"/>
          <p:cNvSpPr/>
          <p:nvPr/>
        </p:nvSpPr>
        <p:spPr>
          <a:xfrm>
            <a:off x="4903223" y="5875103"/>
            <a:ext cx="5558878" cy="523220"/>
          </a:xfrm>
          <a:prstGeom prst="rect">
            <a:avLst/>
          </a:prstGeom>
          <a:noFill/>
        </p:spPr>
        <p:txBody>
          <a:bodyPr wrap="square" lIns="91440" tIns="45720" rIns="91440" bIns="45720">
            <a:spAutoFit/>
          </a:bodyPr>
          <a:lstStyle/>
          <a:p>
            <a:pPr algn="ctr" defTabSz="457200">
              <a:defRPr/>
            </a:pPr>
            <a:r>
              <a:rPr lang="pt-BR" sz="2800" dirty="0">
                <a:ln w="0"/>
                <a:solidFill>
                  <a:srgbClr val="C00000"/>
                </a:solidFill>
                <a:effectLst>
                  <a:outerShdw blurRad="38100" dist="25400" dir="5400000" algn="ctr" rotWithShape="0">
                    <a:srgbClr val="6E747A">
                      <a:alpha val="43000"/>
                    </a:srgbClr>
                  </a:outerShdw>
                </a:effectLst>
                <a:latin typeface="Arial Black" panose="020B0A04020102020204" pitchFamily="34" charset="0"/>
              </a:rPr>
              <a:t>www.excolasocial.com.br</a:t>
            </a:r>
          </a:p>
        </p:txBody>
      </p:sp>
    </p:spTree>
    <p:extLst>
      <p:ext uri="{BB962C8B-B14F-4D97-AF65-F5344CB8AC3E}">
        <p14:creationId xmlns:p14="http://schemas.microsoft.com/office/powerpoint/2010/main" val="268899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25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250"/>
                                        <p:tgtEl>
                                          <p:spTgt spid="5"/>
                                        </p:tgtEl>
                                      </p:cBhvr>
                                    </p:animEffect>
                                  </p:childTnLst>
                                </p:cTn>
                              </p:par>
                            </p:childTnLst>
                          </p:cTn>
                        </p:par>
                        <p:par>
                          <p:cTn id="8" fill="hold">
                            <p:stCondLst>
                              <p:cond delay="1500"/>
                            </p:stCondLst>
                            <p:childTnLst>
                              <p:par>
                                <p:cTn id="9" presetID="31" presetClass="entr" presetSubtype="0" fill="hold" grpId="0" nodeType="afterEffect">
                                  <p:stCondLst>
                                    <p:cond delay="500"/>
                                  </p:stCondLst>
                                  <p:childTnLst>
                                    <p:set>
                                      <p:cBhvr>
                                        <p:cTn id="10" dur="1" fill="hold">
                                          <p:stCondLst>
                                            <p:cond delay="0"/>
                                          </p:stCondLst>
                                        </p:cTn>
                                        <p:tgtEl>
                                          <p:spTgt spid="6"/>
                                        </p:tgtEl>
                                        <p:attrNameLst>
                                          <p:attrName>style.visibility</p:attrName>
                                        </p:attrNameLst>
                                      </p:cBhvr>
                                      <p:to>
                                        <p:strVal val="visible"/>
                                      </p:to>
                                    </p:set>
                                    <p:anim calcmode="lin" valueType="num">
                                      <p:cBhvr>
                                        <p:cTn id="11" dur="500" fill="hold"/>
                                        <p:tgtEl>
                                          <p:spTgt spid="6"/>
                                        </p:tgtEl>
                                        <p:attrNameLst>
                                          <p:attrName>ppt_w</p:attrName>
                                        </p:attrNameLst>
                                      </p:cBhvr>
                                      <p:tavLst>
                                        <p:tav tm="0">
                                          <p:val>
                                            <p:fltVal val="0"/>
                                          </p:val>
                                        </p:tav>
                                        <p:tav tm="100000">
                                          <p:val>
                                            <p:strVal val="#ppt_w"/>
                                          </p:val>
                                        </p:tav>
                                      </p:tavLst>
                                    </p:anim>
                                    <p:anim calcmode="lin" valueType="num">
                                      <p:cBhvr>
                                        <p:cTn id="12" dur="500" fill="hold"/>
                                        <p:tgtEl>
                                          <p:spTgt spid="6"/>
                                        </p:tgtEl>
                                        <p:attrNameLst>
                                          <p:attrName>ppt_h</p:attrName>
                                        </p:attrNameLst>
                                      </p:cBhvr>
                                      <p:tavLst>
                                        <p:tav tm="0">
                                          <p:val>
                                            <p:fltVal val="0"/>
                                          </p:val>
                                        </p:tav>
                                        <p:tav tm="100000">
                                          <p:val>
                                            <p:strVal val="#ppt_h"/>
                                          </p:val>
                                        </p:tav>
                                      </p:tavLst>
                                    </p:anim>
                                    <p:anim calcmode="lin" valueType="num">
                                      <p:cBhvr>
                                        <p:cTn id="13" dur="500" fill="hold"/>
                                        <p:tgtEl>
                                          <p:spTgt spid="6"/>
                                        </p:tgtEl>
                                        <p:attrNameLst>
                                          <p:attrName>style.rotation</p:attrName>
                                        </p:attrNameLst>
                                      </p:cBhvr>
                                      <p:tavLst>
                                        <p:tav tm="0">
                                          <p:val>
                                            <p:fltVal val="90"/>
                                          </p:val>
                                        </p:tav>
                                        <p:tav tm="100000">
                                          <p:val>
                                            <p:fltVal val="0"/>
                                          </p:val>
                                        </p:tav>
                                      </p:tavLst>
                                    </p:anim>
                                    <p:animEffect transition="in" filter="fade">
                                      <p:cBhvr>
                                        <p:cTn id="14" dur="500"/>
                                        <p:tgtEl>
                                          <p:spTgt spid="6"/>
                                        </p:tgtEl>
                                      </p:cBhvr>
                                    </p:animEffect>
                                  </p:childTnLst>
                                </p:cTn>
                              </p:par>
                            </p:childTnLst>
                          </p:cTn>
                        </p:par>
                        <p:par>
                          <p:cTn id="15" fill="hold">
                            <p:stCondLst>
                              <p:cond delay="2500"/>
                            </p:stCondLst>
                            <p:childTnLst>
                              <p:par>
                                <p:cTn id="16" presetID="22" presetClass="entr" presetSubtype="2" fill="hold" grpId="0" nodeType="afterEffect">
                                  <p:stCondLst>
                                    <p:cond delay="500"/>
                                  </p:stCondLst>
                                  <p:childTnLst>
                                    <p:set>
                                      <p:cBhvr>
                                        <p:cTn id="17" dur="1" fill="hold">
                                          <p:stCondLst>
                                            <p:cond delay="0"/>
                                          </p:stCondLst>
                                        </p:cTn>
                                        <p:tgtEl>
                                          <p:spTgt spid="8"/>
                                        </p:tgtEl>
                                        <p:attrNameLst>
                                          <p:attrName>style.visibility</p:attrName>
                                        </p:attrNameLst>
                                      </p:cBhvr>
                                      <p:to>
                                        <p:strVal val="visible"/>
                                      </p:to>
                                    </p:set>
                                    <p:animEffect transition="in" filter="wipe(right)">
                                      <p:cBhvr>
                                        <p:cTn id="18" dur="1000"/>
                                        <p:tgtEl>
                                          <p:spTgt spid="8"/>
                                        </p:tgtEl>
                                      </p:cBhvr>
                                    </p:animEffect>
                                  </p:childTnLst>
                                </p:cTn>
                              </p:par>
                            </p:childTnLst>
                          </p:cTn>
                        </p:par>
                        <p:par>
                          <p:cTn id="19" fill="hold">
                            <p:stCondLst>
                              <p:cond delay="4000"/>
                            </p:stCondLst>
                            <p:childTnLst>
                              <p:par>
                                <p:cTn id="20" presetID="2" presetClass="entr" presetSubtype="8" fill="hold" grpId="0" nodeType="afterEffect">
                                  <p:stCondLst>
                                    <p:cond delay="750"/>
                                  </p:stCondLst>
                                  <p:childTnLst>
                                    <p:set>
                                      <p:cBhvr>
                                        <p:cTn id="21" dur="1" fill="hold">
                                          <p:stCondLst>
                                            <p:cond delay="0"/>
                                          </p:stCondLst>
                                        </p:cTn>
                                        <p:tgtEl>
                                          <p:spTgt spid="9"/>
                                        </p:tgtEl>
                                        <p:attrNameLst>
                                          <p:attrName>style.visibility</p:attrName>
                                        </p:attrNameLst>
                                      </p:cBhvr>
                                      <p:to>
                                        <p:strVal val="visible"/>
                                      </p:to>
                                    </p:set>
                                    <p:anim calcmode="lin" valueType="num">
                                      <p:cBhvr additive="base">
                                        <p:cTn id="22" dur="1250" fill="hold"/>
                                        <p:tgtEl>
                                          <p:spTgt spid="9"/>
                                        </p:tgtEl>
                                        <p:attrNameLst>
                                          <p:attrName>ppt_x</p:attrName>
                                        </p:attrNameLst>
                                      </p:cBhvr>
                                      <p:tavLst>
                                        <p:tav tm="0">
                                          <p:val>
                                            <p:strVal val="0-#ppt_w/2"/>
                                          </p:val>
                                        </p:tav>
                                        <p:tav tm="100000">
                                          <p:val>
                                            <p:strVal val="#ppt_x"/>
                                          </p:val>
                                        </p:tav>
                                      </p:tavLst>
                                    </p:anim>
                                    <p:anim calcmode="lin" valueType="num">
                                      <p:cBhvr additive="base">
                                        <p:cTn id="23" dur="1250" fill="hold"/>
                                        <p:tgtEl>
                                          <p:spTgt spid="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949325"/>
          </a:xfrm>
        </p:spPr>
        <p:txBody>
          <a:bodyPr>
            <a:normAutofit fontScale="90000"/>
          </a:bodyPr>
          <a:lstStyle/>
          <a:p>
            <a:r>
              <a:rPr lang="pt-BR" sz="2800" b="1" dirty="0">
                <a:latin typeface="+mn-lt"/>
              </a:rPr>
              <a:t>2 – </a:t>
            </a:r>
            <a:r>
              <a:rPr lang="pt-BR" sz="2800" b="1" dirty="0"/>
              <a:t>O PAPEL DOS SINDICATOS: REPRESENTAÇÃO E SUBSTITUIÇÃO PROCESSUAL</a:t>
            </a:r>
            <a:br>
              <a:rPr lang="pt-BR" sz="2800" b="1" dirty="0"/>
            </a:br>
            <a:endParaRPr lang="pt-BR" sz="2800" dirty="0"/>
          </a:p>
        </p:txBody>
      </p:sp>
      <p:sp>
        <p:nvSpPr>
          <p:cNvPr id="3" name="Espaço Reservado para Texto 2"/>
          <p:cNvSpPr>
            <a:spLocks noGrp="1"/>
          </p:cNvSpPr>
          <p:nvPr>
            <p:ph idx="1"/>
          </p:nvPr>
        </p:nvSpPr>
        <p:spPr>
          <a:xfrm>
            <a:off x="838200" y="1314450"/>
            <a:ext cx="10515600" cy="4862513"/>
          </a:xfrm>
        </p:spPr>
        <p:txBody>
          <a:bodyPr>
            <a:normAutofit fontScale="92500" lnSpcReduction="20000"/>
          </a:bodyPr>
          <a:lstStyle/>
          <a:p>
            <a:pPr marL="342900" indent="-342900">
              <a:buFontTx/>
              <a:buChar char="-"/>
            </a:pPr>
            <a:endParaRPr lang="pt-BR" sz="3200" dirty="0"/>
          </a:p>
          <a:p>
            <a:pPr marL="342900" indent="-342900" algn="just">
              <a:buFontTx/>
              <a:buChar char="-"/>
            </a:pPr>
            <a:r>
              <a:rPr lang="pt-BR" sz="3200" dirty="0" smtClean="0"/>
              <a:t>CF, art. 8º, III – ao sindicato cabe a defesa dos direitos e interesses coletivos ou individuais da categoria, inclusive em questões judiciais ou administrativas.</a:t>
            </a:r>
          </a:p>
          <a:p>
            <a:pPr marL="342900" indent="-342900" algn="just">
              <a:buFontTx/>
              <a:buChar char="-"/>
            </a:pPr>
            <a:r>
              <a:rPr lang="pt-BR" sz="3200" dirty="0" smtClean="0"/>
              <a:t>Atuação em nome próprio</a:t>
            </a:r>
          </a:p>
          <a:p>
            <a:pPr marL="342900" indent="-342900" algn="just">
              <a:buFontTx/>
              <a:buChar char="-"/>
            </a:pPr>
            <a:r>
              <a:rPr lang="pt-BR" sz="3200" dirty="0" smtClean="0"/>
              <a:t>Como representante legal (art. 513, “a”, CLT) – é prerrogativa do sindicato</a:t>
            </a:r>
            <a:r>
              <a:rPr lang="pt-BR" dirty="0" smtClean="0"/>
              <a:t> </a:t>
            </a:r>
            <a:r>
              <a:rPr lang="pt-BR" sz="3200" dirty="0"/>
              <a:t>representar, perante as autoridades administrativas e judiciárias os interesses gerais da respectiva categoria ou profissão liberal ou interesses individuais dos associados relativos </a:t>
            </a:r>
            <a:r>
              <a:rPr lang="pt-BR" sz="3200" dirty="0" smtClean="0"/>
              <a:t>à </a:t>
            </a:r>
            <a:r>
              <a:rPr lang="pt-BR" sz="3200" dirty="0"/>
              <a:t>atividade ou profissão exercida; </a:t>
            </a:r>
            <a:endParaRPr lang="pt-BR" sz="3200" dirty="0" smtClean="0"/>
          </a:p>
          <a:p>
            <a:pPr marL="342900" indent="-342900" algn="just">
              <a:buFontTx/>
              <a:buChar char="-"/>
            </a:pPr>
            <a:r>
              <a:rPr lang="pt-BR" sz="3200" dirty="0" smtClean="0"/>
              <a:t>Representante processual </a:t>
            </a:r>
          </a:p>
          <a:p>
            <a:pPr marL="342900" indent="-342900" algn="just">
              <a:buFontTx/>
              <a:buChar char="-"/>
            </a:pPr>
            <a:r>
              <a:rPr lang="pt-BR" sz="3200" dirty="0" smtClean="0"/>
              <a:t>Substituto processual</a:t>
            </a:r>
          </a:p>
          <a:p>
            <a:pPr marL="342900" indent="-342900" algn="just">
              <a:buFontTx/>
              <a:buChar char="-"/>
            </a:pPr>
            <a:endParaRPr lang="pt-BR" sz="3200" dirty="0" smtClean="0"/>
          </a:p>
          <a:p>
            <a:endParaRPr lang="pt-BR" sz="8000" i="1" dirty="0"/>
          </a:p>
          <a:p>
            <a:endParaRPr lang="pt-BR" sz="8000" dirty="0"/>
          </a:p>
          <a:p>
            <a:endParaRPr lang="pt-BR" sz="8000" i="1" dirty="0"/>
          </a:p>
          <a:p>
            <a:endParaRPr lang="pt-BR" sz="8000" i="1" dirty="0"/>
          </a:p>
        </p:txBody>
      </p:sp>
    </p:spTree>
    <p:extLst>
      <p:ext uri="{BB962C8B-B14F-4D97-AF65-F5344CB8AC3E}">
        <p14:creationId xmlns:p14="http://schemas.microsoft.com/office/powerpoint/2010/main" val="403556260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pt-BR" sz="2400" b="1" dirty="0" smtClean="0"/>
              <a:t>2.1 </a:t>
            </a:r>
            <a:r>
              <a:rPr lang="pt-BR" sz="2500" b="1" dirty="0" smtClean="0"/>
              <a:t>REPRESENTAÇÃO PROCESSUAL</a:t>
            </a:r>
            <a:endParaRPr lang="pt-BR" sz="2400" b="1" dirty="0"/>
          </a:p>
        </p:txBody>
      </p:sp>
      <p:sp>
        <p:nvSpPr>
          <p:cNvPr id="3" name="Espaço Reservado para Conteúdo 2"/>
          <p:cNvSpPr>
            <a:spLocks noGrp="1"/>
          </p:cNvSpPr>
          <p:nvPr>
            <p:ph idx="1"/>
          </p:nvPr>
        </p:nvSpPr>
        <p:spPr/>
        <p:txBody>
          <a:bodyPr/>
          <a:lstStyle/>
          <a:p>
            <a:pPr algn="just"/>
            <a:r>
              <a:rPr lang="pt-BR" sz="3200" dirty="0"/>
              <a:t>Reclamatória </a:t>
            </a:r>
            <a:r>
              <a:rPr lang="pt-BR" sz="3200" dirty="0" err="1"/>
              <a:t>plúrima</a:t>
            </a:r>
            <a:r>
              <a:rPr lang="pt-BR" sz="3200" dirty="0"/>
              <a:t> – </a:t>
            </a:r>
            <a:r>
              <a:rPr lang="pt-BR" dirty="0"/>
              <a:t>Art. </a:t>
            </a:r>
            <a:r>
              <a:rPr lang="pt-BR" dirty="0" smtClean="0"/>
              <a:t>842/CLT </a:t>
            </a:r>
            <a:r>
              <a:rPr lang="pt-BR" dirty="0"/>
              <a:t>- Sendo várias as reclamações e havendo identidade de matéria, poderão ser acumuladas num só processo, se se tratar de empregados da mesma empresa ou estabelecimento.</a:t>
            </a:r>
          </a:p>
          <a:p>
            <a:pPr algn="just"/>
            <a:r>
              <a:rPr lang="pt-BR" b="1" dirty="0"/>
              <a:t>Identidade de matéria: exemplo do adicional noturno; o pedido pode ser julgado procedente em relação a </a:t>
            </a:r>
            <a:r>
              <a:rPr lang="pt-BR" b="1" dirty="0" smtClean="0"/>
              <a:t>alg</a:t>
            </a:r>
            <a:r>
              <a:rPr lang="pt-BR" b="1" dirty="0" smtClean="0"/>
              <a:t>uns </a:t>
            </a:r>
            <a:r>
              <a:rPr lang="pt-BR" b="1" dirty="0"/>
              <a:t>e improcedente em relação a outros.</a:t>
            </a:r>
          </a:p>
          <a:p>
            <a:endParaRPr lang="pt-BR" dirty="0"/>
          </a:p>
        </p:txBody>
      </p:sp>
    </p:spTree>
    <p:extLst>
      <p:ext uri="{BB962C8B-B14F-4D97-AF65-F5344CB8AC3E}">
        <p14:creationId xmlns:p14="http://schemas.microsoft.com/office/powerpoint/2010/main" val="394988812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2.1 </a:t>
            </a:r>
            <a:r>
              <a:rPr lang="pt-BR" sz="2500" b="1" dirty="0" smtClean="0"/>
              <a:t>REPRESENTAÇÃO PROCESSUAL</a:t>
            </a:r>
            <a:endParaRPr lang="pt-BR" sz="2500" b="1" dirty="0"/>
          </a:p>
        </p:txBody>
      </p:sp>
      <p:sp>
        <p:nvSpPr>
          <p:cNvPr id="3" name="Espaço Reservado para Conteúdo 2"/>
          <p:cNvSpPr>
            <a:spLocks noGrp="1"/>
          </p:cNvSpPr>
          <p:nvPr>
            <p:ph idx="1"/>
          </p:nvPr>
        </p:nvSpPr>
        <p:spPr/>
        <p:txBody>
          <a:bodyPr>
            <a:normAutofit fontScale="92500"/>
          </a:bodyPr>
          <a:lstStyle/>
          <a:p>
            <a:pPr algn="just"/>
            <a:r>
              <a:rPr lang="pt-BR" b="1" dirty="0"/>
              <a:t>O sindicato pode ajuizar reclamatória </a:t>
            </a:r>
            <a:r>
              <a:rPr lang="pt-BR" b="1" dirty="0" err="1"/>
              <a:t>plúrima</a:t>
            </a:r>
            <a:r>
              <a:rPr lang="pt-BR" b="1" dirty="0"/>
              <a:t>?</a:t>
            </a:r>
            <a:endParaRPr lang="pt-BR" dirty="0"/>
          </a:p>
          <a:p>
            <a:pPr algn="just"/>
            <a:endParaRPr lang="pt-BR" b="1" dirty="0"/>
          </a:p>
          <a:p>
            <a:pPr algn="just"/>
            <a:r>
              <a:rPr lang="pt-BR" b="1" dirty="0"/>
              <a:t>RECURSO DE REVISTA. AÇÃO PLÚRIMA. REPRESENTAÇÃO PROCESSUAL. SINDICATO. POSSIBILIDADE. </a:t>
            </a:r>
            <a:r>
              <a:rPr lang="pt-BR" dirty="0"/>
              <a:t>Na hipótese de ação trabalhista </a:t>
            </a:r>
            <a:r>
              <a:rPr lang="pt-BR" dirty="0" err="1"/>
              <a:t>plúrima</a:t>
            </a:r>
            <a:r>
              <a:rPr lang="pt-BR" dirty="0"/>
              <a:t>, podem os Reclamantes fazer-se representar pelo respectivo sindicato da categoria, independentemente do motivo que determinou o não-comparecimento, conforme dispõe o caput do art. 843 da CLT. Recurso de Revista conhecido e provido (TST-RR-58040-49.2003.5.14.0003, DJ de 19/05/2006, Rel. Min. Carlos Alberto Reis de Paula). </a:t>
            </a:r>
            <a:endParaRPr lang="pt-BR" dirty="0" smtClean="0"/>
          </a:p>
          <a:p>
            <a:pPr algn="just"/>
            <a:r>
              <a:rPr lang="pt-BR" dirty="0" smtClean="0"/>
              <a:t>- Art. 844, par. 2º, da CLT – nova redação – ausência e pagamento de custas</a:t>
            </a:r>
            <a:endParaRPr lang="pt-BR" dirty="0"/>
          </a:p>
          <a:p>
            <a:endParaRPr lang="pt-BR" dirty="0"/>
          </a:p>
        </p:txBody>
      </p:sp>
    </p:spTree>
    <p:extLst>
      <p:ext uri="{BB962C8B-B14F-4D97-AF65-F5344CB8AC3E}">
        <p14:creationId xmlns:p14="http://schemas.microsoft.com/office/powerpoint/2010/main" val="39804260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z="2500" b="1" dirty="0"/>
              <a:t>2.1 </a:t>
            </a:r>
            <a:r>
              <a:rPr lang="pt-BR" sz="2500" b="1" dirty="0" smtClean="0"/>
              <a:t>REPRESENTAÇÃO PROCESSUAL – DISSÍDIO COLETIVO</a:t>
            </a:r>
            <a:endParaRPr lang="pt-BR" sz="2500" dirty="0"/>
          </a:p>
        </p:txBody>
      </p:sp>
      <p:sp>
        <p:nvSpPr>
          <p:cNvPr id="3" name="Espaço Reservado para Conteúdo 2"/>
          <p:cNvSpPr>
            <a:spLocks noGrp="1"/>
          </p:cNvSpPr>
          <p:nvPr>
            <p:ph idx="1"/>
          </p:nvPr>
        </p:nvSpPr>
        <p:spPr/>
        <p:txBody>
          <a:bodyPr>
            <a:normAutofit fontScale="85000" lnSpcReduction="20000"/>
          </a:bodyPr>
          <a:lstStyle/>
          <a:p>
            <a:pPr algn="just"/>
            <a:r>
              <a:rPr lang="pt-BR" dirty="0" smtClean="0"/>
              <a:t>DISSÍDIO </a:t>
            </a:r>
            <a:r>
              <a:rPr lang="pt-BR" dirty="0"/>
              <a:t>COLETIVO DE NATUREZA ECONÔMICA. SÚMULA N.º 310/TST. SUBSTITUIÇÃO PROCESSUAL. ASSEMBLÉIA. AUTORIZAÇÃO. 1. </a:t>
            </a:r>
            <a:r>
              <a:rPr lang="pt-BR" b="1" dirty="0"/>
              <a:t>Ao propor dissídio coletivo de natureza econômica, o sindicato da categoria profissional não reside em juízo ostentando a qualidade jurídica de substituto processual dos integrantes da categoria, mas de representante legal ( CLT , art. 513 , a).</a:t>
            </a:r>
            <a:r>
              <a:rPr lang="pt-BR" dirty="0"/>
              <a:t> Não se trata da defesa, em nome próprio, de direito de outrem, e, portanto, de uma legitimação anômala ou extraordinária. Cuida-se, sim, de uma legitimação ordinária do sindicato, para a defesa dos interesses gerais da categoria, que o sindicato encarna como próprios, razão por que lhe cabe legalmente defendê-los com exclusividade. 2. Assim, o cancelamento da Súmula nº 310/TST não implica a desnecessidade de o sindicato, em dissídio coletivo, comprovar a realização de </a:t>
            </a:r>
            <a:r>
              <a:rPr lang="pt-BR" dirty="0" err="1"/>
              <a:t>assembléia</a:t>
            </a:r>
            <a:r>
              <a:rPr lang="pt-BR" dirty="0"/>
              <a:t> deliberativa regular e a respectiva autorização para instaurar a instância. 3. Recurso ordinário interposto pelo Sindicato profissional Suscitado a que se nega provimento </a:t>
            </a:r>
            <a:r>
              <a:rPr lang="pt-BR" dirty="0" smtClean="0"/>
              <a:t>(RODC-2025900-04.2002.5.02.0000, Rel. Min. </a:t>
            </a:r>
            <a:r>
              <a:rPr lang="pt-BR" dirty="0"/>
              <a:t>João </a:t>
            </a:r>
            <a:r>
              <a:rPr lang="pt-BR" dirty="0" err="1"/>
              <a:t>Oreste</a:t>
            </a:r>
            <a:r>
              <a:rPr lang="pt-BR" dirty="0"/>
              <a:t> </a:t>
            </a:r>
            <a:r>
              <a:rPr lang="pt-BR" dirty="0" err="1" smtClean="0"/>
              <a:t>Dalazen</a:t>
            </a:r>
            <a:r>
              <a:rPr lang="pt-BR" dirty="0" smtClean="0"/>
              <a:t>, DJ de 16/06/2006)</a:t>
            </a:r>
            <a:endParaRPr lang="pt-BR" dirty="0"/>
          </a:p>
        </p:txBody>
      </p:sp>
    </p:spTree>
    <p:extLst>
      <p:ext uri="{BB962C8B-B14F-4D97-AF65-F5344CB8AC3E}">
        <p14:creationId xmlns:p14="http://schemas.microsoft.com/office/powerpoint/2010/main" val="22381181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5"/>
            <a:ext cx="10515600" cy="1043261"/>
          </a:xfrm>
        </p:spPr>
        <p:txBody>
          <a:bodyPr/>
          <a:lstStyle/>
          <a:p>
            <a:r>
              <a:rPr lang="pt-BR" sz="2500" b="1" dirty="0" smtClean="0"/>
              <a:t>2.2 SUBSTITUIÇÃO PROCESSUAL</a:t>
            </a:r>
            <a:endParaRPr lang="pt-BR" sz="2500" b="1" dirty="0"/>
          </a:p>
        </p:txBody>
      </p:sp>
      <p:sp>
        <p:nvSpPr>
          <p:cNvPr id="3" name="Espaço Reservado para Conteúdo 2"/>
          <p:cNvSpPr>
            <a:spLocks noGrp="1"/>
          </p:cNvSpPr>
          <p:nvPr>
            <p:ph idx="1"/>
          </p:nvPr>
        </p:nvSpPr>
        <p:spPr>
          <a:xfrm>
            <a:off x="838200" y="1587062"/>
            <a:ext cx="10515600" cy="4589901"/>
          </a:xfrm>
        </p:spPr>
        <p:txBody>
          <a:bodyPr>
            <a:normAutofit fontScale="92500" lnSpcReduction="20000"/>
          </a:bodyPr>
          <a:lstStyle/>
          <a:p>
            <a:pPr algn="just"/>
            <a:r>
              <a:rPr lang="pt-BR" dirty="0" smtClean="0"/>
              <a:t>Súmula 310/TST </a:t>
            </a:r>
            <a:r>
              <a:rPr lang="pt-BR" b="1" dirty="0" smtClean="0"/>
              <a:t>(REVOGADA </a:t>
            </a:r>
            <a:r>
              <a:rPr lang="pt-BR" b="1" dirty="0"/>
              <a:t>em 2003)</a:t>
            </a:r>
            <a:r>
              <a:rPr lang="pt-BR" dirty="0"/>
              <a:t>: </a:t>
            </a:r>
            <a:endParaRPr lang="pt-BR" dirty="0" smtClean="0"/>
          </a:p>
          <a:p>
            <a:pPr algn="just"/>
            <a:r>
              <a:rPr lang="pt-BR" dirty="0" smtClean="0"/>
              <a:t>I </a:t>
            </a:r>
            <a:r>
              <a:rPr lang="pt-BR" dirty="0"/>
              <a:t>- O art. 8º, inciso III, da Constituição da República não assegura a substituição processual pelo sindicato</a:t>
            </a:r>
            <a:r>
              <a:rPr lang="pt-BR" dirty="0" smtClean="0"/>
              <a:t>. (ver RE 193503/SP, Rel. Min. Joaquim Barbosa, DJU 12/06/2006)</a:t>
            </a:r>
            <a:endParaRPr lang="pt-BR" dirty="0" smtClean="0"/>
          </a:p>
          <a:p>
            <a:pPr algn="just"/>
            <a:r>
              <a:rPr lang="pt-BR" dirty="0" smtClean="0"/>
              <a:t>VIII </a:t>
            </a:r>
            <a:r>
              <a:rPr lang="pt-BR" dirty="0"/>
              <a:t>- Quando o sindicato for o autor da ação na condição de substituto processual, não serão devidos honorários advocatícios</a:t>
            </a:r>
            <a:r>
              <a:rPr lang="pt-BR" dirty="0" smtClean="0"/>
              <a:t>.</a:t>
            </a:r>
          </a:p>
          <a:p>
            <a:pPr algn="just"/>
            <a:endParaRPr lang="pt-BR" b="1" dirty="0"/>
          </a:p>
          <a:p>
            <a:pPr algn="just"/>
            <a:r>
              <a:rPr lang="pt-BR" b="1" dirty="0" smtClean="0"/>
              <a:t>Súmula 219/TST (itens III e V) - </a:t>
            </a:r>
            <a:r>
              <a:rPr lang="pt-BR" dirty="0"/>
              <a:t>V – Em caso de assistência judiciária sindical ou de substituição processual sindical, excetuados os processos em que a Fazenda Pública for parte, os honorários advocatícios são devidos entre o mínimo de dez e o máximo de vinte por cento sobre o valor da condenação, do proveito econômico obtido ou, não sendo possível mensurá-lo, sobre o valor atualizado da causa (CPC de 2015, art. 85, § 2º).</a:t>
            </a:r>
            <a:endParaRPr lang="pt-BR" dirty="0"/>
          </a:p>
          <a:p>
            <a:pPr algn="just"/>
            <a:endParaRPr lang="pt-BR" dirty="0"/>
          </a:p>
        </p:txBody>
      </p:sp>
    </p:spTree>
    <p:extLst>
      <p:ext uri="{BB962C8B-B14F-4D97-AF65-F5344CB8AC3E}">
        <p14:creationId xmlns:p14="http://schemas.microsoft.com/office/powerpoint/2010/main" val="26018373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838200" y="365126"/>
            <a:ext cx="10515600" cy="1011730"/>
          </a:xfrm>
        </p:spPr>
        <p:txBody>
          <a:bodyPr>
            <a:normAutofit/>
          </a:bodyPr>
          <a:lstStyle/>
          <a:p>
            <a:r>
              <a:rPr lang="pt-BR" sz="2500" b="1" dirty="0"/>
              <a:t>2.2 </a:t>
            </a:r>
            <a:r>
              <a:rPr lang="pt-BR" sz="2500" b="1" dirty="0" smtClean="0"/>
              <a:t>SUBSTITUIÇÃO PROCESSUAL</a:t>
            </a:r>
            <a:endParaRPr lang="pt-BR" sz="2500" b="1" dirty="0"/>
          </a:p>
        </p:txBody>
      </p:sp>
      <p:sp>
        <p:nvSpPr>
          <p:cNvPr id="3" name="Espaço Reservado para Conteúdo 2"/>
          <p:cNvSpPr>
            <a:spLocks noGrp="1"/>
          </p:cNvSpPr>
          <p:nvPr>
            <p:ph idx="1"/>
          </p:nvPr>
        </p:nvSpPr>
        <p:spPr/>
        <p:txBody>
          <a:bodyPr>
            <a:normAutofit fontScale="77500" lnSpcReduction="20000"/>
          </a:bodyPr>
          <a:lstStyle/>
          <a:p>
            <a:pPr algn="just"/>
            <a:r>
              <a:rPr lang="pt-BR" dirty="0" smtClean="0"/>
              <a:t>A) substituição de um único trabalhador:</a:t>
            </a:r>
          </a:p>
          <a:p>
            <a:pPr algn="just"/>
            <a:r>
              <a:rPr lang="pt-BR" b="1" dirty="0"/>
              <a:t>RECURSO DE REVISTA. LEGITIMIDADE ATIVA DO SINDICATO DA CATEGORIA PROFISSIONAL. SUBSTITUIÇÃO PROCESSUAL DE UM ÚNICO REPRESENTADO. DIREITOS INDIVIDUAIS. </a:t>
            </a:r>
            <a:r>
              <a:rPr lang="pt-BR" dirty="0"/>
              <a:t>O reconhecimento da legitimidade ativa do sindicato da categoria profissional para pleitear direitos individuais homogêneos guarda sintonia com a jurisprudência desta Corte Superior e do Supremo Tribunal Federal. O artigo 8º, inciso III, da Constituição Federal assegura aos sindicatos a possibilidade de substituição processual ampla e irrestrita para agir no interesse de toda a categoria. Ressalto que o fato de ser titular da pretensão de direito material apenas um empregado não impossibilita o sindicato de, no exercício de sua atribuição assegurada constitucionalmente, definir em que ocasiões vai exercitá-la, diante do interesse subjacente. Se a Constituição não a limita, não pode o magistrado restringi-la, sob pena de contrariar o princípio da máxima efetividade que caracteriza a sua hermenêutica. Recurso de revista de que se conhece e a que se dá provimento (TST-RR-397-89.2010.5.03.0102, Rel. Min</a:t>
            </a:r>
            <a:r>
              <a:rPr lang="pt-BR" dirty="0" smtClean="0"/>
              <a:t>. Cláudio </a:t>
            </a:r>
            <a:r>
              <a:rPr lang="pt-BR" dirty="0"/>
              <a:t>Brandão, DEJT de 23/05/2014</a:t>
            </a:r>
            <a:r>
              <a:rPr lang="pt-BR" dirty="0" smtClean="0"/>
              <a:t>).</a:t>
            </a:r>
          </a:p>
          <a:p>
            <a:pPr algn="just"/>
            <a:r>
              <a:rPr lang="pt-BR" b="1" dirty="0" smtClean="0"/>
              <a:t>ATENÇÃO:</a:t>
            </a:r>
            <a:r>
              <a:rPr lang="pt-BR" dirty="0" smtClean="0"/>
              <a:t> os direitos eram homogêneos, com um único titular </a:t>
            </a:r>
            <a:r>
              <a:rPr lang="pt-BR" dirty="0" smtClean="0"/>
              <a:t>identificado</a:t>
            </a:r>
            <a:endParaRPr lang="pt-BR" dirty="0"/>
          </a:p>
        </p:txBody>
      </p:sp>
    </p:spTree>
    <p:extLst>
      <p:ext uri="{BB962C8B-B14F-4D97-AF65-F5344CB8AC3E}">
        <p14:creationId xmlns:p14="http://schemas.microsoft.com/office/powerpoint/2010/main" val="104226944"/>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1596</TotalTime>
  <Words>4999</Words>
  <Application>Microsoft Office PowerPoint</Application>
  <PresentationFormat>Widescreen</PresentationFormat>
  <Paragraphs>181</Paragraphs>
  <Slides>38</Slides>
  <Notes>0</Notes>
  <HiddenSlides>0</HiddenSlides>
  <MMClips>0</MMClips>
  <ScaleCrop>false</ScaleCrop>
  <HeadingPairs>
    <vt:vector size="6" baseType="variant">
      <vt:variant>
        <vt:lpstr>Fontes usadas</vt:lpstr>
      </vt:variant>
      <vt:variant>
        <vt:i4>5</vt:i4>
      </vt:variant>
      <vt:variant>
        <vt:lpstr>Tema</vt:lpstr>
      </vt:variant>
      <vt:variant>
        <vt:i4>1</vt:i4>
      </vt:variant>
      <vt:variant>
        <vt:lpstr>Títulos de slides</vt:lpstr>
      </vt:variant>
      <vt:variant>
        <vt:i4>38</vt:i4>
      </vt:variant>
    </vt:vector>
  </HeadingPairs>
  <TitlesOfParts>
    <vt:vector size="44" baseType="lpstr">
      <vt:lpstr>Arial</vt:lpstr>
      <vt:lpstr>Arial Black</vt:lpstr>
      <vt:lpstr>Calibri</vt:lpstr>
      <vt:lpstr>Calibri Light</vt:lpstr>
      <vt:lpstr>Impact</vt:lpstr>
      <vt:lpstr>Tema do Office</vt:lpstr>
      <vt:lpstr>Apresentação do PowerPoint</vt:lpstr>
      <vt:lpstr>Tópicos Principais</vt:lpstr>
      <vt:lpstr>1 – O FENÔMENO DA COLETIVIZAÇÃO DO PROCESSO</vt:lpstr>
      <vt:lpstr>2 – O PAPEL DOS SINDICATOS: REPRESENTAÇÃO E SUBSTITUIÇÃO PROCESSUAL </vt:lpstr>
      <vt:lpstr>2.1 REPRESENTAÇÃO PROCESSUAL</vt:lpstr>
      <vt:lpstr>2.1 REPRESENTAÇÃO PROCESSUAL</vt:lpstr>
      <vt:lpstr>2.1 REPRESENTAÇÃO PROCESSUAL – DISSÍDIO COLETIVO</vt:lpstr>
      <vt:lpstr>2.2 SUBSTITUIÇÃO PROCESSUAL</vt:lpstr>
      <vt:lpstr>2.2 SUBSTITUIÇÃO PROCESSUAL</vt:lpstr>
      <vt:lpstr>2.2 SUBSTITUIÇÃO PROCESSUAL</vt:lpstr>
      <vt:lpstr>2.2 SUBSTITUIÇÃO PROCESSUAL</vt:lpstr>
      <vt:lpstr>2.2 – SUBSTITUIÇÃO PROCESSUAL </vt:lpstr>
      <vt:lpstr>2.2 – SUBSTITUIÇÃO PROCESSUAL</vt:lpstr>
      <vt:lpstr>3 – INTERESSES DIFUSOS, COLETIVOS E INDIVIDUAIS HOMOGÊNEOS  </vt:lpstr>
      <vt:lpstr>3 – INTERESSES DIFUSOS, COLETIVOS E INDIVIDUAIS HOMOGÊNEOS</vt:lpstr>
      <vt:lpstr>3 – INTERESSES DIFUSOS, COLETIVOS E INDIVIDUAIS HOMOGÊNEOS</vt:lpstr>
      <vt:lpstr>3 – INTERESSES DIFUSOS, COLETIVOS E INDIVIDUAIS HOMOGÊNEOS</vt:lpstr>
      <vt:lpstr>3 – INTERESSES DIFUSOS, COLETIVOS E INDIVIDUAIS HOMOGÊNEOS</vt:lpstr>
      <vt:lpstr>3 – INTERESSES DIFUSOS, COLETIVOS E INDIVIDUAIS HOMOGÊNEOS</vt:lpstr>
      <vt:lpstr>3 – INTERESSES DIFUSOS, COLETIVOS E INDIVIDUAIS HOMOGÊNEOS</vt:lpstr>
      <vt:lpstr>3 – INTERESSES DIFUSOS, COLETIVOS E INDIVIDUAIS HOMOGÊNEOS</vt:lpstr>
      <vt:lpstr>4 – AÇÕES COLETIVAS CABÍVEIS NA DEFESA DOS DIREITOS TRABALHISTAS</vt:lpstr>
      <vt:lpstr>4.1 – Ação civil pública ou ação coletiva</vt:lpstr>
      <vt:lpstr>4.1 – Ação civil pública ou ação coletiva</vt:lpstr>
      <vt:lpstr>4.1 – Ação civil pública ou ação coletiva</vt:lpstr>
      <vt:lpstr>4.1 – Ação civil pública ou ação coletiva</vt:lpstr>
      <vt:lpstr>4.2 Ação anulatória</vt:lpstr>
      <vt:lpstr>4.2 Ação anulatória</vt:lpstr>
      <vt:lpstr>4.3 Mandado de segurança coletivo</vt:lpstr>
      <vt:lpstr>4.3 Mandado de segurança coletivo – capacidade postulatória</vt:lpstr>
      <vt:lpstr>4.3 Mandado de segurança coletivo</vt:lpstr>
      <vt:lpstr>4.4 Mandado de injunção coletivo (Lei 13.300/2016)</vt:lpstr>
      <vt:lpstr>4.5 ADI ou ADC</vt:lpstr>
      <vt:lpstr>5 - PROVA DA VIOLAÇÃO COLETIVA</vt:lpstr>
      <vt:lpstr>5 - PROVA DA VIOLAÇÃO COLETIVA</vt:lpstr>
      <vt:lpstr>5 - PROVA DA VIOLAÇÃO COLETIVA</vt:lpstr>
      <vt:lpstr>6 – Eficácia da sentença - CDC</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AÇÃO CIVIL PÚBLICA</dc:title>
  <dc:creator>Juliana Sombra Peixoto</dc:creator>
  <cp:lastModifiedBy>Erlan Jose Peixoto do Prado</cp:lastModifiedBy>
  <cp:revision>112</cp:revision>
  <cp:lastPrinted>2017-05-24T16:44:09Z</cp:lastPrinted>
  <dcterms:created xsi:type="dcterms:W3CDTF">2017-05-03T20:45:19Z</dcterms:created>
  <dcterms:modified xsi:type="dcterms:W3CDTF">2017-09-13T14:34:59Z</dcterms:modified>
</cp:coreProperties>
</file>