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693" r:id="rId2"/>
    <p:sldId id="1378" r:id="rId3"/>
    <p:sldId id="1418" r:id="rId4"/>
    <p:sldId id="1419" r:id="rId5"/>
    <p:sldId id="1420" r:id="rId6"/>
    <p:sldId id="1422" r:id="rId7"/>
    <p:sldId id="1421" r:id="rId8"/>
    <p:sldId id="1406" r:id="rId9"/>
    <p:sldId id="1219" r:id="rId10"/>
    <p:sldId id="1385" r:id="rId11"/>
    <p:sldId id="1386" r:id="rId12"/>
    <p:sldId id="1357" r:id="rId13"/>
    <p:sldId id="1405" r:id="rId14"/>
    <p:sldId id="1377" r:id="rId15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2D050"/>
    <a:srgbClr val="FFFFFF"/>
    <a:srgbClr val="334F15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2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024D98F-44DE-4652-8BDD-FC88CEFFD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9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2EE3F9-7737-4159-829A-3817412F9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22CC8550-034B-471F-B1C8-A2B3976FE141}" type="slidenum">
              <a:rPr lang="pt-BR">
                <a:cs typeface="Arial" charset="0"/>
              </a:rPr>
              <a:pPr/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5295A6-F505-47D4-8E30-996DF2495BD8}" type="slidenum">
              <a:rPr lang="pt-BR" altLang="pt-BR" smtClean="0">
                <a:cs typeface="Arial" charset="0"/>
              </a:rPr>
              <a:pPr>
                <a:spcBef>
                  <a:spcPct val="0"/>
                </a:spcBef>
              </a:pPr>
              <a:t>13</a:t>
            </a:fld>
            <a:endParaRPr lang="pt-BR" alt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>
              <a:latin typeface="Times New Roman" charset="0"/>
            </a:endParaRPr>
          </a:p>
        </p:txBody>
      </p:sp>
      <p:sp>
        <p:nvSpPr>
          <p:cNvPr id="18637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672414-0B41-764B-B1B1-9CA392A2E1F2}" type="slidenum">
              <a:rPr lang="pt-BR" sz="1200" b="0">
                <a:solidFill>
                  <a:schemeClr val="tx1"/>
                </a:solidFill>
              </a:rPr>
              <a:pPr/>
              <a:t>14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8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buFont typeface="Times New Roman" pitchFamily="18" charset="0"/>
              <a:buNone/>
            </a:pPr>
            <a:fld id="{C409C96F-584C-464E-9A4A-A79B0F5F2C23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>
                <a:buFont typeface="Times New Roman" pitchFamily="18" charset="0"/>
                <a:buNone/>
              </a:pPr>
              <a:t>9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tn.fazenda.gov.br/documents/10180/590564/Anexo_RMD_Abr_2017.zip/4bbfca5a-9de1-4147-a874-e75602078c0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nsultanacional2017.com.b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oriacidada.org.b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cebook.com/auditoriacidada.pagin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aladeimprensa.ibge.gov.br/noticias?view=noticia&amp;id=1&amp;busca=1&amp;idnoticia=343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37654" y="-171400"/>
            <a:ext cx="9777536" cy="59708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 u="sng" dirty="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 u="sng" dirty="0" smtClean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8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A Dívida Pública e </a:t>
            </a:r>
            <a:r>
              <a:rPr lang="en-US" sz="28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a restrição aos gastos sociais</a:t>
            </a:r>
            <a:endParaRPr lang="en-US" sz="2800" b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0" hangingPunct="0"/>
            <a:endParaRPr lang="pt-BR" sz="2700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 u="sng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Rodrigo Avila</a:t>
            </a: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Congresso Estadual da CSB /MT – Cuiabá -  22/6/2017</a:t>
            </a:r>
            <a:endParaRPr lang="pt-BR" b="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pt-BR" b="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214313"/>
            <a:ext cx="5438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9" y="360974"/>
            <a:ext cx="9217024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0" y="6581775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Fonte: Banco Central - Nota para a Imprensa - Setor Externo - Quadro </a:t>
            </a:r>
            <a:r>
              <a:rPr lang="pt-BR" sz="1200" b="0" smtClean="0">
                <a:solidFill>
                  <a:srgbClr val="FFFFFF"/>
                </a:solidFill>
                <a:latin typeface="Tahoma" charset="0"/>
                <a:cs typeface="Arial" charset="0"/>
              </a:rPr>
              <a:t>“Dívida Externa Bruta” </a:t>
            </a: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e Séries Temporais - BC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01" name="CaixaDeTexto 5"/>
          <p:cNvSpPr txBox="1">
            <a:spLocks noChangeArrowheads="1"/>
          </p:cNvSpPr>
          <p:nvPr/>
        </p:nvSpPr>
        <p:spPr bwMode="auto">
          <a:xfrm>
            <a:off x="1784648" y="1690688"/>
            <a:ext cx="1224558" cy="161582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70: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dívida da ditadura</a:t>
            </a:r>
          </a:p>
        </p:txBody>
      </p:sp>
      <p:sp>
        <p:nvSpPr>
          <p:cNvPr id="4102" name="CaixaDeTexto 5"/>
          <p:cNvSpPr txBox="1">
            <a:spLocks noChangeArrowheads="1"/>
          </p:cNvSpPr>
          <p:nvPr/>
        </p:nvSpPr>
        <p:spPr bwMode="auto">
          <a:xfrm>
            <a:off x="3152801" y="1690688"/>
            <a:ext cx="1800200" cy="230832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80: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Elevação ilegal das taxas de juros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Estatização de dívidas privadas</a:t>
            </a:r>
          </a:p>
        </p:txBody>
      </p:sp>
      <p:sp>
        <p:nvSpPr>
          <p:cNvPr id="4103" name="CaixaDeTexto 5"/>
          <p:cNvSpPr txBox="1">
            <a:spLocks noChangeArrowheads="1"/>
          </p:cNvSpPr>
          <p:nvPr/>
        </p:nvSpPr>
        <p:spPr bwMode="auto">
          <a:xfrm>
            <a:off x="4232921" y="4986923"/>
            <a:ext cx="5256584" cy="70788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1"/>
                </a:solidFill>
                <a:latin typeface="Arial" charset="0"/>
                <a:cs typeface="Arial" charset="0"/>
              </a:rPr>
              <a:t>Pagamento antecipado ao FMI e resgates com </a:t>
            </a: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ágio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Troca de dívida externa por dívida interna</a:t>
            </a:r>
          </a:p>
        </p:txBody>
      </p:sp>
      <p:cxnSp>
        <p:nvCxnSpPr>
          <p:cNvPr id="4104" name="Conector de seta reta 7"/>
          <p:cNvCxnSpPr>
            <a:cxnSpLocks noChangeShapeType="1"/>
          </p:cNvCxnSpPr>
          <p:nvPr/>
        </p:nvCxnSpPr>
        <p:spPr bwMode="auto">
          <a:xfrm flipV="1">
            <a:off x="7506086" y="4454747"/>
            <a:ext cx="0" cy="532176"/>
          </a:xfrm>
          <a:prstGeom prst="straightConnector1">
            <a:avLst/>
          </a:prstGeom>
          <a:noFill/>
          <a:ln w="41275" cap="sq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099422" y="1697058"/>
            <a:ext cx="1368152" cy="13434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>
                <a:latin typeface="Arial" charset="0"/>
                <a:ea typeface="MS PGothic" charset="0"/>
                <a:cs typeface="Arial" charset="0"/>
              </a:rPr>
              <a:t>Década de </a:t>
            </a:r>
            <a:r>
              <a:rPr lang="pt-BR" sz="1800" dirty="0" smtClean="0">
                <a:latin typeface="Arial" charset="0"/>
                <a:ea typeface="MS PGothic" charset="0"/>
                <a:cs typeface="Arial" charset="0"/>
              </a:rPr>
              <a:t>90: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endParaRPr lang="pt-BR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Plano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Brady</a:t>
            </a:r>
            <a:endParaRPr lang="en-US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47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1" y="420539"/>
            <a:ext cx="936905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cs typeface="Arial" charset="0"/>
              </a:rPr>
              <a:t>Fonte: Banco Central - Nota para a Imprensa - Política Fiscal - Quadro </a:t>
            </a:r>
            <a:r>
              <a:rPr lang="pt-BR" sz="1400" b="0" smtClean="0">
                <a:solidFill>
                  <a:srgbClr val="FFFFFF"/>
                </a:solidFill>
                <a:cs typeface="Arial" charset="0"/>
              </a:rPr>
              <a:t>“Títulos Públicos Federais”.</a:t>
            </a:r>
            <a:endParaRPr lang="pt-BR" sz="1400" b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2000672" y="1484784"/>
            <a:ext cx="4032250" cy="3046988"/>
          </a:xfrm>
          <a:prstGeom prst="rect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Juros </a:t>
            </a: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sobre juros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Regime de Metas de Inflação 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Reuniões do BC com banqueiros: Conflito </a:t>
            </a: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de interesses</a:t>
            </a:r>
          </a:p>
          <a:p>
            <a:pPr algn="ctr">
              <a:spcBef>
                <a:spcPct val="50000"/>
              </a:spcBef>
            </a:pP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Falta de </a:t>
            </a: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transparência (quem são os detentores de títulos?)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Acumulação de Reservas Cambiais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“Operações de Mercado Aberto”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Empréstimos ao BNDES</a:t>
            </a:r>
            <a:endParaRPr lang="pt-BR" sz="160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96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16" y="404664"/>
            <a:ext cx="7921568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72480" y="6095238"/>
            <a:ext cx="9633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Fonte: 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</a:t>
            </a:r>
            <a:r>
              <a:rPr lang="pt-BR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://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www.stn.fazenda.gov.br/documents/10180/590564/Anexo_RMD_Abr_2017.zip/4bbfca5a-9de1-4147-a874-e75602078c0d</a:t>
            </a:r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pt-BR" sz="1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Tabelas 2.7 e 5.4. Inclui as “Operações de Mercado Aberto”, que representam dívida interna do Banco Central junto aos bancos, que também pagam juros altíssimos. O Tesouro Nacional não considera este item da dívida interna, no valor de mais de R$ 1 TRILHÃO. Dado de abril/2017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96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0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 algn="ctr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</a:t>
            </a:r>
            <a:r>
              <a:rPr lang="pt-BR" altLang="pt-BR" sz="28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REALIDADE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</a:t>
            </a: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SOCIAL CONSCIENTE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Sistema da Dívida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 democratizar o conhecimento da realidade financeira </a:t>
            </a:r>
            <a:r>
              <a:rPr lang="pt-BR" alt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NÚCLEOS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endParaRPr lang="pt-BR" alt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CONSULTA NACIONAL SOBRE REFORMAS E AUDITORIA DA 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DÍVIDA</a:t>
            </a:r>
            <a:endParaRPr lang="pt-BR" alt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>
                <a:solidFill>
                  <a:srgbClr val="FFFFFF"/>
                </a:solidFill>
                <a:latin typeface="Verdana" pitchFamily="34" charset="0"/>
                <a:hlinkClick r:id="rId3"/>
              </a:rPr>
              <a:t> </a:t>
            </a:r>
            <a:r>
              <a:rPr lang="pt-BR" altLang="pt-BR" smtClean="0">
                <a:solidFill>
                  <a:srgbClr val="FFFFFF"/>
                </a:solidFill>
                <a:latin typeface="Verdana" pitchFamily="34" charset="0"/>
                <a:hlinkClick r:id="rId3"/>
              </a:rPr>
              <a:t>www.consultanacional2017.com.br</a:t>
            </a:r>
            <a:r>
              <a:rPr lang="pt-BR" altLang="pt-BR" smtClean="0">
                <a:solidFill>
                  <a:srgbClr val="FFFFFF"/>
                </a:solidFill>
                <a:latin typeface="Verdana" pitchFamily="34" charset="0"/>
              </a:rPr>
              <a:t> </a:t>
            </a:r>
            <a:endParaRPr lang="pt-BR" alt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ChangeArrowheads="1"/>
          </p:cNvSpPr>
          <p:nvPr/>
        </p:nvSpPr>
        <p:spPr bwMode="auto">
          <a:xfrm>
            <a:off x="0" y="1219200"/>
            <a:ext cx="1042560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28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smtClean="0">
                <a:solidFill>
                  <a:srgbClr val="FFFFFF"/>
                </a:solidFill>
                <a:latin typeface="Verdana" charset="0"/>
                <a:hlinkClick r:id="rId3"/>
              </a:rPr>
              <a:t>www.auditoriacidada.org.br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www.facebook.com</a:t>
            </a:r>
            <a:r>
              <a:rPr lang="pt-BR" sz="3000" b="0" dirty="0">
                <a:solidFill>
                  <a:srgbClr val="FFFFFF"/>
                </a:solidFill>
                <a:latin typeface="Verdana" charset="0"/>
                <a:hlinkClick r:id="rId4"/>
              </a:rPr>
              <a:t>/</a:t>
            </a: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auditoriacidada.pagina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28" y="0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0" i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b="0" i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2144688" y="4293095"/>
            <a:ext cx="1729309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smtClean="0">
                <a:solidFill>
                  <a:schemeClr val="bg1"/>
                </a:solidFill>
                <a:latin typeface="Arial" charset="0"/>
                <a:cs typeface="Arial" charset="0"/>
              </a:rPr>
              <a:t>R$ 1,13 TRILHÃO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50454"/>
            <a:ext cx="7704856" cy="648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977336" y="1446183"/>
            <a:ext cx="19286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Medidas para aumentar ainda mais o gasto com a dívida:</a:t>
            </a:r>
          </a:p>
          <a:p>
            <a:pPr algn="ctr"/>
            <a:endParaRPr lang="pt-BR" sz="20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20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 do “teto de gastos”</a:t>
            </a:r>
          </a:p>
          <a:p>
            <a:pPr algn="ctr"/>
            <a:endParaRPr lang="pt-BR" sz="20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200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Reforma da Previdência</a:t>
            </a:r>
            <a:endParaRPr lang="pt-BR" sz="200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7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Argumentos do Governo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Os juros têm de ser altos para combater a inflação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A dívida pública deve ser paga sem questionamento algum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A dívida beneficia todos os brasileiros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Gastos sociais em exagero causam inflação</a:t>
            </a: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0"/>
              </a:spcBef>
              <a:buClr>
                <a:srgbClr val="FF9900"/>
              </a:buClr>
              <a:buFontTx/>
              <a:buChar char="-"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Deve-se cortar gastos sociais, para que o governo possa reduzir a dívida, ganhar credibilidade junto aos investidores, para que eles aceitem reduzir os juros cobrados pela dívida pública, para que a economia possa crescer.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chemeClr val="accent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200" smtClean="0">
                <a:solidFill>
                  <a:schemeClr val="accent1"/>
                </a:solidFill>
                <a:latin typeface="Tahoma"/>
                <a:cs typeface="Tahoma"/>
              </a:rPr>
              <a:t>Se cortar gastos sociais, inflação cai, dívida cai, juros caem, PIB cresce, e vamos para o paraíso... Temos mesmo de abrir mão de gastos sociais para a economia ir bem?</a:t>
            </a:r>
            <a:endParaRPr lang="pt-BR" sz="220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18162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661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TESTANDO O DOGMA NEOLIBERAL:  1995  A  2015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“Superávit Primário” de R$ 1 trilhão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Maiores taxas de juros do mundo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Dívida Interna Federal: de R$ 86 bilhões para R$ 4 trilhões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Crescimento médio do PIB: 2,7% ao ano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200" smtClean="0">
                <a:solidFill>
                  <a:schemeClr val="tx1"/>
                </a:solidFill>
                <a:latin typeface="Tahoma"/>
                <a:cs typeface="Tahoma"/>
              </a:rPr>
              <a:t>Crescimento médio do PIB percapita: 1,4% ao ano</a:t>
            </a:r>
          </a:p>
          <a:p>
            <a:pPr marL="377825" indent="-342900" algn="just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endParaRPr lang="pt-BR" sz="1000" smtClean="0">
              <a:solidFill>
                <a:schemeClr val="accent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200" smtClean="0">
                <a:solidFill>
                  <a:schemeClr val="accent1"/>
                </a:solidFill>
                <a:latin typeface="Tahoma"/>
                <a:cs typeface="Tahoma"/>
              </a:rPr>
              <a:t>NA REALIDADE, O CRESCIMENTO DA DÍVIDA PÚBLICA NADA TEM A VER COM UM SUPOSTO EXCESSO DE GASTOS SOCIAIS.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3000" smtClean="0">
                <a:latin typeface="Tahoma"/>
                <a:cs typeface="Tahoma"/>
              </a:rPr>
              <a:t>QUE DÍVIDA É ESSA? AUDITORIA JÁ !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endParaRPr lang="pt-BR" sz="1000" smtClean="0">
              <a:solidFill>
                <a:schemeClr val="accent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200" smtClean="0">
                <a:solidFill>
                  <a:schemeClr val="accent1"/>
                </a:solidFill>
                <a:latin typeface="Tahoma"/>
                <a:cs typeface="Tahoma"/>
              </a:rPr>
              <a:t>NA REALIDADE, CORTAR GASTOS SOCIAIS NÃO LEVA AO CRESCIMENTO ECONÔMICO, MAS À RECESSÃO, REDUZINDO A ARRECADAÇÃO E LEVANDO A MAIS CORTES DE GASTOS SOCIAIS</a:t>
            </a:r>
            <a:endParaRPr lang="pt-BR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07633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150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TESTANDO O DOGMA DOS JUROS ALTOS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O ajuste fiscal é que diminuiu a inflação e a taxa de juros? É necessário juro alto para matar a economia e controlar a inflação?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387" y="2204864"/>
            <a:ext cx="7382900" cy="359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93674" y="5842337"/>
            <a:ext cx="97123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smtClean="0">
                <a:solidFill>
                  <a:schemeClr val="tx1"/>
                </a:solidFill>
              </a:rPr>
              <a:t>                      Fonte: IPCA/IBGE. Elaboração: Auditoria Cidadã da Dívida</a:t>
            </a:r>
          </a:p>
          <a:p>
            <a:endParaRPr lang="pt-BR" sz="1600" smtClean="0">
              <a:solidFill>
                <a:schemeClr val="tx1"/>
              </a:solidFill>
            </a:endParaRPr>
          </a:p>
          <a:p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 INFLAÇÃO NO BRASIL NÃO GUARDA RELAÇÃO COM A TAXA DE JUROS</a:t>
            </a:r>
            <a:endParaRPr lang="pt-BR" sz="2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24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165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TESTANDO O DOGMA DOS JUROS ALTOS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2000" smtClean="0">
              <a:solidFill>
                <a:schemeClr val="tx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Governo diz que as taxas de juros estão caindo....será verdade?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3673" y="4029369"/>
            <a:ext cx="97123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smtClean="0">
                <a:solidFill>
                  <a:schemeClr val="tx1"/>
                </a:solidFill>
              </a:rPr>
              <a:t>                      Fonte: IBGE e BC. Elaboração: Auditoria Cidadã da Dívida</a:t>
            </a:r>
          </a:p>
          <a:p>
            <a:endParaRPr lang="pt-BR" sz="1600" smtClean="0">
              <a:solidFill>
                <a:schemeClr val="tx1"/>
              </a:solidFill>
            </a:endParaRPr>
          </a:p>
          <a:p>
            <a:r>
              <a:rPr lang="pt-BR" sz="200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pt-BR" sz="2000">
              <a:solidFill>
                <a:schemeClr val="accent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587475"/>
              </p:ext>
            </p:extLst>
          </p:nvPr>
        </p:nvGraphicFramePr>
        <p:xfrm>
          <a:off x="909376" y="2420888"/>
          <a:ext cx="8280921" cy="159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5672"/>
                <a:gridCol w="1872208"/>
                <a:gridCol w="193304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Item</a:t>
                      </a:r>
                      <a:endParaRPr lang="pt-B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Dez/2015</a:t>
                      </a:r>
                      <a:endParaRPr lang="pt-B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Abril </a:t>
                      </a:r>
                      <a:r>
                        <a:rPr lang="pt-BR" sz="3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2017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Taxa </a:t>
                      </a:r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Selic (%)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Inflação (%) - ultimos 12 meses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Juro </a:t>
                      </a:r>
                      <a:r>
                        <a:rPr lang="pt-BR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 (%)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04528" y="508518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REALIDADE, OS RENTISTAS DA DÍVIDA PÚBLICA CONTINUAM GANHANDO CADA VEZ MAIS...</a:t>
            </a:r>
            <a:endParaRPr lang="pt-BR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7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422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mtClean="0">
                <a:solidFill>
                  <a:srgbClr val="92D050"/>
                </a:solidFill>
                <a:latin typeface="Tahoma"/>
                <a:cs typeface="Tahoma"/>
              </a:rPr>
              <a:t>MEIRELLES: “BRASIL JÁ ESTÁ DECOLANDO” (17/5/2017)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chemeClr val="tx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PNAD 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Contínua </a:t>
            </a: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(IBGE), divulgada 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em 18/5/2017</a:t>
            </a:r>
            <a:endParaRPr lang="pt-BR" sz="2000">
              <a:solidFill>
                <a:schemeClr val="tx1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5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No 1º trimestre de 2017, a taxa composta da subutilização da força de trabalho (que agrega os desocupados, os subocupados por insuficiência de horas e os que fazem parte da força de trabalho potencial) ficou em 24,1%, o que representa 26,5 milhões de pessoas. N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o </a:t>
            </a: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1º trimestre de 2016, 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tal percentual era de </a:t>
            </a:r>
            <a:r>
              <a:rPr lang="pt-BR" sz="2000">
                <a:solidFill>
                  <a:schemeClr val="tx1"/>
                </a:solidFill>
                <a:latin typeface="Tahoma"/>
                <a:cs typeface="Tahoma"/>
              </a:rPr>
              <a:t>19,3</a:t>
            </a:r>
            <a:r>
              <a:rPr lang="pt-BR" sz="2000" smtClean="0">
                <a:solidFill>
                  <a:schemeClr val="tx1"/>
                </a:solidFill>
                <a:latin typeface="Tahoma"/>
                <a:cs typeface="Tahoma"/>
              </a:rPr>
              <a:t>%.</a:t>
            </a:r>
          </a:p>
          <a:p>
            <a:pPr marL="377825" indent="-342900"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endParaRPr lang="pt-BR" sz="200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lnSpc>
                <a:spcPct val="120000"/>
              </a:lnSpc>
              <a:spcBef>
                <a:spcPts val="600"/>
              </a:spcBef>
              <a:buClr>
                <a:srgbClr val="FF9900"/>
              </a:buClr>
              <a:buFontTx/>
              <a:buChar char="-"/>
            </a:pPr>
            <a:r>
              <a:rPr lang="pt-BR" sz="1200" smtClean="0">
                <a:solidFill>
                  <a:schemeClr val="tx1"/>
                </a:solidFill>
                <a:latin typeface="Tahoma"/>
                <a:cs typeface="Tahoma"/>
              </a:rPr>
              <a:t>Fonte</a:t>
            </a:r>
            <a:r>
              <a:rPr lang="pt-BR" sz="1200">
                <a:solidFill>
                  <a:schemeClr val="tx1"/>
                </a:solidFill>
                <a:latin typeface="Tahoma"/>
                <a:cs typeface="Tahoma"/>
              </a:rPr>
              <a:t>: </a:t>
            </a:r>
            <a:r>
              <a:rPr lang="pt-BR" sz="1200">
                <a:solidFill>
                  <a:schemeClr val="tx1"/>
                </a:solidFill>
                <a:latin typeface="Tahoma"/>
                <a:cs typeface="Tahoma"/>
                <a:hlinkClick r:id="rId3"/>
              </a:rPr>
              <a:t>http://</a:t>
            </a:r>
            <a:r>
              <a:rPr lang="pt-BR" sz="1200" smtClean="0">
                <a:solidFill>
                  <a:schemeClr val="tx1"/>
                </a:solidFill>
                <a:latin typeface="Tahoma"/>
                <a:cs typeface="Tahoma"/>
                <a:hlinkClick r:id="rId3"/>
              </a:rPr>
              <a:t>saladeimprensa.ibge.gov.br/noticias?view=noticia&amp;id=1&amp;busca=1&amp;idnoticia=3433</a:t>
            </a:r>
            <a:r>
              <a:rPr lang="pt-BR" sz="120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endParaRPr lang="pt-BR" sz="120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76536" y="4797152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  <a:p>
            <a:pPr algn="ctr"/>
            <a:r>
              <a:rPr lang="pt-BR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TUDO ISTO DECORRE DA POLÍTICA DE JUROS ALTOS E CORTES DE GASTOS SOCIAIS, QUE PRIVILEGIA OS RENTISTAS DA DÍVIDA PÚBLICA </a:t>
            </a:r>
            <a:endParaRPr lang="pt-BR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47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REFORMAS SERVEM PARA PAGAR A DÍVIDA</a:t>
            </a:r>
          </a:p>
          <a:p>
            <a:pPr algn="ctr">
              <a:spcBef>
                <a:spcPct val="50000"/>
              </a:spcBef>
            </a:pPr>
            <a:r>
              <a:rPr lang="pt-BR" sz="26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MAS...QUE DÍVIDA É ESSA???</a:t>
            </a:r>
            <a:endParaRPr lang="pt-BR" sz="2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  <p:extLst>
      <p:ext uri="{BB962C8B-B14F-4D97-AF65-F5344CB8AC3E}">
        <p14:creationId xmlns:p14="http://schemas.microsoft.com/office/powerpoint/2010/main" val="256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BRASIL: AUDITORIA </a:t>
            </a: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DA DÍVIDA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1000" dirty="0" smtClean="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8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www.auditoriacidada.org.br</a:t>
            </a:r>
            <a:endParaRPr lang="pt-BR" sz="32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9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b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  <a:endParaRPr lang="pt-BR" b="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8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43003</TotalTime>
  <Words>927</Words>
  <Application>Microsoft Office PowerPoint</Application>
  <PresentationFormat>Papel A4 (210 x 297 mm)</PresentationFormat>
  <Paragraphs>197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Pulso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1843</cp:revision>
  <cp:lastPrinted>2008-11-20T19:12:03Z</cp:lastPrinted>
  <dcterms:created xsi:type="dcterms:W3CDTF">2001-11-19T18:24:28Z</dcterms:created>
  <dcterms:modified xsi:type="dcterms:W3CDTF">2017-06-22T16:28:47Z</dcterms:modified>
</cp:coreProperties>
</file>