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6" r:id="rId56"/>
    <p:sldId id="311" r:id="rId57"/>
    <p:sldId id="312" r:id="rId58"/>
    <p:sldId id="313" r:id="rId59"/>
    <p:sldId id="314" r:id="rId60"/>
    <p:sldId id="315" r:id="rId61"/>
    <p:sldId id="257"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309"/>
    <a:srgbClr val="101B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74" autoAdjust="0"/>
    <p:restoredTop sz="94660"/>
  </p:normalViewPr>
  <p:slideViewPr>
    <p:cSldViewPr snapToGrid="0">
      <p:cViewPr varScale="1">
        <p:scale>
          <a:sx n="111" d="100"/>
          <a:sy n="111" d="100"/>
        </p:scale>
        <p:origin x="816" y="108"/>
      </p:cViewPr>
      <p:guideLst/>
    </p:cSldViewPr>
  </p:slideViewPr>
  <p:notesTextViewPr>
    <p:cViewPr>
      <p:scale>
        <a:sx n="1" d="1"/>
        <a:sy n="1" d="1"/>
      </p:scale>
      <p:origin x="0" y="0"/>
    </p:cViewPr>
  </p:notesTextViewPr>
  <p:sorterViewPr>
    <p:cViewPr>
      <p:scale>
        <a:sx n="100" d="100"/>
        <a:sy n="100" d="100"/>
      </p:scale>
      <p:origin x="0" y="-105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C90FD-C75E-4CC0-A4A4-AEB3A89AC35F}" type="datetimeFigureOut">
              <a:rPr lang="pt-BR" smtClean="0"/>
              <a:t>19/06/2017</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C60315-D32B-464D-A985-C9EDD07B5665}" type="slidenum">
              <a:rPr lang="pt-BR" smtClean="0"/>
              <a:t>‹nº›</a:t>
            </a:fld>
            <a:endParaRPr lang="pt-BR"/>
          </a:p>
        </p:txBody>
      </p:sp>
    </p:spTree>
    <p:extLst>
      <p:ext uri="{BB962C8B-B14F-4D97-AF65-F5344CB8AC3E}">
        <p14:creationId xmlns:p14="http://schemas.microsoft.com/office/powerpoint/2010/main" val="2989570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ço Reservado para Imagem de Slide 1"/>
          <p:cNvSpPr>
            <a:spLocks noGrp="1" noRot="1" noChangeAspect="1" noChangeArrowheads="1" noTextEdit="1"/>
          </p:cNvSpPr>
          <p:nvPr>
            <p:ph type="sldImg"/>
          </p:nvPr>
        </p:nvSpPr>
        <p:spPr>
          <a:ln/>
        </p:spPr>
      </p:sp>
      <p:sp>
        <p:nvSpPr>
          <p:cNvPr id="1433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latin typeface="Times New Roman" panose="02020603050405020304" pitchFamily="18" charset="0"/>
            </a:endParaRPr>
          </a:p>
        </p:txBody>
      </p:sp>
      <p:sp>
        <p:nvSpPr>
          <p:cNvPr id="1434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chemeClr val="tx1"/>
                </a:solidFill>
                <a:latin typeface="Times New Roman" panose="02020603050405020304" pitchFamily="18" charset="0"/>
              </a:defRPr>
            </a:lvl1pPr>
            <a:lvl2pPr marL="742950" indent="-285750">
              <a:defRPr sz="4400" b="1">
                <a:solidFill>
                  <a:schemeClr val="tx1"/>
                </a:solidFill>
                <a:latin typeface="Times New Roman" panose="02020603050405020304" pitchFamily="18" charset="0"/>
              </a:defRPr>
            </a:lvl2pPr>
            <a:lvl3pPr marL="1143000" indent="-228600">
              <a:defRPr sz="4400" b="1">
                <a:solidFill>
                  <a:schemeClr val="tx1"/>
                </a:solidFill>
                <a:latin typeface="Times New Roman" panose="02020603050405020304" pitchFamily="18" charset="0"/>
              </a:defRPr>
            </a:lvl3pPr>
            <a:lvl4pPr marL="1600200" indent="-228600">
              <a:defRPr sz="4400" b="1">
                <a:solidFill>
                  <a:schemeClr val="tx1"/>
                </a:solidFill>
                <a:latin typeface="Times New Roman" panose="02020603050405020304" pitchFamily="18" charset="0"/>
              </a:defRPr>
            </a:lvl4pPr>
            <a:lvl5pPr marL="2057400" indent="-228600">
              <a:defRPr sz="4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b="1">
                <a:solidFill>
                  <a:schemeClr val="tx1"/>
                </a:solidFill>
                <a:latin typeface="Times New Roman" panose="02020603050405020304" pitchFamily="18" charset="0"/>
              </a:defRPr>
            </a:lvl9pPr>
          </a:lstStyle>
          <a:p>
            <a:fld id="{1612E98F-46BC-4C16-9379-EEFBE14BD5C7}" type="slidenum">
              <a:rPr lang="pt-BR" altLang="pt-BR" sz="1200" smtClean="0"/>
              <a:pPr/>
              <a:t>11</a:t>
            </a:fld>
            <a:endParaRPr lang="pt-BR" altLang="pt-BR" sz="1200" smtClean="0"/>
          </a:p>
        </p:txBody>
      </p:sp>
    </p:spTree>
    <p:extLst>
      <p:ext uri="{BB962C8B-B14F-4D97-AF65-F5344CB8AC3E}">
        <p14:creationId xmlns:p14="http://schemas.microsoft.com/office/powerpoint/2010/main" val="3624977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108247-33C4-49F8-95EF-3289EA70BB89}" type="slidenum">
              <a:rPr lang="pt-BR" altLang="pt-BR" smtClean="0"/>
              <a:pPr>
                <a:spcBef>
                  <a:spcPct val="0"/>
                </a:spcBef>
              </a:pPr>
              <a:t>13</a:t>
            </a:fld>
            <a:endParaRPr lang="pt-BR" altLang="pt-BR" smtClean="0"/>
          </a:p>
        </p:txBody>
      </p:sp>
      <p:sp>
        <p:nvSpPr>
          <p:cNvPr id="17411" name="Rectangle 1026"/>
          <p:cNvSpPr>
            <a:spLocks noGrp="1" noRot="1" noChangeAspect="1" noChangeArrowheads="1" noTextEdit="1"/>
          </p:cNvSpPr>
          <p:nvPr>
            <p:ph type="sldImg"/>
          </p:nvPr>
        </p:nvSpPr>
        <p:spPr>
          <a:xfrm>
            <a:off x="0" y="330200"/>
            <a:ext cx="1588" cy="1588"/>
          </a:xfrm>
          <a:solidFill>
            <a:srgbClr val="FFFFFF"/>
          </a:solidFill>
          <a:ln/>
        </p:spPr>
      </p:sp>
      <p:sp>
        <p:nvSpPr>
          <p:cNvPr id="17412" name="Rectangle 1027"/>
          <p:cNvSpPr>
            <a:spLocks noGrp="1" noChangeArrowheads="1"/>
          </p:cNvSpPr>
          <p:nvPr>
            <p:ph type="body" idx="1"/>
          </p:nvPr>
        </p:nvSpPr>
        <p:spPr>
          <a:xfrm>
            <a:off x="500063" y="4691063"/>
            <a:ext cx="5811837" cy="4414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pt-BR" altLang="pt-BR" smtClean="0">
              <a:latin typeface="Times New Roman" panose="02020603050405020304" pitchFamily="18" charset="0"/>
            </a:endParaRPr>
          </a:p>
        </p:txBody>
      </p:sp>
    </p:spTree>
    <p:extLst>
      <p:ext uri="{BB962C8B-B14F-4D97-AF65-F5344CB8AC3E}">
        <p14:creationId xmlns:p14="http://schemas.microsoft.com/office/powerpoint/2010/main" val="2826080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67DEAD4-244D-42DA-8067-A7A4AC5ACFFD}" type="slidenum">
              <a:rPr lang="pt-BR" altLang="pt-BR" smtClean="0"/>
              <a:pPr>
                <a:spcBef>
                  <a:spcPct val="0"/>
                </a:spcBef>
              </a:pPr>
              <a:t>14</a:t>
            </a:fld>
            <a:endParaRPr lang="pt-BR" altLang="pt-BR" smtClean="0"/>
          </a:p>
        </p:txBody>
      </p:sp>
      <p:sp>
        <p:nvSpPr>
          <p:cNvPr id="19459" name="Rectangle 2"/>
          <p:cNvSpPr>
            <a:spLocks noGrp="1" noRot="1" noChangeAspect="1" noChangeArrowheads="1" noTextEdit="1"/>
          </p:cNvSpPr>
          <p:nvPr>
            <p:ph type="sldImg"/>
          </p:nvPr>
        </p:nvSpPr>
        <p:spPr>
          <a:xfrm>
            <a:off x="0" y="330200"/>
            <a:ext cx="1588" cy="1588"/>
          </a:xfrm>
          <a:solidFill>
            <a:srgbClr val="FFFFFF"/>
          </a:solidFill>
          <a:ln/>
        </p:spPr>
      </p:sp>
      <p:sp>
        <p:nvSpPr>
          <p:cNvPr id="19460" name="Rectangle 3"/>
          <p:cNvSpPr>
            <a:spLocks noGrp="1" noChangeArrowheads="1"/>
          </p:cNvSpPr>
          <p:nvPr>
            <p:ph type="body" idx="1"/>
          </p:nvPr>
        </p:nvSpPr>
        <p:spPr>
          <a:xfrm>
            <a:off x="500063" y="4691063"/>
            <a:ext cx="5811837" cy="4414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pt-BR" altLang="pt-BR" smtClean="0">
              <a:latin typeface="Times New Roman" panose="02020603050405020304" pitchFamily="18" charset="0"/>
            </a:endParaRPr>
          </a:p>
        </p:txBody>
      </p:sp>
    </p:spTree>
    <p:extLst>
      <p:ext uri="{BB962C8B-B14F-4D97-AF65-F5344CB8AC3E}">
        <p14:creationId xmlns:p14="http://schemas.microsoft.com/office/powerpoint/2010/main" val="219288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0" y="330200"/>
            <a:ext cx="1588" cy="1588"/>
          </a:xfrm>
          <a:prstGeom prst="rect">
            <a:avLst/>
          </a:prstGeom>
          <a:solidFill>
            <a:srgbClr val="FFFFFF"/>
          </a:solidFill>
          <a:ln w="9525">
            <a:solidFill>
              <a:srgbClr val="000000"/>
            </a:solidFill>
            <a:miter lim="800000"/>
            <a:headEnd/>
            <a:tailEnd/>
          </a:ln>
        </p:spPr>
        <p:txBody>
          <a:bodyPr wrap="none"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endParaRPr lang="pt-BR" altLang="pt-BR" sz="4400"/>
          </a:p>
        </p:txBody>
      </p:sp>
      <p:sp>
        <p:nvSpPr>
          <p:cNvPr id="27651" name="Rectangle 2"/>
          <p:cNvSpPr>
            <a:spLocks noGrp="1" noChangeArrowheads="1"/>
          </p:cNvSpPr>
          <p:nvPr>
            <p:ph type="body"/>
          </p:nvPr>
        </p:nvSpPr>
        <p:spPr>
          <a:xfrm>
            <a:off x="500063" y="4691063"/>
            <a:ext cx="5811837" cy="4414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pt-BR" smtClean="0">
              <a:latin typeface="Times New Roman" panose="02020603050405020304" pitchFamily="18" charset="0"/>
            </a:endParaRPr>
          </a:p>
        </p:txBody>
      </p:sp>
    </p:spTree>
    <p:extLst>
      <p:ext uri="{BB962C8B-B14F-4D97-AF65-F5344CB8AC3E}">
        <p14:creationId xmlns:p14="http://schemas.microsoft.com/office/powerpoint/2010/main" val="3673119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051B166C-11F5-43A2-8260-842C2126FA7F}" type="datetimeFigureOut">
              <a:rPr lang="pt-BR" smtClean="0"/>
              <a:t>19/06/2017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4778B53-5C6A-4FF3-817D-438CE7C7D1FD}" type="slidenum">
              <a:rPr lang="pt-BR" smtClean="0"/>
              <a:t>‹nº›</a:t>
            </a:fld>
            <a:endParaRPr lang="pt-BR"/>
          </a:p>
        </p:txBody>
      </p:sp>
    </p:spTree>
    <p:extLst>
      <p:ext uri="{BB962C8B-B14F-4D97-AF65-F5344CB8AC3E}">
        <p14:creationId xmlns:p14="http://schemas.microsoft.com/office/powerpoint/2010/main" val="3903316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51B166C-11F5-43A2-8260-842C2126FA7F}" type="datetimeFigureOut">
              <a:rPr lang="pt-BR" smtClean="0"/>
              <a:t>19/06/2017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4778B53-5C6A-4FF3-817D-438CE7C7D1FD}" type="slidenum">
              <a:rPr lang="pt-BR" smtClean="0"/>
              <a:t>‹nº›</a:t>
            </a:fld>
            <a:endParaRPr lang="pt-BR"/>
          </a:p>
        </p:txBody>
      </p:sp>
    </p:spTree>
    <p:extLst>
      <p:ext uri="{BB962C8B-B14F-4D97-AF65-F5344CB8AC3E}">
        <p14:creationId xmlns:p14="http://schemas.microsoft.com/office/powerpoint/2010/main" val="52005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51B166C-11F5-43A2-8260-842C2126FA7F}" type="datetimeFigureOut">
              <a:rPr lang="pt-BR" smtClean="0"/>
              <a:t>19/06/2017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4778B53-5C6A-4FF3-817D-438CE7C7D1FD}" type="slidenum">
              <a:rPr lang="pt-BR" smtClean="0"/>
              <a:t>‹nº›</a:t>
            </a:fld>
            <a:endParaRPr lang="pt-BR"/>
          </a:p>
        </p:txBody>
      </p:sp>
    </p:spTree>
    <p:extLst>
      <p:ext uri="{BB962C8B-B14F-4D97-AF65-F5344CB8AC3E}">
        <p14:creationId xmlns:p14="http://schemas.microsoft.com/office/powerpoint/2010/main" val="731293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ítulo, clip-art e text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a:t>Clique para editar o estilo do título mestre</a:t>
            </a:r>
          </a:p>
        </p:txBody>
      </p:sp>
      <p:sp>
        <p:nvSpPr>
          <p:cNvPr id="3" name="Espaço Reservado para Clip-art 2"/>
          <p:cNvSpPr>
            <a:spLocks noGrp="1"/>
          </p:cNvSpPr>
          <p:nvPr>
            <p:ph type="clipArt" sz="half" idx="1"/>
          </p:nvPr>
        </p:nvSpPr>
        <p:spPr>
          <a:xfrm>
            <a:off x="685800" y="1981200"/>
            <a:ext cx="3810000" cy="4114800"/>
          </a:xfrm>
        </p:spPr>
        <p:txBody>
          <a:bodyPr rtlCol="0">
            <a:normAutofit/>
          </a:bodyPr>
          <a:lstStyle/>
          <a:p>
            <a:pPr lvl="0"/>
            <a:endParaRPr lang="pt-BR" noProof="0"/>
          </a:p>
        </p:txBody>
      </p:sp>
      <p:sp>
        <p:nvSpPr>
          <p:cNvPr id="4" name="Espaço Reservado para Texto 3"/>
          <p:cNvSpPr>
            <a:spLocks noGrp="1"/>
          </p:cNvSpPr>
          <p:nvPr>
            <p:ph type="body" sz="half" idx="2"/>
          </p:nvPr>
        </p:nvSpPr>
        <p:spPr>
          <a:xfrm>
            <a:off x="4648200" y="1981200"/>
            <a:ext cx="3810000" cy="4114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a:extLst>
              <a:ext uri="{FF2B5EF4-FFF2-40B4-BE49-F238E27FC236}">
                <a16:creationId xmlns:a16="http://schemas.microsoft.com/office/drawing/2014/main" id="{3F48C785-ED11-47DB-A326-B0D2D634B1AD}"/>
              </a:ext>
            </a:extLst>
          </p:cNvPr>
          <p:cNvSpPr>
            <a:spLocks noGrp="1"/>
          </p:cNvSpPr>
          <p:nvPr>
            <p:ph type="dt" sz="half" idx="10"/>
          </p:nvPr>
        </p:nvSpPr>
        <p:spPr/>
        <p:txBody>
          <a:bodyPr/>
          <a:lstStyle>
            <a:lvl1pPr>
              <a:defRPr/>
            </a:lvl1pPr>
          </a:lstStyle>
          <a:p>
            <a:pPr>
              <a:defRPr/>
            </a:pPr>
            <a:endParaRPr lang="pt-BR"/>
          </a:p>
        </p:txBody>
      </p:sp>
      <p:sp>
        <p:nvSpPr>
          <p:cNvPr id="6" name="Espaço Reservado para Rodapé 4">
            <a:extLst>
              <a:ext uri="{FF2B5EF4-FFF2-40B4-BE49-F238E27FC236}">
                <a16:creationId xmlns:a16="http://schemas.microsoft.com/office/drawing/2014/main" id="{356B12E8-BF35-4705-B522-38FFC474A764}"/>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BB40267B-F138-41DE-A862-4DAADDCC5038}"/>
              </a:ext>
            </a:extLst>
          </p:cNvPr>
          <p:cNvSpPr>
            <a:spLocks noGrp="1"/>
          </p:cNvSpPr>
          <p:nvPr>
            <p:ph type="sldNum" sz="quarter" idx="12"/>
          </p:nvPr>
        </p:nvSpPr>
        <p:spPr/>
        <p:txBody>
          <a:bodyPr/>
          <a:lstStyle>
            <a:lvl1pPr>
              <a:defRPr/>
            </a:lvl1pPr>
          </a:lstStyle>
          <a:p>
            <a:pPr>
              <a:defRPr/>
            </a:pPr>
            <a:fld id="{1D00C1F2-3D3C-4603-827A-CD22BEDFDF43}" type="slidenum">
              <a:rPr lang="pt-BR" altLang="pt-BR"/>
              <a:pPr>
                <a:defRPr/>
              </a:pPr>
              <a:t>‹nº›</a:t>
            </a:fld>
            <a:endParaRPr lang="pt-BR" altLang="pt-BR"/>
          </a:p>
        </p:txBody>
      </p:sp>
    </p:spTree>
    <p:extLst>
      <p:ext uri="{BB962C8B-B14F-4D97-AF65-F5344CB8AC3E}">
        <p14:creationId xmlns:p14="http://schemas.microsoft.com/office/powerpoint/2010/main" val="137674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51B166C-11F5-43A2-8260-842C2126FA7F}" type="datetimeFigureOut">
              <a:rPr lang="pt-BR" smtClean="0"/>
              <a:t>19/06/2017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4778B53-5C6A-4FF3-817D-438CE7C7D1FD}" type="slidenum">
              <a:rPr lang="pt-BR" smtClean="0"/>
              <a:t>‹nº›</a:t>
            </a:fld>
            <a:endParaRPr lang="pt-BR"/>
          </a:p>
        </p:txBody>
      </p:sp>
    </p:spTree>
    <p:extLst>
      <p:ext uri="{BB962C8B-B14F-4D97-AF65-F5344CB8AC3E}">
        <p14:creationId xmlns:p14="http://schemas.microsoft.com/office/powerpoint/2010/main" val="4006562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051B166C-11F5-43A2-8260-842C2126FA7F}" type="datetimeFigureOut">
              <a:rPr lang="pt-BR" smtClean="0"/>
              <a:t>19/06/2017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4778B53-5C6A-4FF3-817D-438CE7C7D1FD}" type="slidenum">
              <a:rPr lang="pt-BR" smtClean="0"/>
              <a:t>‹nº›</a:t>
            </a:fld>
            <a:endParaRPr lang="pt-BR"/>
          </a:p>
        </p:txBody>
      </p:sp>
    </p:spTree>
    <p:extLst>
      <p:ext uri="{BB962C8B-B14F-4D97-AF65-F5344CB8AC3E}">
        <p14:creationId xmlns:p14="http://schemas.microsoft.com/office/powerpoint/2010/main" val="2362373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051B166C-11F5-43A2-8260-842C2126FA7F}" type="datetimeFigureOut">
              <a:rPr lang="pt-BR" smtClean="0"/>
              <a:t>19/06/2017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4778B53-5C6A-4FF3-817D-438CE7C7D1FD}" type="slidenum">
              <a:rPr lang="pt-BR" smtClean="0"/>
              <a:t>‹nº›</a:t>
            </a:fld>
            <a:endParaRPr lang="pt-BR"/>
          </a:p>
        </p:txBody>
      </p:sp>
    </p:spTree>
    <p:extLst>
      <p:ext uri="{BB962C8B-B14F-4D97-AF65-F5344CB8AC3E}">
        <p14:creationId xmlns:p14="http://schemas.microsoft.com/office/powerpoint/2010/main" val="1427323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051B166C-11F5-43A2-8260-842C2126FA7F}" type="datetimeFigureOut">
              <a:rPr lang="pt-BR" smtClean="0"/>
              <a:t>19/06/2017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4778B53-5C6A-4FF3-817D-438CE7C7D1FD}" type="slidenum">
              <a:rPr lang="pt-BR" smtClean="0"/>
              <a:t>‹nº›</a:t>
            </a:fld>
            <a:endParaRPr lang="pt-BR"/>
          </a:p>
        </p:txBody>
      </p:sp>
    </p:spTree>
    <p:extLst>
      <p:ext uri="{BB962C8B-B14F-4D97-AF65-F5344CB8AC3E}">
        <p14:creationId xmlns:p14="http://schemas.microsoft.com/office/powerpoint/2010/main" val="2353603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051B166C-11F5-43A2-8260-842C2126FA7F}" type="datetimeFigureOut">
              <a:rPr lang="pt-BR" smtClean="0"/>
              <a:t>19/06/2017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4778B53-5C6A-4FF3-817D-438CE7C7D1FD}" type="slidenum">
              <a:rPr lang="pt-BR" smtClean="0"/>
              <a:t>‹nº›</a:t>
            </a:fld>
            <a:endParaRPr lang="pt-BR"/>
          </a:p>
        </p:txBody>
      </p:sp>
    </p:spTree>
    <p:extLst>
      <p:ext uri="{BB962C8B-B14F-4D97-AF65-F5344CB8AC3E}">
        <p14:creationId xmlns:p14="http://schemas.microsoft.com/office/powerpoint/2010/main" val="2523103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B166C-11F5-43A2-8260-842C2126FA7F}" type="datetimeFigureOut">
              <a:rPr lang="pt-BR" smtClean="0"/>
              <a:t>19/06/2017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4778B53-5C6A-4FF3-817D-438CE7C7D1FD}" type="slidenum">
              <a:rPr lang="pt-BR" smtClean="0"/>
              <a:t>‹nº›</a:t>
            </a:fld>
            <a:endParaRPr lang="pt-BR"/>
          </a:p>
        </p:txBody>
      </p:sp>
    </p:spTree>
    <p:extLst>
      <p:ext uri="{BB962C8B-B14F-4D97-AF65-F5344CB8AC3E}">
        <p14:creationId xmlns:p14="http://schemas.microsoft.com/office/powerpoint/2010/main" val="140561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051B166C-11F5-43A2-8260-842C2126FA7F}" type="datetimeFigureOut">
              <a:rPr lang="pt-BR" smtClean="0"/>
              <a:t>19/06/2017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4778B53-5C6A-4FF3-817D-438CE7C7D1FD}" type="slidenum">
              <a:rPr lang="pt-BR" smtClean="0"/>
              <a:t>‹nº›</a:t>
            </a:fld>
            <a:endParaRPr lang="pt-BR"/>
          </a:p>
        </p:txBody>
      </p:sp>
    </p:spTree>
    <p:extLst>
      <p:ext uri="{BB962C8B-B14F-4D97-AF65-F5344CB8AC3E}">
        <p14:creationId xmlns:p14="http://schemas.microsoft.com/office/powerpoint/2010/main" val="3296274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051B166C-11F5-43A2-8260-842C2126FA7F}" type="datetimeFigureOut">
              <a:rPr lang="pt-BR" smtClean="0"/>
              <a:t>19/06/2017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4778B53-5C6A-4FF3-817D-438CE7C7D1FD}" type="slidenum">
              <a:rPr lang="pt-BR" smtClean="0"/>
              <a:t>‹nº›</a:t>
            </a:fld>
            <a:endParaRPr lang="pt-BR"/>
          </a:p>
        </p:txBody>
      </p:sp>
    </p:spTree>
    <p:extLst>
      <p:ext uri="{BB962C8B-B14F-4D97-AF65-F5344CB8AC3E}">
        <p14:creationId xmlns:p14="http://schemas.microsoft.com/office/powerpoint/2010/main" val="324304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B166C-11F5-43A2-8260-842C2126FA7F}" type="datetimeFigureOut">
              <a:rPr lang="pt-BR" smtClean="0"/>
              <a:t>19/06/2017</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78B53-5C6A-4FF3-817D-438CE7C7D1FD}" type="slidenum">
              <a:rPr lang="pt-BR" smtClean="0"/>
              <a:t>‹nº›</a:t>
            </a:fld>
            <a:endParaRPr lang="pt-BR"/>
          </a:p>
        </p:txBody>
      </p:sp>
    </p:spTree>
    <p:extLst>
      <p:ext uri="{BB962C8B-B14F-4D97-AF65-F5344CB8AC3E}">
        <p14:creationId xmlns:p14="http://schemas.microsoft.com/office/powerpoint/2010/main" val="3403322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josepastore.com.br/"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4514" y="456090"/>
            <a:ext cx="3412084" cy="646304"/>
          </a:xfrm>
          <a:prstGeom prst="rect">
            <a:avLst/>
          </a:prstGeom>
        </p:spPr>
      </p:pic>
      <p:sp>
        <p:nvSpPr>
          <p:cNvPr id="5" name="Retângulo 4"/>
          <p:cNvSpPr/>
          <p:nvPr/>
        </p:nvSpPr>
        <p:spPr>
          <a:xfrm>
            <a:off x="1496182" y="2888204"/>
            <a:ext cx="7540846" cy="58477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pt-BR" sz="3200" cap="none" spc="0" dirty="0" smtClean="0">
                <a:ln/>
                <a:solidFill>
                  <a:srgbClr val="101B43"/>
                </a:solidFill>
                <a:effectLst/>
                <a:latin typeface="Impact" panose="020B0806030902050204" pitchFamily="34" charset="0"/>
              </a:rPr>
              <a:t>FORMAS DEGRADANTES DE TRABALHO HUMANO</a:t>
            </a:r>
            <a:endParaRPr lang="pt-BR" sz="3200" cap="none" spc="0" dirty="0">
              <a:ln/>
              <a:solidFill>
                <a:srgbClr val="101B43"/>
              </a:solidFill>
              <a:effectLst/>
              <a:latin typeface="Impact" panose="020B0806030902050204" pitchFamily="34" charset="0"/>
            </a:endParaRPr>
          </a:p>
        </p:txBody>
      </p:sp>
      <p:sp>
        <p:nvSpPr>
          <p:cNvPr id="6" name="Retângulo 5"/>
          <p:cNvSpPr/>
          <p:nvPr/>
        </p:nvSpPr>
        <p:spPr>
          <a:xfrm>
            <a:off x="3873261" y="5808359"/>
            <a:ext cx="4727276"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pt-BR" sz="4400" b="1" cap="none" spc="0" dirty="0">
                <a:ln/>
                <a:solidFill>
                  <a:srgbClr val="E72309"/>
                </a:solidFill>
                <a:effectLst/>
              </a:rPr>
              <a:t>Prof. </a:t>
            </a:r>
            <a:r>
              <a:rPr lang="pt-BR" sz="4400" b="1" cap="none" spc="0" dirty="0" smtClean="0">
                <a:ln/>
                <a:solidFill>
                  <a:srgbClr val="E72309"/>
                </a:solidFill>
                <a:effectLst/>
              </a:rPr>
              <a:t>Luis Camargo</a:t>
            </a:r>
            <a:endParaRPr lang="pt-BR" sz="4400" b="1" cap="none" spc="0" dirty="0">
              <a:ln/>
              <a:solidFill>
                <a:srgbClr val="E72309"/>
              </a:solidFill>
              <a:effectLst/>
            </a:endParaRPr>
          </a:p>
        </p:txBody>
      </p:sp>
    </p:spTree>
    <p:extLst>
      <p:ext uri="{BB962C8B-B14F-4D97-AF65-F5344CB8AC3E}">
        <p14:creationId xmlns:p14="http://schemas.microsoft.com/office/powerpoint/2010/main" val="122217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500"/>
                            </p:stCondLst>
                            <p:childTnLst>
                              <p:par>
                                <p:cTn id="9" presetID="3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 calcmode="lin" valueType="num">
                                      <p:cBhvr>
                                        <p:cTn id="13" dur="500" fill="hold"/>
                                        <p:tgtEl>
                                          <p:spTgt spid="6"/>
                                        </p:tgtEl>
                                        <p:attrNameLst>
                                          <p:attrName>style.rotation</p:attrName>
                                        </p:attrNameLst>
                                      </p:cBhvr>
                                      <p:tavLst>
                                        <p:tav tm="0">
                                          <p:val>
                                            <p:fltVal val="90"/>
                                          </p:val>
                                        </p:tav>
                                        <p:tav tm="100000">
                                          <p:val>
                                            <p:fltVal val="0"/>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pPr algn="ctr" eaLnBrk="1" hangingPunct="1"/>
            <a:r>
              <a:rPr lang="pt-BR" altLang="pt-BR" sz="3600" b="1" smtClean="0">
                <a:solidFill>
                  <a:srgbClr val="FF0000"/>
                </a:solidFill>
              </a:rPr>
              <a:t>PRINCÍPIO DA PROTEÇÃO</a:t>
            </a:r>
            <a:endParaRPr lang="pt-BR" altLang="pt-BR" sz="3600" b="1" i="1" smtClean="0">
              <a:solidFill>
                <a:srgbClr val="FF0000"/>
              </a:solidFill>
            </a:endParaRPr>
          </a:p>
        </p:txBody>
      </p:sp>
      <p:sp>
        <p:nvSpPr>
          <p:cNvPr id="39939" name="Rectangle 3">
            <a:extLst>
              <a:ext uri="{FF2B5EF4-FFF2-40B4-BE49-F238E27FC236}">
                <a16:creationId xmlns:a16="http://schemas.microsoft.com/office/drawing/2014/main" id="{B96C0DA6-62F3-4046-88CA-A4D4F19A2668}"/>
              </a:ext>
            </a:extLst>
          </p:cNvPr>
          <p:cNvSpPr>
            <a:spLocks noGrp="1" noChangeArrowheads="1"/>
          </p:cNvSpPr>
          <p:nvPr>
            <p:ph idx="1"/>
          </p:nvPr>
        </p:nvSpPr>
        <p:spPr>
          <a:xfrm>
            <a:off x="685800" y="1981200"/>
            <a:ext cx="7772400" cy="4543425"/>
          </a:xfrm>
        </p:spPr>
        <p:txBody>
          <a:bodyPr rtlCol="0">
            <a:normAutofit fontScale="92500"/>
          </a:bodyPr>
          <a:lstStyle/>
          <a:p>
            <a:pPr algn="just" eaLnBrk="1" hangingPunct="1">
              <a:defRPr/>
            </a:pPr>
            <a:endParaRPr lang="pt-BR" altLang="pt-BR" sz="2800" b="1" dirty="0"/>
          </a:p>
          <a:p>
            <a:pPr algn="just" eaLnBrk="1" hangingPunct="1">
              <a:defRPr/>
            </a:pPr>
            <a:r>
              <a:rPr lang="pt-BR" altLang="pt-BR" sz="2800" b="1" dirty="0"/>
              <a:t>O Direito do Trabalho, EMINENTEMENTE TUITIVO, cria para os hipossuficientes uma rede de proteção, a fim de atenuar o desequilíbrio inerente ao contrato de trabalho no plano jurídico. </a:t>
            </a:r>
          </a:p>
          <a:p>
            <a:pPr algn="just" eaLnBrk="1" hangingPunct="1">
              <a:defRPr/>
            </a:pPr>
            <a:endParaRPr lang="pt-BR" altLang="pt-BR" sz="2800" b="1" dirty="0"/>
          </a:p>
          <a:p>
            <a:pPr algn="just" eaLnBrk="1" hangingPunct="1">
              <a:defRPr/>
            </a:pPr>
            <a:r>
              <a:rPr lang="pt-BR" altLang="pt-BR" sz="2800" b="1" dirty="0"/>
              <a:t>O princípio tutelar ou da proteção não apenas informa o Direito do Individual do Trabalho, criando regras favoráveis, protetivas ou tutelares para o trabalhador, mas é a própria espinha dorsal desse ramo do Direito</a:t>
            </a:r>
          </a:p>
        </p:txBody>
      </p:sp>
    </p:spTree>
    <p:extLst>
      <p:ext uri="{BB962C8B-B14F-4D97-AF65-F5344CB8AC3E}">
        <p14:creationId xmlns:p14="http://schemas.microsoft.com/office/powerpoint/2010/main" val="1804909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pPr algn="ctr" eaLnBrk="1" hangingPunct="1"/>
            <a:r>
              <a:rPr lang="pt-BR" altLang="pt-BR" sz="3600" b="1" smtClean="0">
                <a:solidFill>
                  <a:srgbClr val="FF0000"/>
                </a:solidFill>
              </a:rPr>
              <a:t>PRINCÍPIO DA PROTEÇÃO</a:t>
            </a:r>
            <a:endParaRPr lang="pt-BR" altLang="pt-BR" sz="3600" b="1" i="1" smtClean="0">
              <a:solidFill>
                <a:srgbClr val="FF0000"/>
              </a:solidFill>
            </a:endParaRPr>
          </a:p>
        </p:txBody>
      </p:sp>
      <p:sp>
        <p:nvSpPr>
          <p:cNvPr id="13315" name="Rectangle 3"/>
          <p:cNvSpPr>
            <a:spLocks noGrp="1"/>
          </p:cNvSpPr>
          <p:nvPr>
            <p:ph idx="1"/>
          </p:nvPr>
        </p:nvSpPr>
        <p:spPr>
          <a:xfrm>
            <a:off x="685800" y="1981200"/>
            <a:ext cx="7772400" cy="4543425"/>
          </a:xfrm>
        </p:spPr>
        <p:txBody>
          <a:bodyPr>
            <a:normAutofit lnSpcReduction="10000"/>
          </a:bodyPr>
          <a:lstStyle/>
          <a:p>
            <a:pPr algn="just" eaLnBrk="1" hangingPunct="1"/>
            <a:endParaRPr lang="pt-BR" altLang="pt-BR" sz="2800" smtClean="0"/>
          </a:p>
          <a:p>
            <a:pPr algn="just" eaLnBrk="1" hangingPunct="1"/>
            <a:r>
              <a:rPr lang="pt-BR" altLang="pt-BR" sz="3600" b="1" smtClean="0"/>
              <a:t>Para Américo Plá Rodriguez, inclusive, o princípio protetivo, devido a sua importância no Direito do Trabalho, manifesta-se em três dimensões distintas: o princípio do in dubio pro operário, o princípio da norma mais favorável e o princípio da condição mais benéfica. </a:t>
            </a:r>
          </a:p>
          <a:p>
            <a:pPr algn="just" eaLnBrk="1" hangingPunct="1"/>
            <a:endParaRPr lang="pt-BR" altLang="pt-BR" sz="2800" b="1" smtClean="0"/>
          </a:p>
        </p:txBody>
      </p:sp>
    </p:spTree>
    <p:extLst>
      <p:ext uri="{BB962C8B-B14F-4D97-AF65-F5344CB8AC3E}">
        <p14:creationId xmlns:p14="http://schemas.microsoft.com/office/powerpoint/2010/main" val="3384388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algn="ctr" eaLnBrk="1" hangingPunct="1"/>
            <a:r>
              <a:rPr lang="pt-BR" altLang="pt-BR" sz="3600" b="1" smtClean="0">
                <a:solidFill>
                  <a:srgbClr val="FF0000"/>
                </a:solidFill>
              </a:rPr>
              <a:t>PRIORIDADES</a:t>
            </a:r>
            <a:br>
              <a:rPr lang="pt-BR" altLang="pt-BR" sz="3600" b="1" smtClean="0">
                <a:solidFill>
                  <a:srgbClr val="FF0000"/>
                </a:solidFill>
              </a:rPr>
            </a:br>
            <a:endParaRPr lang="pt-BR" altLang="pt-BR" sz="3600" b="1" i="1" smtClean="0">
              <a:solidFill>
                <a:srgbClr val="FF0000"/>
              </a:solidFill>
            </a:endParaRPr>
          </a:p>
        </p:txBody>
      </p:sp>
      <p:sp>
        <p:nvSpPr>
          <p:cNvPr id="129027" name="Rectangle 3">
            <a:extLst>
              <a:ext uri="{FF2B5EF4-FFF2-40B4-BE49-F238E27FC236}">
                <a16:creationId xmlns:a16="http://schemas.microsoft.com/office/drawing/2014/main" id="{B6484AF5-8DC0-455E-886E-CF80777FEA56}"/>
              </a:ext>
            </a:extLst>
          </p:cNvPr>
          <p:cNvSpPr>
            <a:spLocks noGrp="1" noChangeArrowheads="1"/>
          </p:cNvSpPr>
          <p:nvPr>
            <p:ph idx="1"/>
          </p:nvPr>
        </p:nvSpPr>
        <p:spPr>
          <a:xfrm>
            <a:off x="685800" y="1196975"/>
            <a:ext cx="7772400" cy="4679950"/>
          </a:xfrm>
        </p:spPr>
        <p:txBody>
          <a:bodyPr>
            <a:normAutofit lnSpcReduction="10000"/>
          </a:bodyPr>
          <a:lstStyle/>
          <a:p>
            <a:pPr marL="0" indent="0" algn="just" eaLnBrk="1" hangingPunct="1">
              <a:buFont typeface="Arial" panose="020B0604020202020204" pitchFamily="34" charset="0"/>
              <a:buNone/>
              <a:defRPr/>
            </a:pPr>
            <a:endParaRPr lang="pt-BR" altLang="pt-BR" sz="2800" b="1" dirty="0"/>
          </a:p>
          <a:p>
            <a:pPr algn="just" eaLnBrk="1" hangingPunct="1">
              <a:defRPr/>
            </a:pPr>
            <a:r>
              <a:rPr lang="pt-BR" altLang="pt-BR" sz="2800" b="1" dirty="0"/>
              <a:t>ELIMINAR O TRABALHO INFANTIL.</a:t>
            </a:r>
          </a:p>
          <a:p>
            <a:pPr algn="just" eaLnBrk="1" hangingPunct="1">
              <a:defRPr/>
            </a:pPr>
            <a:r>
              <a:rPr lang="pt-BR" altLang="pt-BR" sz="2800" b="1" dirty="0"/>
              <a:t>ERRADICAR O TRABALHO ESCRAVO .</a:t>
            </a:r>
          </a:p>
          <a:p>
            <a:pPr algn="just" eaLnBrk="1" hangingPunct="1">
              <a:defRPr/>
            </a:pPr>
            <a:r>
              <a:rPr lang="pt-BR" altLang="pt-BR" sz="2800" b="1" dirty="0"/>
              <a:t>COMBATER A PRECARIZAÇÃO NAS CONDIÇÕES DE TRABALHO.</a:t>
            </a:r>
          </a:p>
          <a:p>
            <a:pPr algn="just" eaLnBrk="1" hangingPunct="1">
              <a:defRPr/>
            </a:pPr>
            <a:r>
              <a:rPr lang="pt-BR" altLang="pt-BR" sz="2800" b="1" dirty="0"/>
              <a:t>REGULARIZAR O TRABALHO INDÍGENA.</a:t>
            </a:r>
          </a:p>
          <a:p>
            <a:pPr algn="just" eaLnBrk="1" hangingPunct="1">
              <a:defRPr/>
            </a:pPr>
            <a:r>
              <a:rPr lang="pt-BR" altLang="pt-BR" sz="2800" b="1" dirty="0"/>
              <a:t>COMBATER O TRÁFICO DE PESSOAS.</a:t>
            </a:r>
          </a:p>
          <a:p>
            <a:pPr algn="just" eaLnBrk="1" hangingPunct="1">
              <a:defRPr/>
            </a:pPr>
            <a:r>
              <a:rPr lang="pt-BR" altLang="pt-BR" sz="2800" b="1" dirty="0"/>
              <a:t>DEFENDER A LIBERDADE SINDICAL.</a:t>
            </a:r>
          </a:p>
          <a:p>
            <a:pPr algn="just" eaLnBrk="1" hangingPunct="1">
              <a:defRPr/>
            </a:pPr>
            <a:r>
              <a:rPr lang="pt-BR" altLang="pt-BR" sz="2800" b="1" dirty="0"/>
              <a:t>GARANTIR DE UM AMBIENTE DE TRABALHO SEGURO E SAUDÁVEL.</a:t>
            </a:r>
          </a:p>
          <a:p>
            <a:pPr algn="just" eaLnBrk="1" hangingPunct="1">
              <a:defRPr/>
            </a:pPr>
            <a:endParaRPr lang="pt-BR" altLang="pt-BR" sz="2800" b="1" dirty="0"/>
          </a:p>
          <a:p>
            <a:pPr algn="just" eaLnBrk="1" hangingPunct="1">
              <a:buFontTx/>
              <a:buNone/>
              <a:defRPr/>
            </a:pPr>
            <a:endParaRPr lang="pt-BR" altLang="pt-BR" sz="2800" b="1" dirty="0"/>
          </a:p>
        </p:txBody>
      </p:sp>
    </p:spTree>
    <p:extLst>
      <p:ext uri="{BB962C8B-B14F-4D97-AF65-F5344CB8AC3E}">
        <p14:creationId xmlns:p14="http://schemas.microsoft.com/office/powerpoint/2010/main" val="3172134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9027">
                                            <p:txEl>
                                              <p:pRg st="1" end="1"/>
                                            </p:txEl>
                                          </p:spTgt>
                                        </p:tgtEl>
                                        <p:attrNameLst>
                                          <p:attrName>style.visibility</p:attrName>
                                        </p:attrNameLst>
                                      </p:cBhvr>
                                      <p:to>
                                        <p:strVal val="visible"/>
                                      </p:to>
                                    </p:set>
                                    <p:anim calcmode="lin" valueType="num">
                                      <p:cBhvr additive="base">
                                        <p:cTn id="7" dur="500" fill="hold"/>
                                        <p:tgtEl>
                                          <p:spTgt spid="12902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9027">
                                            <p:txEl>
                                              <p:pRg st="2" end="2"/>
                                            </p:txEl>
                                          </p:spTgt>
                                        </p:tgtEl>
                                        <p:attrNameLst>
                                          <p:attrName>style.visibility</p:attrName>
                                        </p:attrNameLst>
                                      </p:cBhvr>
                                      <p:to>
                                        <p:strVal val="visible"/>
                                      </p:to>
                                    </p:set>
                                    <p:anim calcmode="lin" valueType="num">
                                      <p:cBhvr additive="base">
                                        <p:cTn id="13" dur="500" fill="hold"/>
                                        <p:tgtEl>
                                          <p:spTgt spid="1290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902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9027">
                                            <p:txEl>
                                              <p:pRg st="3" end="3"/>
                                            </p:txEl>
                                          </p:spTgt>
                                        </p:tgtEl>
                                        <p:attrNameLst>
                                          <p:attrName>style.visibility</p:attrName>
                                        </p:attrNameLst>
                                      </p:cBhvr>
                                      <p:to>
                                        <p:strVal val="visible"/>
                                      </p:to>
                                    </p:set>
                                    <p:anim calcmode="lin" valueType="num">
                                      <p:cBhvr additive="base">
                                        <p:cTn id="19" dur="500" fill="hold"/>
                                        <p:tgtEl>
                                          <p:spTgt spid="1290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902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9027">
                                            <p:txEl>
                                              <p:pRg st="4" end="4"/>
                                            </p:txEl>
                                          </p:spTgt>
                                        </p:tgtEl>
                                        <p:attrNameLst>
                                          <p:attrName>style.visibility</p:attrName>
                                        </p:attrNameLst>
                                      </p:cBhvr>
                                      <p:to>
                                        <p:strVal val="visible"/>
                                      </p:to>
                                    </p:set>
                                    <p:anim calcmode="lin" valueType="num">
                                      <p:cBhvr additive="base">
                                        <p:cTn id="25" dur="500" fill="hold"/>
                                        <p:tgtEl>
                                          <p:spTgt spid="12902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902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29027">
                                            <p:txEl>
                                              <p:pRg st="5" end="5"/>
                                            </p:txEl>
                                          </p:spTgt>
                                        </p:tgtEl>
                                        <p:attrNameLst>
                                          <p:attrName>style.visibility</p:attrName>
                                        </p:attrNameLst>
                                      </p:cBhvr>
                                      <p:to>
                                        <p:strVal val="visible"/>
                                      </p:to>
                                    </p:set>
                                    <p:anim calcmode="lin" valueType="num">
                                      <p:cBhvr additive="base">
                                        <p:cTn id="31" dur="500" fill="hold"/>
                                        <p:tgtEl>
                                          <p:spTgt spid="12902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9027">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29027">
                                            <p:txEl>
                                              <p:pRg st="6" end="6"/>
                                            </p:txEl>
                                          </p:spTgt>
                                        </p:tgtEl>
                                        <p:attrNameLst>
                                          <p:attrName>style.visibility</p:attrName>
                                        </p:attrNameLst>
                                      </p:cBhvr>
                                      <p:to>
                                        <p:strVal val="visible"/>
                                      </p:to>
                                    </p:set>
                                    <p:anim calcmode="lin" valueType="num">
                                      <p:cBhvr additive="base">
                                        <p:cTn id="37" dur="500" fill="hold"/>
                                        <p:tgtEl>
                                          <p:spTgt spid="12902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9027">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29027">
                                            <p:txEl>
                                              <p:pRg st="7" end="7"/>
                                            </p:txEl>
                                          </p:spTgt>
                                        </p:tgtEl>
                                        <p:attrNameLst>
                                          <p:attrName>style.visibility</p:attrName>
                                        </p:attrNameLst>
                                      </p:cBhvr>
                                      <p:to>
                                        <p:strVal val="visible"/>
                                      </p:to>
                                    </p:set>
                                    <p:anim calcmode="lin" valueType="num">
                                      <p:cBhvr additive="base">
                                        <p:cTn id="43" dur="500" fill="hold"/>
                                        <p:tgtEl>
                                          <p:spTgt spid="12902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9027">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A2E105E-945B-4210-923B-2E2A18AA2157}"/>
              </a:ext>
            </a:extLst>
          </p:cNvPr>
          <p:cNvSpPr>
            <a:spLocks noGrp="1" noChangeArrowheads="1"/>
          </p:cNvSpPr>
          <p:nvPr>
            <p:ph type="title"/>
          </p:nvPr>
        </p:nvSpPr>
        <p:spPr>
          <a:xfrm>
            <a:off x="-1687513" y="476250"/>
            <a:ext cx="12520613" cy="1143000"/>
          </a:xfrm>
        </p:spPr>
        <p:txBody>
          <a:bodyPr lIns="90000" tIns="46800" rIns="90000" bIns="46800"/>
          <a:lstStyle/>
          <a:p>
            <a:pPr algn="ctr" defTabSz="449263"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pt-BR" sz="3600" b="1" dirty="0">
                <a:solidFill>
                  <a:srgbClr val="FF0000"/>
                </a:solidFill>
                <a:effectLst>
                  <a:outerShdw blurRad="38100" dist="38100" dir="2700000" algn="tl">
                    <a:srgbClr val="000000">
                      <a:alpha val="43137"/>
                    </a:srgbClr>
                  </a:outerShdw>
                </a:effectLst>
              </a:rPr>
              <a:t>TRABALHO ESCRAVO CONTEMPORÂNEO</a:t>
            </a:r>
            <a:r>
              <a:rPr lang="en-GB" altLang="pt-BR" sz="3600" b="1" dirty="0">
                <a:solidFill>
                  <a:srgbClr val="FF0000"/>
                </a:solidFill>
              </a:rPr>
              <a:t/>
            </a:r>
            <a:br>
              <a:rPr lang="en-GB" altLang="pt-BR" sz="3600" b="1" dirty="0">
                <a:solidFill>
                  <a:srgbClr val="FF0000"/>
                </a:solidFill>
              </a:rPr>
            </a:br>
            <a:r>
              <a:rPr lang="en-GB" altLang="pt-BR" sz="2800" b="1" dirty="0">
                <a:solidFill>
                  <a:srgbClr val="FF0000"/>
                </a:solidFill>
              </a:rPr>
              <a:t>ART. 149 DO CÓDIGO PENAL</a:t>
            </a:r>
          </a:p>
        </p:txBody>
      </p:sp>
      <p:sp>
        <p:nvSpPr>
          <p:cNvPr id="49155" name="Rectangle 3">
            <a:extLst>
              <a:ext uri="{FF2B5EF4-FFF2-40B4-BE49-F238E27FC236}">
                <a16:creationId xmlns:a16="http://schemas.microsoft.com/office/drawing/2014/main" id="{A8C2065D-B69B-4EC4-B8E7-4866174494EC}"/>
              </a:ext>
            </a:extLst>
          </p:cNvPr>
          <p:cNvSpPr>
            <a:spLocks noGrp="1" noChangeArrowheads="1"/>
          </p:cNvSpPr>
          <p:nvPr>
            <p:ph idx="1"/>
          </p:nvPr>
        </p:nvSpPr>
        <p:spPr>
          <a:xfrm>
            <a:off x="685800" y="1981200"/>
            <a:ext cx="7773988" cy="4084638"/>
          </a:xfrm>
        </p:spPr>
        <p:txBody>
          <a:bodyPr lIns="90000" tIns="46800" rIns="90000" bIns="46800" rtlCol="0">
            <a:normAutofit fontScale="92500" lnSpcReduction="10000"/>
          </a:bodyPr>
          <a:lstStyle/>
          <a:p>
            <a:pPr marL="341313" indent="-341313" algn="just" defTabSz="449263" eaLnBrk="1" fontAlgn="auto" hangingPunct="1">
              <a:spcBef>
                <a:spcPts val="70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pt-BR" sz="2800" b="1" dirty="0"/>
              <a:t>ART.149: </a:t>
            </a:r>
            <a:r>
              <a:rPr lang="en-GB" altLang="pt-BR" sz="2800" b="1" dirty="0" err="1"/>
              <a:t>Reduzir</a:t>
            </a:r>
            <a:r>
              <a:rPr lang="en-GB" altLang="pt-BR" sz="2800" b="1" dirty="0"/>
              <a:t> </a:t>
            </a:r>
            <a:r>
              <a:rPr lang="en-GB" altLang="pt-BR" sz="2800" b="1" dirty="0" err="1"/>
              <a:t>alguém</a:t>
            </a:r>
            <a:r>
              <a:rPr lang="en-GB" altLang="pt-BR" sz="2800" b="1" dirty="0"/>
              <a:t> a </a:t>
            </a:r>
            <a:r>
              <a:rPr lang="en-GB" altLang="pt-BR" sz="2800" b="1" dirty="0" err="1"/>
              <a:t>condição</a:t>
            </a:r>
            <a:r>
              <a:rPr lang="en-GB" altLang="pt-BR" sz="2800" b="1" dirty="0"/>
              <a:t> </a:t>
            </a:r>
            <a:r>
              <a:rPr lang="en-GB" altLang="pt-BR" sz="2800" b="1" dirty="0" err="1"/>
              <a:t>análoga</a:t>
            </a:r>
            <a:r>
              <a:rPr lang="en-GB" altLang="pt-BR" sz="2800" b="1" dirty="0"/>
              <a:t> à de </a:t>
            </a:r>
            <a:r>
              <a:rPr lang="en-GB" altLang="pt-BR" sz="2800" b="1" dirty="0" err="1"/>
              <a:t>escravo</a:t>
            </a:r>
            <a:r>
              <a:rPr lang="en-GB" altLang="pt-BR" sz="2800" b="1" dirty="0"/>
              <a:t>, </a:t>
            </a:r>
            <a:r>
              <a:rPr lang="en-GB" altLang="pt-BR" sz="2800" b="1" dirty="0" err="1"/>
              <a:t>quer</a:t>
            </a:r>
            <a:r>
              <a:rPr lang="en-GB" altLang="pt-BR" sz="2800" b="1" dirty="0"/>
              <a:t> </a:t>
            </a:r>
            <a:r>
              <a:rPr lang="en-GB" altLang="pt-BR" sz="2800" b="1" dirty="0" err="1"/>
              <a:t>submetendo</a:t>
            </a:r>
            <a:r>
              <a:rPr lang="en-GB" altLang="pt-BR" sz="2800" b="1" dirty="0"/>
              <a:t>-o a </a:t>
            </a:r>
            <a:r>
              <a:rPr lang="en-GB" altLang="pt-BR" sz="2800" b="1" dirty="0" err="1"/>
              <a:t>trabalhos</a:t>
            </a:r>
            <a:r>
              <a:rPr lang="en-GB" altLang="pt-BR" sz="2800" b="1" dirty="0"/>
              <a:t> </a:t>
            </a:r>
            <a:r>
              <a:rPr lang="en-GB" altLang="pt-BR" sz="2800" b="1" dirty="0" err="1"/>
              <a:t>forçados</a:t>
            </a:r>
            <a:r>
              <a:rPr lang="en-GB" altLang="pt-BR" sz="2800" b="1" dirty="0"/>
              <a:t> </a:t>
            </a:r>
            <a:r>
              <a:rPr lang="en-GB" altLang="pt-BR" sz="2800" b="1" dirty="0" err="1"/>
              <a:t>ou</a:t>
            </a:r>
            <a:r>
              <a:rPr lang="en-GB" altLang="pt-BR" sz="2800" b="1" dirty="0"/>
              <a:t> a </a:t>
            </a:r>
            <a:r>
              <a:rPr lang="en-GB" altLang="pt-BR" sz="2800" b="1" dirty="0" err="1"/>
              <a:t>jornada</a:t>
            </a:r>
            <a:r>
              <a:rPr lang="en-GB" altLang="pt-BR" sz="2800" b="1" dirty="0"/>
              <a:t> </a:t>
            </a:r>
            <a:r>
              <a:rPr lang="en-GB" altLang="pt-BR" sz="2800" b="1" dirty="0" err="1"/>
              <a:t>exaustiva</a:t>
            </a:r>
            <a:r>
              <a:rPr lang="en-GB" altLang="pt-BR" sz="2800" b="1" dirty="0"/>
              <a:t>, </a:t>
            </a:r>
            <a:r>
              <a:rPr lang="en-GB" altLang="pt-BR" sz="2800" b="1" dirty="0" err="1"/>
              <a:t>quer</a:t>
            </a:r>
            <a:r>
              <a:rPr lang="en-GB" altLang="pt-BR" sz="2800" b="1" dirty="0"/>
              <a:t> </a:t>
            </a:r>
            <a:r>
              <a:rPr lang="en-GB" altLang="pt-BR" sz="2800" b="1" dirty="0" err="1"/>
              <a:t>sujeitando</a:t>
            </a:r>
            <a:r>
              <a:rPr lang="en-GB" altLang="pt-BR" sz="2800" b="1" dirty="0"/>
              <a:t>-o a </a:t>
            </a:r>
            <a:r>
              <a:rPr lang="en-GB" altLang="pt-BR" sz="2800" b="1" dirty="0" err="1"/>
              <a:t>condições</a:t>
            </a:r>
            <a:r>
              <a:rPr lang="en-GB" altLang="pt-BR" sz="2800" b="1" dirty="0"/>
              <a:t> </a:t>
            </a:r>
            <a:r>
              <a:rPr lang="en-GB" altLang="pt-BR" sz="2800" b="1" dirty="0" err="1"/>
              <a:t>degradantes</a:t>
            </a:r>
            <a:r>
              <a:rPr lang="en-GB" altLang="pt-BR" sz="2800" b="1" dirty="0"/>
              <a:t> de </a:t>
            </a:r>
            <a:r>
              <a:rPr lang="en-GB" altLang="pt-BR" sz="2800" b="1" dirty="0" err="1"/>
              <a:t>trabalho</a:t>
            </a:r>
            <a:r>
              <a:rPr lang="en-GB" altLang="pt-BR" sz="2800" b="1" dirty="0"/>
              <a:t>, </a:t>
            </a:r>
            <a:r>
              <a:rPr lang="en-GB" altLang="pt-BR" sz="2800" b="1" dirty="0" err="1"/>
              <a:t>quer</a:t>
            </a:r>
            <a:r>
              <a:rPr lang="en-GB" altLang="pt-BR" sz="2800" b="1" dirty="0"/>
              <a:t> </a:t>
            </a:r>
            <a:r>
              <a:rPr lang="en-GB" altLang="pt-BR" sz="2800" b="1" dirty="0" err="1"/>
              <a:t>restringindo</a:t>
            </a:r>
            <a:r>
              <a:rPr lang="en-GB" altLang="pt-BR" sz="2800" b="1" dirty="0"/>
              <a:t>, </a:t>
            </a:r>
            <a:r>
              <a:rPr lang="en-GB" altLang="pt-BR" sz="2800" b="1" dirty="0" err="1"/>
              <a:t>por</a:t>
            </a:r>
            <a:r>
              <a:rPr lang="en-GB" altLang="pt-BR" sz="2800" b="1" dirty="0"/>
              <a:t> </a:t>
            </a:r>
            <a:r>
              <a:rPr lang="en-GB" altLang="pt-BR" sz="2800" b="1" dirty="0" err="1"/>
              <a:t>qualquer</a:t>
            </a:r>
            <a:r>
              <a:rPr lang="en-GB" altLang="pt-BR" sz="2800" b="1" dirty="0"/>
              <a:t> </a:t>
            </a:r>
            <a:r>
              <a:rPr lang="en-GB" altLang="pt-BR" sz="2800" b="1" dirty="0" err="1"/>
              <a:t>meio</a:t>
            </a:r>
            <a:r>
              <a:rPr lang="en-GB" altLang="pt-BR" sz="2800" b="1" dirty="0"/>
              <a:t>, </a:t>
            </a:r>
            <a:r>
              <a:rPr lang="en-GB" altLang="pt-BR" sz="2800" b="1" dirty="0" err="1"/>
              <a:t>sua</a:t>
            </a:r>
            <a:r>
              <a:rPr lang="en-GB" altLang="pt-BR" sz="2800" b="1" dirty="0"/>
              <a:t> </a:t>
            </a:r>
            <a:r>
              <a:rPr lang="en-GB" altLang="pt-BR" sz="2800" b="1" dirty="0" err="1"/>
              <a:t>locomoção</a:t>
            </a:r>
            <a:r>
              <a:rPr lang="en-GB" altLang="pt-BR" sz="2800" b="1" dirty="0"/>
              <a:t> </a:t>
            </a:r>
            <a:r>
              <a:rPr lang="en-GB" altLang="pt-BR" sz="2800" b="1" dirty="0" err="1"/>
              <a:t>em</a:t>
            </a:r>
            <a:r>
              <a:rPr lang="en-GB" altLang="pt-BR" sz="2800" b="1" dirty="0"/>
              <a:t> </a:t>
            </a:r>
            <a:r>
              <a:rPr lang="en-GB" altLang="pt-BR" sz="2800" b="1" dirty="0" err="1"/>
              <a:t>razão</a:t>
            </a:r>
            <a:r>
              <a:rPr lang="en-GB" altLang="pt-BR" sz="2800" b="1" dirty="0"/>
              <a:t> de </a:t>
            </a:r>
            <a:r>
              <a:rPr lang="en-GB" altLang="pt-BR" sz="2800" b="1" dirty="0" err="1"/>
              <a:t>dívida</a:t>
            </a:r>
            <a:r>
              <a:rPr lang="en-GB" altLang="pt-BR" sz="2800" b="1" dirty="0"/>
              <a:t> </a:t>
            </a:r>
            <a:r>
              <a:rPr lang="en-GB" altLang="pt-BR" sz="2800" b="1" dirty="0" err="1"/>
              <a:t>contraída</a:t>
            </a:r>
            <a:r>
              <a:rPr lang="en-GB" altLang="pt-BR" sz="2800" b="1" dirty="0"/>
              <a:t> com o </a:t>
            </a:r>
            <a:r>
              <a:rPr lang="en-GB" altLang="pt-BR" sz="2800" b="1" dirty="0" err="1"/>
              <a:t>empregador</a:t>
            </a:r>
            <a:r>
              <a:rPr lang="en-GB" altLang="pt-BR" sz="2800" b="1" dirty="0"/>
              <a:t> </a:t>
            </a:r>
            <a:r>
              <a:rPr lang="en-GB" altLang="pt-BR" sz="2800" b="1" dirty="0" err="1"/>
              <a:t>ou</a:t>
            </a:r>
            <a:r>
              <a:rPr lang="en-GB" altLang="pt-BR" sz="2800" b="1" dirty="0"/>
              <a:t> </a:t>
            </a:r>
            <a:r>
              <a:rPr lang="en-GB" altLang="pt-BR" sz="2800" b="1" dirty="0" err="1"/>
              <a:t>preposto</a:t>
            </a:r>
            <a:r>
              <a:rPr lang="en-GB" altLang="pt-BR" sz="2800" b="1" dirty="0"/>
              <a:t>:</a:t>
            </a:r>
          </a:p>
          <a:p>
            <a:pPr marL="341313" indent="-341313" algn="just" defTabSz="449263" eaLnBrk="1" fontAlgn="auto" hangingPunct="1">
              <a:spcBef>
                <a:spcPts val="700"/>
              </a:spcBef>
              <a:spcAft>
                <a:spcPts val="0"/>
              </a:spcAft>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altLang="pt-BR" sz="2800" b="1" dirty="0"/>
          </a:p>
          <a:p>
            <a:pPr marL="341313" indent="-341313" algn="just" defTabSz="449263" eaLnBrk="1" fontAlgn="auto" hangingPunct="1">
              <a:spcBef>
                <a:spcPts val="70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pt-BR" sz="2800" b="1" dirty="0"/>
              <a:t>PENA: </a:t>
            </a:r>
            <a:r>
              <a:rPr lang="en-GB" altLang="pt-BR" sz="2800" b="1" dirty="0" err="1"/>
              <a:t>reclusão</a:t>
            </a:r>
            <a:r>
              <a:rPr lang="en-GB" altLang="pt-BR" sz="2800" b="1" dirty="0"/>
              <a:t>, de </a:t>
            </a:r>
            <a:r>
              <a:rPr lang="en-GB" altLang="pt-BR" sz="2800" b="1" dirty="0" err="1"/>
              <a:t>dois</a:t>
            </a:r>
            <a:r>
              <a:rPr lang="en-GB" altLang="pt-BR" sz="2800" b="1" dirty="0"/>
              <a:t> a </a:t>
            </a:r>
            <a:r>
              <a:rPr lang="en-GB" altLang="pt-BR" sz="2800" b="1" dirty="0" err="1"/>
              <a:t>oito</a:t>
            </a:r>
            <a:r>
              <a:rPr lang="en-GB" altLang="pt-BR" sz="2800" b="1" dirty="0"/>
              <a:t> </a:t>
            </a:r>
            <a:r>
              <a:rPr lang="en-GB" altLang="pt-BR" sz="2800" b="1" dirty="0" err="1"/>
              <a:t>anos</a:t>
            </a:r>
            <a:r>
              <a:rPr lang="en-GB" altLang="pt-BR" sz="2800" b="1" dirty="0"/>
              <a:t>, e </a:t>
            </a:r>
            <a:r>
              <a:rPr lang="en-GB" altLang="pt-BR" sz="2800" b="1" dirty="0" err="1"/>
              <a:t>multa</a:t>
            </a:r>
            <a:r>
              <a:rPr lang="en-GB" altLang="pt-BR" sz="2800" b="1" dirty="0"/>
              <a:t>, </a:t>
            </a:r>
            <a:r>
              <a:rPr lang="en-GB" altLang="pt-BR" sz="2800" b="1" dirty="0" err="1"/>
              <a:t>além</a:t>
            </a:r>
            <a:r>
              <a:rPr lang="en-GB" altLang="pt-BR" sz="2800" b="1" dirty="0"/>
              <a:t> da </a:t>
            </a:r>
            <a:r>
              <a:rPr lang="en-GB" altLang="pt-BR" sz="2800" b="1" dirty="0" err="1"/>
              <a:t>pena</a:t>
            </a:r>
            <a:r>
              <a:rPr lang="en-GB" altLang="pt-BR" sz="2800" b="1" dirty="0"/>
              <a:t> </a:t>
            </a:r>
            <a:r>
              <a:rPr lang="en-GB" altLang="pt-BR" sz="2800" b="1" dirty="0" err="1"/>
              <a:t>correspondente</a:t>
            </a:r>
            <a:r>
              <a:rPr lang="en-GB" altLang="pt-BR" sz="2800" b="1" dirty="0"/>
              <a:t> à </a:t>
            </a:r>
            <a:r>
              <a:rPr lang="en-GB" altLang="pt-BR" sz="2800" b="1" dirty="0" err="1"/>
              <a:t>violência</a:t>
            </a:r>
            <a:r>
              <a:rPr lang="en-GB" altLang="pt-BR" sz="2800" dirty="0"/>
              <a:t>.</a:t>
            </a:r>
          </a:p>
          <a:p>
            <a:pPr marL="341313" indent="-341313" algn="just" defTabSz="449263" eaLnBrk="1" fontAlgn="auto" hangingPunct="1">
              <a:spcBef>
                <a:spcPts val="70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altLang="pt-BR" sz="2800" dirty="0"/>
          </a:p>
          <a:p>
            <a:pPr marL="341313" indent="-341313" algn="just" defTabSz="449263" eaLnBrk="1" fontAlgn="auto" hangingPunct="1">
              <a:spcBef>
                <a:spcPts val="70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pt-BR" sz="2800" b="1" u="sng" dirty="0">
                <a:solidFill>
                  <a:srgbClr val="FF0000"/>
                </a:solidFill>
              </a:rPr>
              <a:t>NOVA REDAÇÃO – DEZEMBRO DE 2003.</a:t>
            </a:r>
          </a:p>
        </p:txBody>
      </p:sp>
    </p:spTree>
    <p:extLst>
      <p:ext uri="{BB962C8B-B14F-4D97-AF65-F5344CB8AC3E}">
        <p14:creationId xmlns:p14="http://schemas.microsoft.com/office/powerpoint/2010/main" val="329659033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188913"/>
            <a:ext cx="7772400" cy="71437"/>
          </a:xfrm>
        </p:spPr>
        <p:txBody>
          <a:bodyPr lIns="90000" tIns="46800" rIns="90000" bIns="46800">
            <a:normAutofit fontScale="90000"/>
          </a:bodyPr>
          <a:lstStyle/>
          <a:p>
            <a:pPr algn="ctr" defTabSz="449263"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pt-BR" sz="2800" b="1" i="1" u="sng" smtClean="0"/>
              <a:t>ARTIGO 149 - CP</a:t>
            </a:r>
          </a:p>
        </p:txBody>
      </p:sp>
      <p:sp>
        <p:nvSpPr>
          <p:cNvPr id="22531" name="Rectangle 3">
            <a:extLst>
              <a:ext uri="{FF2B5EF4-FFF2-40B4-BE49-F238E27FC236}">
                <a16:creationId xmlns:a16="http://schemas.microsoft.com/office/drawing/2014/main" id="{237C7B4D-27CE-4B07-895D-1C557616A0A4}"/>
              </a:ext>
            </a:extLst>
          </p:cNvPr>
          <p:cNvSpPr>
            <a:spLocks noGrp="1" noChangeArrowheads="1"/>
          </p:cNvSpPr>
          <p:nvPr>
            <p:ph idx="1"/>
          </p:nvPr>
        </p:nvSpPr>
        <p:spPr>
          <a:xfrm>
            <a:off x="685800" y="692150"/>
            <a:ext cx="7773988" cy="5976938"/>
          </a:xfrm>
        </p:spPr>
        <p:txBody>
          <a:bodyPr lIns="90000" tIns="46800" rIns="90000" bIns="46800">
            <a:normAutofit fontScale="92500"/>
          </a:bodyPr>
          <a:lstStyle/>
          <a:p>
            <a:pPr marL="341313" indent="-341313" algn="just" defTabSz="449263" eaLnBrk="1" hangingPunct="1">
              <a:lnSpc>
                <a:spcPct val="95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pt-BR" sz="2800" b="1" dirty="0">
                <a:solidFill>
                  <a:srgbClr val="FF0000"/>
                </a:solidFill>
              </a:rPr>
              <a:t>PARÁGRAFO 1º</a:t>
            </a:r>
            <a:r>
              <a:rPr lang="en-GB" altLang="pt-BR" sz="2800" b="1" dirty="0"/>
              <a:t> - </a:t>
            </a:r>
            <a:r>
              <a:rPr lang="en-GB" altLang="pt-BR" sz="2800" b="1" dirty="0" err="1"/>
              <a:t>Nas</a:t>
            </a:r>
            <a:r>
              <a:rPr lang="en-GB" altLang="pt-BR" sz="2800" b="1" dirty="0"/>
              <a:t> </a:t>
            </a:r>
            <a:r>
              <a:rPr lang="en-GB" altLang="pt-BR" sz="2800" b="1" dirty="0" err="1"/>
              <a:t>mesmas</a:t>
            </a:r>
            <a:r>
              <a:rPr lang="en-GB" altLang="pt-BR" sz="2800" b="1" dirty="0"/>
              <a:t> </a:t>
            </a:r>
            <a:r>
              <a:rPr lang="en-GB" altLang="pt-BR" sz="2800" b="1" dirty="0" err="1"/>
              <a:t>penas</a:t>
            </a:r>
            <a:r>
              <a:rPr lang="en-GB" altLang="pt-BR" sz="2800" b="1" dirty="0"/>
              <a:t> </a:t>
            </a:r>
            <a:r>
              <a:rPr lang="en-GB" altLang="pt-BR" sz="2800" b="1" dirty="0" err="1"/>
              <a:t>incorre</a:t>
            </a:r>
            <a:r>
              <a:rPr lang="en-GB" altLang="pt-BR" sz="2800" b="1" dirty="0"/>
              <a:t> </a:t>
            </a:r>
            <a:r>
              <a:rPr lang="en-GB" altLang="pt-BR" sz="2800" b="1" dirty="0" err="1"/>
              <a:t>quem</a:t>
            </a:r>
            <a:r>
              <a:rPr lang="en-GB" altLang="pt-BR" sz="2800" b="1" dirty="0"/>
              <a:t>:</a:t>
            </a:r>
          </a:p>
          <a:p>
            <a:pPr algn="just" defTabSz="449263"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pt-BR" sz="2800" b="1" dirty="0"/>
              <a:t>I – </a:t>
            </a:r>
            <a:r>
              <a:rPr lang="en-GB" altLang="pt-BR" sz="2800" b="1" dirty="0" err="1"/>
              <a:t>cerceia</a:t>
            </a:r>
            <a:r>
              <a:rPr lang="en-GB" altLang="pt-BR" sz="2800" b="1" dirty="0"/>
              <a:t> o </a:t>
            </a:r>
            <a:r>
              <a:rPr lang="en-GB" altLang="pt-BR" sz="2800" b="1" dirty="0" err="1"/>
              <a:t>uso</a:t>
            </a:r>
            <a:r>
              <a:rPr lang="en-GB" altLang="pt-BR" sz="2800" b="1" dirty="0"/>
              <a:t> de </a:t>
            </a:r>
            <a:r>
              <a:rPr lang="en-GB" altLang="pt-BR" sz="2800" b="1" dirty="0" err="1"/>
              <a:t>qualquer</a:t>
            </a:r>
            <a:r>
              <a:rPr lang="en-GB" altLang="pt-BR" sz="2800" b="1" dirty="0"/>
              <a:t> </a:t>
            </a:r>
            <a:r>
              <a:rPr lang="en-GB" altLang="pt-BR" sz="2800" b="1" dirty="0" err="1"/>
              <a:t>meio</a:t>
            </a:r>
            <a:r>
              <a:rPr lang="en-GB" altLang="pt-BR" sz="2800" b="1" dirty="0"/>
              <a:t> de </a:t>
            </a:r>
            <a:r>
              <a:rPr lang="en-GB" altLang="pt-BR" sz="2800" b="1" dirty="0" err="1"/>
              <a:t>transporte</a:t>
            </a:r>
            <a:r>
              <a:rPr lang="en-GB" altLang="pt-BR" sz="2800" b="1" dirty="0"/>
              <a:t> </a:t>
            </a:r>
            <a:r>
              <a:rPr lang="en-GB" altLang="pt-BR" sz="2800" b="1" dirty="0" err="1"/>
              <a:t>por</a:t>
            </a:r>
            <a:r>
              <a:rPr lang="en-GB" altLang="pt-BR" sz="2800" b="1" dirty="0"/>
              <a:t> parte do </a:t>
            </a:r>
            <a:r>
              <a:rPr lang="en-GB" altLang="pt-BR" sz="2800" b="1" dirty="0" err="1"/>
              <a:t>trabalhador</a:t>
            </a:r>
            <a:r>
              <a:rPr lang="en-GB" altLang="pt-BR" sz="2800" b="1" dirty="0"/>
              <a:t>, com o </a:t>
            </a:r>
            <a:r>
              <a:rPr lang="en-GB" altLang="pt-BR" sz="2800" b="1" dirty="0" err="1"/>
              <a:t>fim</a:t>
            </a:r>
            <a:r>
              <a:rPr lang="en-GB" altLang="pt-BR" sz="2800" b="1" dirty="0"/>
              <a:t> de </a:t>
            </a:r>
            <a:r>
              <a:rPr lang="en-GB" altLang="pt-BR" sz="2800" b="1" dirty="0" err="1"/>
              <a:t>retê</a:t>
            </a:r>
            <a:r>
              <a:rPr lang="en-GB" altLang="pt-BR" sz="2800" b="1" dirty="0"/>
              <a:t>-lo no local de </a:t>
            </a:r>
            <a:r>
              <a:rPr lang="en-GB" altLang="pt-BR" sz="2800" b="1" dirty="0" err="1"/>
              <a:t>trabalho</a:t>
            </a:r>
            <a:r>
              <a:rPr lang="en-GB" altLang="pt-BR" sz="2800" b="1" dirty="0"/>
              <a:t>;</a:t>
            </a:r>
          </a:p>
          <a:p>
            <a:pPr algn="just"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pt-BR" sz="2800" b="1" dirty="0"/>
              <a:t>II – </a:t>
            </a:r>
            <a:r>
              <a:rPr lang="en-GB" altLang="pt-BR" sz="2800" b="1" dirty="0" err="1"/>
              <a:t>mantém</a:t>
            </a:r>
            <a:r>
              <a:rPr lang="en-GB" altLang="pt-BR" sz="2800" b="1" dirty="0"/>
              <a:t> </a:t>
            </a:r>
            <a:r>
              <a:rPr lang="en-GB" altLang="pt-BR" sz="2800" b="1" dirty="0" err="1"/>
              <a:t>vigilância</a:t>
            </a:r>
            <a:r>
              <a:rPr lang="en-GB" altLang="pt-BR" sz="2800" b="1" dirty="0"/>
              <a:t> </a:t>
            </a:r>
            <a:r>
              <a:rPr lang="en-GB" altLang="pt-BR" sz="2800" b="1" dirty="0" err="1"/>
              <a:t>ostensiva</a:t>
            </a:r>
            <a:r>
              <a:rPr lang="en-GB" altLang="pt-BR" sz="2800" b="1" dirty="0"/>
              <a:t> no local de </a:t>
            </a:r>
            <a:r>
              <a:rPr lang="en-GB" altLang="pt-BR" sz="2800" b="1" dirty="0" err="1"/>
              <a:t>trabalho</a:t>
            </a:r>
            <a:r>
              <a:rPr lang="en-GB" altLang="pt-BR" sz="2800" b="1" dirty="0"/>
              <a:t> </a:t>
            </a:r>
            <a:r>
              <a:rPr lang="en-GB" altLang="pt-BR" sz="2800" b="1" dirty="0" err="1"/>
              <a:t>ou</a:t>
            </a:r>
            <a:r>
              <a:rPr lang="en-GB" altLang="pt-BR" sz="2800" b="1" dirty="0"/>
              <a:t> se </a:t>
            </a:r>
            <a:r>
              <a:rPr lang="en-GB" altLang="pt-BR" sz="2800" b="1" dirty="0" err="1"/>
              <a:t>apodera</a:t>
            </a:r>
            <a:r>
              <a:rPr lang="en-GB" altLang="pt-BR" sz="2800" b="1" dirty="0"/>
              <a:t> de </a:t>
            </a:r>
            <a:r>
              <a:rPr lang="en-GB" altLang="pt-BR" sz="2800" b="1" dirty="0" err="1"/>
              <a:t>documentos</a:t>
            </a:r>
            <a:r>
              <a:rPr lang="en-GB" altLang="pt-BR" sz="2800" b="1" dirty="0"/>
              <a:t> </a:t>
            </a:r>
            <a:r>
              <a:rPr lang="en-GB" altLang="pt-BR" sz="2800" b="1" dirty="0" err="1"/>
              <a:t>ou</a:t>
            </a:r>
            <a:r>
              <a:rPr lang="en-GB" altLang="pt-BR" sz="2800" b="1" dirty="0"/>
              <a:t> </a:t>
            </a:r>
            <a:r>
              <a:rPr lang="en-GB" altLang="pt-BR" sz="2800" b="1" dirty="0" err="1"/>
              <a:t>objetos</a:t>
            </a:r>
            <a:r>
              <a:rPr lang="en-GB" altLang="pt-BR" sz="2800" b="1" dirty="0"/>
              <a:t> </a:t>
            </a:r>
            <a:r>
              <a:rPr lang="en-GB" altLang="pt-BR" sz="2800" b="1" dirty="0" err="1"/>
              <a:t>pessoais</a:t>
            </a:r>
            <a:r>
              <a:rPr lang="en-GB" altLang="pt-BR" sz="2800" b="1" dirty="0"/>
              <a:t> do </a:t>
            </a:r>
            <a:r>
              <a:rPr lang="en-GB" altLang="pt-BR" sz="2800" b="1" dirty="0" err="1"/>
              <a:t>trabalhador</a:t>
            </a:r>
            <a:r>
              <a:rPr lang="en-GB" altLang="pt-BR" sz="2800" b="1" dirty="0"/>
              <a:t>, com o </a:t>
            </a:r>
            <a:r>
              <a:rPr lang="en-GB" altLang="pt-BR" sz="2800" b="1" dirty="0" err="1"/>
              <a:t>fim</a:t>
            </a:r>
            <a:r>
              <a:rPr lang="en-GB" altLang="pt-BR" sz="2800" b="1" dirty="0"/>
              <a:t> de </a:t>
            </a:r>
            <a:r>
              <a:rPr lang="en-GB" altLang="pt-BR" sz="2800" b="1" dirty="0" err="1"/>
              <a:t>retê</a:t>
            </a:r>
            <a:r>
              <a:rPr lang="en-GB" altLang="pt-BR" sz="2800" b="1" dirty="0"/>
              <a:t>-lo no local de </a:t>
            </a:r>
            <a:r>
              <a:rPr lang="en-GB" altLang="pt-BR" sz="2800" b="1" dirty="0" err="1"/>
              <a:t>trabalho</a:t>
            </a:r>
            <a:r>
              <a:rPr lang="en-GB" altLang="pt-BR" sz="2800" b="1" dirty="0"/>
              <a:t>.</a:t>
            </a:r>
          </a:p>
          <a:p>
            <a:pPr algn="just"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pt-BR" sz="2800" b="1" dirty="0">
                <a:solidFill>
                  <a:srgbClr val="FF0000"/>
                </a:solidFill>
              </a:rPr>
              <a:t>PARÁGRAFO 2º</a:t>
            </a:r>
            <a:r>
              <a:rPr lang="en-GB" altLang="pt-BR" sz="2800" b="1" dirty="0"/>
              <a:t> - A </a:t>
            </a:r>
            <a:r>
              <a:rPr lang="en-GB" altLang="pt-BR" sz="2800" b="1" dirty="0" err="1"/>
              <a:t>pena</a:t>
            </a:r>
            <a:r>
              <a:rPr lang="en-GB" altLang="pt-BR" sz="2800" b="1" dirty="0"/>
              <a:t> é </a:t>
            </a:r>
            <a:r>
              <a:rPr lang="en-GB" altLang="pt-BR" sz="2800" b="1" dirty="0" err="1"/>
              <a:t>aumentada</a:t>
            </a:r>
            <a:r>
              <a:rPr lang="en-GB" altLang="pt-BR" sz="2800" b="1" dirty="0"/>
              <a:t> de </a:t>
            </a:r>
            <a:r>
              <a:rPr lang="en-GB" altLang="pt-BR" sz="2800" b="1" dirty="0" err="1"/>
              <a:t>metade</a:t>
            </a:r>
            <a:r>
              <a:rPr lang="en-GB" altLang="pt-BR" sz="2800" b="1" dirty="0"/>
              <a:t>, se o crime é </a:t>
            </a:r>
            <a:r>
              <a:rPr lang="en-GB" altLang="pt-BR" sz="2800" b="1" dirty="0" err="1"/>
              <a:t>cometido</a:t>
            </a:r>
            <a:r>
              <a:rPr lang="en-GB" altLang="pt-BR" sz="2800" b="1" dirty="0"/>
              <a:t>:</a:t>
            </a:r>
          </a:p>
          <a:p>
            <a:pPr algn="just"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pt-BR" sz="2800" b="1" dirty="0"/>
              <a:t>I – contra </a:t>
            </a:r>
            <a:r>
              <a:rPr lang="en-GB" altLang="pt-BR" sz="2800" b="1" dirty="0" err="1"/>
              <a:t>criança</a:t>
            </a:r>
            <a:r>
              <a:rPr lang="en-GB" altLang="pt-BR" sz="2800" b="1" dirty="0"/>
              <a:t> </a:t>
            </a:r>
            <a:r>
              <a:rPr lang="en-GB" altLang="pt-BR" sz="2800" b="1" dirty="0" err="1"/>
              <a:t>ou</a:t>
            </a:r>
            <a:r>
              <a:rPr lang="en-GB" altLang="pt-BR" sz="2800" b="1" dirty="0"/>
              <a:t> </a:t>
            </a:r>
            <a:r>
              <a:rPr lang="en-GB" altLang="pt-BR" sz="2800" b="1" dirty="0" err="1"/>
              <a:t>adolescente</a:t>
            </a:r>
            <a:r>
              <a:rPr lang="en-GB" altLang="pt-BR" sz="2800" b="1" dirty="0"/>
              <a:t>;</a:t>
            </a:r>
          </a:p>
          <a:p>
            <a:pPr algn="just"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pt-BR" sz="2800" b="1" dirty="0"/>
              <a:t>II – </a:t>
            </a:r>
            <a:r>
              <a:rPr lang="en-GB" altLang="pt-BR" sz="2800" b="1" dirty="0" err="1"/>
              <a:t>por</a:t>
            </a:r>
            <a:r>
              <a:rPr lang="en-GB" altLang="pt-BR" sz="2800" b="1" dirty="0"/>
              <a:t> </a:t>
            </a:r>
            <a:r>
              <a:rPr lang="en-GB" altLang="pt-BR" sz="2800" b="1" dirty="0" err="1"/>
              <a:t>motivo</a:t>
            </a:r>
            <a:r>
              <a:rPr lang="en-GB" altLang="pt-BR" sz="2800" b="1" dirty="0"/>
              <a:t> de </a:t>
            </a:r>
            <a:r>
              <a:rPr lang="en-GB" altLang="pt-BR" sz="2800" b="1" dirty="0" err="1"/>
              <a:t>preconceito</a:t>
            </a:r>
            <a:r>
              <a:rPr lang="en-GB" altLang="pt-BR" sz="2800" b="1" dirty="0"/>
              <a:t> de </a:t>
            </a:r>
            <a:r>
              <a:rPr lang="en-GB" altLang="pt-BR" sz="2800" b="1" dirty="0" err="1"/>
              <a:t>raça</a:t>
            </a:r>
            <a:r>
              <a:rPr lang="en-GB" altLang="pt-BR" sz="2800" b="1" dirty="0"/>
              <a:t>, </a:t>
            </a:r>
            <a:r>
              <a:rPr lang="en-GB" altLang="pt-BR" sz="2800" b="1" dirty="0" err="1"/>
              <a:t>cor</a:t>
            </a:r>
            <a:r>
              <a:rPr lang="en-GB" altLang="pt-BR" sz="2800" b="1" dirty="0"/>
              <a:t>, </a:t>
            </a:r>
            <a:r>
              <a:rPr lang="en-GB" altLang="pt-BR" sz="2800" b="1" dirty="0" err="1"/>
              <a:t>etnia</a:t>
            </a:r>
            <a:r>
              <a:rPr lang="en-GB" altLang="pt-BR" sz="2800" b="1" dirty="0"/>
              <a:t>, </a:t>
            </a:r>
            <a:r>
              <a:rPr lang="en-GB" altLang="pt-BR" sz="2800" b="1" dirty="0" err="1"/>
              <a:t>religião</a:t>
            </a:r>
            <a:r>
              <a:rPr lang="en-GB" altLang="pt-BR" sz="2800" b="1" dirty="0"/>
              <a:t> </a:t>
            </a:r>
            <a:r>
              <a:rPr lang="en-GB" altLang="pt-BR" sz="2800" b="1" dirty="0" err="1"/>
              <a:t>ou</a:t>
            </a:r>
            <a:r>
              <a:rPr lang="en-GB" altLang="pt-BR" sz="2800" b="1" dirty="0"/>
              <a:t> </a:t>
            </a:r>
            <a:r>
              <a:rPr lang="en-GB" altLang="pt-BR" sz="2800" b="1" dirty="0" err="1"/>
              <a:t>origem</a:t>
            </a:r>
            <a:r>
              <a:rPr lang="en-GB" altLang="pt-BR" sz="2800" b="1" dirty="0"/>
              <a:t>.</a:t>
            </a:r>
          </a:p>
          <a:p>
            <a:pPr marL="341313" indent="-341313" algn="just" defTabSz="449263" eaLnBrk="1" hangingPunct="1">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pt-BR" sz="2800" dirty="0"/>
              <a:t> </a:t>
            </a:r>
          </a:p>
          <a:p>
            <a:pPr marL="341313" indent="-341313" algn="just" defTabSz="449263"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altLang="pt-BR" sz="2400" b="1" dirty="0"/>
          </a:p>
          <a:p>
            <a:pPr marL="341313" indent="-341313" algn="just" defTabSz="449263"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altLang="pt-BR" sz="2000" b="1" dirty="0"/>
          </a:p>
        </p:txBody>
      </p:sp>
    </p:spTree>
    <p:extLst>
      <p:ext uri="{BB962C8B-B14F-4D97-AF65-F5344CB8AC3E}">
        <p14:creationId xmlns:p14="http://schemas.microsoft.com/office/powerpoint/2010/main" val="366446956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 calcmode="lin" valueType="num">
                                      <p:cBhvr additive="base">
                                        <p:cTn id="37"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531">
                                            <p:txEl>
                                              <p:pRg st="6" end="6"/>
                                            </p:txEl>
                                          </p:spTgt>
                                        </p:tgtEl>
                                        <p:attrNameLst>
                                          <p:attrName>style.visibility</p:attrName>
                                        </p:attrNameLst>
                                      </p:cBhvr>
                                      <p:to>
                                        <p:strVal val="visible"/>
                                      </p:to>
                                    </p:set>
                                    <p:anim calcmode="lin" valueType="num">
                                      <p:cBhvr additive="base">
                                        <p:cTn id="43"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050"/>
          <p:cNvSpPr>
            <a:spLocks noGrp="1"/>
          </p:cNvSpPr>
          <p:nvPr>
            <p:ph type="title"/>
          </p:nvPr>
        </p:nvSpPr>
        <p:spPr/>
        <p:txBody>
          <a:bodyPr>
            <a:normAutofit fontScale="90000"/>
          </a:bodyPr>
          <a:lstStyle/>
          <a:p>
            <a:pPr algn="ctr" eaLnBrk="1" hangingPunct="1"/>
            <a:r>
              <a:rPr lang="pt-BR" altLang="pt-BR" b="1" smtClean="0">
                <a:solidFill>
                  <a:srgbClr val="FF0000"/>
                </a:solidFill>
              </a:rPr>
              <a:t>NORMATIVA INTERNACIONAL - OIT</a:t>
            </a:r>
          </a:p>
        </p:txBody>
      </p:sp>
      <p:pic>
        <p:nvPicPr>
          <p:cNvPr id="20483" name="Picture 2055" descr="C:\TMP\TRABALHO ESCRAVO\Slide16.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5800" y="2609850"/>
            <a:ext cx="3810000" cy="2857500"/>
          </a:xfrm>
          <a:noFill/>
        </p:spPr>
      </p:pic>
      <p:sp>
        <p:nvSpPr>
          <p:cNvPr id="150532" name="Rectangle 2052">
            <a:extLst>
              <a:ext uri="{FF2B5EF4-FFF2-40B4-BE49-F238E27FC236}">
                <a16:creationId xmlns:a16="http://schemas.microsoft.com/office/drawing/2014/main" id="{3C5BC07F-BBDB-4A6B-92ED-F04EB0FD3313}"/>
              </a:ext>
            </a:extLst>
          </p:cNvPr>
          <p:cNvSpPr>
            <a:spLocks noGrp="1" noChangeArrowheads="1"/>
          </p:cNvSpPr>
          <p:nvPr>
            <p:ph type="body" sz="half" idx="2"/>
          </p:nvPr>
        </p:nvSpPr>
        <p:spPr/>
        <p:txBody>
          <a:bodyPr rtlCol="0">
            <a:normAutofit fontScale="92500"/>
          </a:bodyPr>
          <a:lstStyle/>
          <a:p>
            <a:pPr algn="just" eaLnBrk="1" hangingPunct="1">
              <a:defRPr/>
            </a:pPr>
            <a:r>
              <a:rPr lang="pt-BR" altLang="pt-BR" sz="2400" b="1" dirty="0"/>
              <a:t>TRABALHO FORÇADO.</a:t>
            </a:r>
          </a:p>
          <a:p>
            <a:pPr algn="just" eaLnBrk="1" hangingPunct="1">
              <a:defRPr/>
            </a:pPr>
            <a:r>
              <a:rPr lang="pt-BR" altLang="pt-BR" sz="2400" b="1" dirty="0"/>
              <a:t>CONCEITO: TODO TRABALHO OU SERVIÇO EXIGIDO DE UM INDIVÍDUO SOB AMEAÇA DE QUALQUER PENALIDADE  </a:t>
            </a:r>
            <a:r>
              <a:rPr lang="pt-BR" altLang="pt-BR" sz="2400" b="1" dirty="0">
                <a:solidFill>
                  <a:srgbClr val="FF0000"/>
                </a:solidFill>
              </a:rPr>
              <a:t>E PARA O QUAL ELE NÃO SE OFERECEU DE ESPONTÂNEA VONTADE</a:t>
            </a:r>
            <a:r>
              <a:rPr lang="pt-BR" altLang="pt-BR" sz="2400" b="1" dirty="0"/>
              <a:t> (Convenção n° 29 da OIT – ORGANIZAÇÃO INTERNACIONAL DO TRABALHO, Art. 2°, § 1°).</a:t>
            </a:r>
          </a:p>
        </p:txBody>
      </p:sp>
    </p:spTree>
    <p:extLst>
      <p:ext uri="{BB962C8B-B14F-4D97-AF65-F5344CB8AC3E}">
        <p14:creationId xmlns:p14="http://schemas.microsoft.com/office/powerpoint/2010/main" val="32354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0532">
                                            <p:txEl>
                                              <p:pRg st="0" end="0"/>
                                            </p:txEl>
                                          </p:spTgt>
                                        </p:tgtEl>
                                        <p:attrNameLst>
                                          <p:attrName>style.visibility</p:attrName>
                                        </p:attrNameLst>
                                      </p:cBhvr>
                                      <p:to>
                                        <p:strVal val="visible"/>
                                      </p:to>
                                    </p:set>
                                    <p:anim calcmode="lin" valueType="num">
                                      <p:cBhvr additive="base">
                                        <p:cTn id="7" dur="500" fill="hold"/>
                                        <p:tgtEl>
                                          <p:spTgt spid="1505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053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50532">
                                            <p:txEl>
                                              <p:pRg st="1" end="1"/>
                                            </p:txEl>
                                          </p:spTgt>
                                        </p:tgtEl>
                                        <p:attrNameLst>
                                          <p:attrName>style.visibility</p:attrName>
                                        </p:attrNameLst>
                                      </p:cBhvr>
                                      <p:to>
                                        <p:strVal val="visible"/>
                                      </p:to>
                                    </p:set>
                                    <p:anim calcmode="lin" valueType="num">
                                      <p:cBhvr additive="base">
                                        <p:cTn id="13" dur="500" fill="hold"/>
                                        <p:tgtEl>
                                          <p:spTgt spid="1505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053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p:cNvSpPr>
          <p:nvPr>
            <p:ph type="title"/>
          </p:nvPr>
        </p:nvSpPr>
        <p:spPr/>
        <p:txBody>
          <a:bodyPr/>
          <a:lstStyle/>
          <a:p>
            <a:pPr algn="ctr" eaLnBrk="1" hangingPunct="1"/>
            <a:r>
              <a:rPr lang="pt-BR" altLang="pt-BR" b="1" smtClean="0">
                <a:solidFill>
                  <a:srgbClr val="FF0000"/>
                </a:solidFill>
              </a:rPr>
              <a:t>TRABALHO ESCRAVO</a:t>
            </a:r>
          </a:p>
        </p:txBody>
      </p:sp>
      <p:pic>
        <p:nvPicPr>
          <p:cNvPr id="21507" name="Picture 1030" descr="C:\TMP\TRABALHO ESCRAVO\Slide15.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5800" y="1828800"/>
            <a:ext cx="3810000" cy="4191000"/>
          </a:xfrm>
          <a:noFill/>
        </p:spPr>
      </p:pic>
      <p:sp>
        <p:nvSpPr>
          <p:cNvPr id="48131" name="Rectangle 1027">
            <a:extLst>
              <a:ext uri="{FF2B5EF4-FFF2-40B4-BE49-F238E27FC236}">
                <a16:creationId xmlns:a16="http://schemas.microsoft.com/office/drawing/2014/main" id="{2C78E07E-49AE-4B9D-9FEC-A92CB4BCBE54}"/>
              </a:ext>
            </a:extLst>
          </p:cNvPr>
          <p:cNvSpPr>
            <a:spLocks noGrp="1" noChangeArrowheads="1"/>
          </p:cNvSpPr>
          <p:nvPr>
            <p:ph type="body" sz="half" idx="2"/>
          </p:nvPr>
        </p:nvSpPr>
        <p:spPr/>
        <p:txBody>
          <a:bodyPr rtlCol="0">
            <a:normAutofit fontScale="92500" lnSpcReduction="10000"/>
          </a:bodyPr>
          <a:lstStyle/>
          <a:p>
            <a:pPr algn="just" eaLnBrk="1" fontAlgn="auto" hangingPunct="1">
              <a:spcAft>
                <a:spcPts val="0"/>
              </a:spcAft>
              <a:defRPr/>
            </a:pPr>
            <a:r>
              <a:rPr lang="pt-BR" altLang="pt-BR" sz="2000" b="1" dirty="0">
                <a:solidFill>
                  <a:srgbClr val="FF0000"/>
                </a:solidFill>
              </a:rPr>
              <a:t>CONDIÇÕES DEGRADANTES.</a:t>
            </a:r>
          </a:p>
          <a:p>
            <a:pPr algn="just" eaLnBrk="1" fontAlgn="auto" hangingPunct="1">
              <a:spcAft>
                <a:spcPts val="0"/>
              </a:spcAft>
              <a:defRPr/>
            </a:pPr>
            <a:r>
              <a:rPr lang="pt-BR" altLang="pt-BR" sz="2000" b="1" dirty="0"/>
              <a:t>OUTRA FORMA CONTEMPORÂNEA DE ESCRAVIDÃO. </a:t>
            </a:r>
          </a:p>
          <a:p>
            <a:pPr algn="just" eaLnBrk="1" fontAlgn="auto" hangingPunct="1">
              <a:spcAft>
                <a:spcPts val="0"/>
              </a:spcAft>
              <a:defRPr/>
            </a:pPr>
            <a:r>
              <a:rPr lang="pt-BR" altLang="pt-BR" sz="2000" b="1" dirty="0"/>
              <a:t>IMPÕE GRAVE VIOLAÇÃO DA DIGNIDADE DA PESSOA HUMANA.</a:t>
            </a:r>
            <a:br>
              <a:rPr lang="pt-BR" altLang="pt-BR" sz="2000" b="1" dirty="0"/>
            </a:br>
            <a:r>
              <a:rPr lang="pt-BR" altLang="pt-BR" sz="2000" b="1" dirty="0"/>
              <a:t>NESSES CASOS O TRABALHADOR É TRATADO COMO OBJETO, NEGOCIADO COMO MERCADORIA BARATA E DESQUALIFICADA.</a:t>
            </a:r>
          </a:p>
          <a:p>
            <a:pPr algn="just" eaLnBrk="1" fontAlgn="auto" hangingPunct="1">
              <a:spcAft>
                <a:spcPts val="0"/>
              </a:spcAft>
              <a:defRPr/>
            </a:pPr>
            <a:r>
              <a:rPr lang="pt-BR" altLang="pt-BR" sz="2000" b="1" dirty="0"/>
              <a:t>DESTRUIÇÃO DA AUTOESTIMA.</a:t>
            </a:r>
          </a:p>
          <a:p>
            <a:pPr algn="just" eaLnBrk="1" fontAlgn="auto" hangingPunct="1">
              <a:spcAft>
                <a:spcPts val="0"/>
              </a:spcAft>
              <a:defRPr/>
            </a:pPr>
            <a:r>
              <a:rPr lang="pt-BR" altLang="pt-BR" sz="2000" b="1" dirty="0"/>
              <a:t>COMPROMETIMENTO DA SAÚDE FÍSICA E MENTAL.</a:t>
            </a:r>
          </a:p>
          <a:p>
            <a:pPr algn="just" eaLnBrk="1" fontAlgn="auto" hangingPunct="1">
              <a:spcAft>
                <a:spcPts val="0"/>
              </a:spcAft>
              <a:buFontTx/>
              <a:buNone/>
              <a:defRPr/>
            </a:pPr>
            <a:endParaRPr lang="pt-BR" altLang="pt-BR" sz="1600" b="1" dirty="0"/>
          </a:p>
          <a:p>
            <a:pPr algn="just" eaLnBrk="1" fontAlgn="auto" hangingPunct="1">
              <a:spcAft>
                <a:spcPts val="0"/>
              </a:spcAft>
              <a:defRPr/>
            </a:pPr>
            <a:endParaRPr lang="pt-BR" altLang="pt-BR" sz="1600" b="1" dirty="0"/>
          </a:p>
          <a:p>
            <a:pPr algn="just" eaLnBrk="1" fontAlgn="auto" hangingPunct="1">
              <a:spcAft>
                <a:spcPts val="0"/>
              </a:spcAft>
              <a:defRPr/>
            </a:pPr>
            <a:endParaRPr lang="pt-BR" altLang="pt-BR" sz="1600" dirty="0"/>
          </a:p>
        </p:txBody>
      </p:sp>
    </p:spTree>
    <p:extLst>
      <p:ext uri="{BB962C8B-B14F-4D97-AF65-F5344CB8AC3E}">
        <p14:creationId xmlns:p14="http://schemas.microsoft.com/office/powerpoint/2010/main" val="1494635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p:cNvSpPr>
          <p:nvPr>
            <p:ph type="title"/>
          </p:nvPr>
        </p:nvSpPr>
        <p:spPr/>
        <p:txBody>
          <a:bodyPr/>
          <a:lstStyle/>
          <a:p>
            <a:pPr algn="ctr" eaLnBrk="1" hangingPunct="1"/>
            <a:r>
              <a:rPr lang="pt-BR" altLang="pt-BR" sz="3600" b="1" smtClean="0">
                <a:solidFill>
                  <a:srgbClr val="FF0000"/>
                </a:solidFill>
              </a:rPr>
              <a:t>SERVIDÃO POR DÍVIDAS E VÍCIOS</a:t>
            </a:r>
          </a:p>
        </p:txBody>
      </p:sp>
      <p:sp>
        <p:nvSpPr>
          <p:cNvPr id="22531" name="Rectangle 1027"/>
          <p:cNvSpPr>
            <a:spLocks noGrp="1"/>
          </p:cNvSpPr>
          <p:nvPr>
            <p:ph idx="1"/>
          </p:nvPr>
        </p:nvSpPr>
        <p:spPr/>
        <p:txBody>
          <a:bodyPr/>
          <a:lstStyle/>
          <a:p>
            <a:pPr algn="just" eaLnBrk="1" hangingPunct="1"/>
            <a:r>
              <a:rPr lang="pt-BR" altLang="pt-BR" sz="3200" b="1" smtClean="0">
                <a:cs typeface="Times New Roman" panose="02020603050405020304" pitchFamily="18" charset="0"/>
              </a:rPr>
              <a:t>Incentivar o vício dos trabalhadores é um dos meios utilizados pelos aliciadores para manter a vítima presa na rede de exploração. </a:t>
            </a:r>
          </a:p>
          <a:p>
            <a:pPr algn="just" eaLnBrk="1" hangingPunct="1"/>
            <a:r>
              <a:rPr lang="pt-BR" altLang="pt-BR" sz="3200" b="1" smtClean="0">
                <a:cs typeface="Times New Roman" panose="02020603050405020304" pitchFamily="18" charset="0"/>
              </a:rPr>
              <a:t>Essa prática, além de alimentar a servidão por dívida, escraviza pela dependência, diminuindo a possibilidade de fugas e denúncias.</a:t>
            </a:r>
          </a:p>
          <a:p>
            <a:pPr algn="just" eaLnBrk="1" hangingPunct="1"/>
            <a:r>
              <a:rPr lang="pt-BR" altLang="pt-BR" sz="3200" b="1" smtClean="0">
                <a:solidFill>
                  <a:srgbClr val="FF0000"/>
                </a:solidFill>
                <a:cs typeface="Times New Roman" panose="02020603050405020304" pitchFamily="18" charset="0"/>
              </a:rPr>
              <a:t>JORNADA EXAUSTIVA</a:t>
            </a:r>
          </a:p>
          <a:p>
            <a:pPr eaLnBrk="1" hangingPunct="1"/>
            <a:endParaRPr lang="pt-BR" altLang="pt-BR" b="1" smtClean="0"/>
          </a:p>
        </p:txBody>
      </p:sp>
    </p:spTree>
    <p:extLst>
      <p:ext uri="{BB962C8B-B14F-4D97-AF65-F5344CB8AC3E}">
        <p14:creationId xmlns:p14="http://schemas.microsoft.com/office/powerpoint/2010/main" val="3666296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C:\TMP\TRABALHO ESCRAVO\Slide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665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TMP\TRABALHO ESCRAVO\Slide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5180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ctrTitle"/>
          </p:nvPr>
        </p:nvSpPr>
        <p:spPr>
          <a:xfrm>
            <a:off x="685800" y="1196975"/>
            <a:ext cx="7772400" cy="1871663"/>
          </a:xfrm>
        </p:spPr>
        <p:txBody>
          <a:bodyPr/>
          <a:lstStyle/>
          <a:p>
            <a:r>
              <a:rPr lang="pt-BR" altLang="pt-BR" b="1" i="1" smtClean="0"/>
              <a:t>FORMAS DEGRADANTES DE TRABALHO HUMANO</a:t>
            </a:r>
          </a:p>
        </p:txBody>
      </p:sp>
      <p:sp>
        <p:nvSpPr>
          <p:cNvPr id="4099" name="Subtítulo 2">
            <a:extLst>
              <a:ext uri="{FF2B5EF4-FFF2-40B4-BE49-F238E27FC236}">
                <a16:creationId xmlns:a16="http://schemas.microsoft.com/office/drawing/2014/main" id="{486BF8F7-05A9-44E9-B330-6D31C49EEA54}"/>
              </a:ext>
            </a:extLst>
          </p:cNvPr>
          <p:cNvSpPr>
            <a:spLocks noGrp="1"/>
          </p:cNvSpPr>
          <p:nvPr>
            <p:ph type="subTitle" idx="1"/>
          </p:nvPr>
        </p:nvSpPr>
        <p:spPr>
          <a:xfrm>
            <a:off x="1143000" y="3860800"/>
            <a:ext cx="6858000" cy="2016125"/>
          </a:xfrm>
        </p:spPr>
        <p:txBody>
          <a:bodyPr/>
          <a:lstStyle/>
          <a:p>
            <a:pPr>
              <a:defRPr/>
            </a:pPr>
            <a:r>
              <a:rPr lang="pt-BR" altLang="pt-BR" sz="4000" b="1" i="1" u="sng" dirty="0">
                <a:solidFill>
                  <a:schemeClr val="accent1">
                    <a:lumMod val="50000"/>
                  </a:schemeClr>
                </a:solidFill>
              </a:rPr>
              <a:t>EXCOLA SOCIAL</a:t>
            </a:r>
          </a:p>
          <a:p>
            <a:pPr>
              <a:defRPr/>
            </a:pPr>
            <a:r>
              <a:rPr lang="pt-BR" altLang="pt-BR" sz="4000" b="1" i="1" u="sng" dirty="0">
                <a:solidFill>
                  <a:schemeClr val="accent1">
                    <a:lumMod val="50000"/>
                  </a:schemeClr>
                </a:solidFill>
              </a:rPr>
              <a:t>CUIABÁ - MT</a:t>
            </a:r>
          </a:p>
          <a:p>
            <a:pPr>
              <a:defRPr/>
            </a:pPr>
            <a:r>
              <a:rPr lang="pt-BR" altLang="pt-BR" sz="4000" b="1" i="1" u="sng" dirty="0">
                <a:solidFill>
                  <a:schemeClr val="accent1">
                    <a:lumMod val="50000"/>
                  </a:schemeClr>
                </a:solidFill>
              </a:rPr>
              <a:t>JUNHO - 2017</a:t>
            </a:r>
          </a:p>
        </p:txBody>
      </p:sp>
      <p:sp>
        <p:nvSpPr>
          <p:cNvPr id="4100" name="Espaço Reservado para Número de Slid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b="1">
                <a:solidFill>
                  <a:schemeClr val="tx1"/>
                </a:solidFill>
                <a:latin typeface="Times New Roman" panose="02020603050405020304" pitchFamily="18" charset="0"/>
              </a:defRPr>
            </a:lvl1pPr>
            <a:lvl2pPr marL="742950" indent="-285750">
              <a:defRPr sz="4400" b="1">
                <a:solidFill>
                  <a:schemeClr val="tx1"/>
                </a:solidFill>
                <a:latin typeface="Times New Roman" panose="02020603050405020304" pitchFamily="18" charset="0"/>
              </a:defRPr>
            </a:lvl2pPr>
            <a:lvl3pPr marL="1143000" indent="-228600">
              <a:defRPr sz="4400" b="1">
                <a:solidFill>
                  <a:schemeClr val="tx1"/>
                </a:solidFill>
                <a:latin typeface="Times New Roman" panose="02020603050405020304" pitchFamily="18" charset="0"/>
              </a:defRPr>
            </a:lvl3pPr>
            <a:lvl4pPr marL="1600200" indent="-228600">
              <a:defRPr sz="4400" b="1">
                <a:solidFill>
                  <a:schemeClr val="tx1"/>
                </a:solidFill>
                <a:latin typeface="Times New Roman" panose="02020603050405020304" pitchFamily="18" charset="0"/>
              </a:defRPr>
            </a:lvl4pPr>
            <a:lvl5pPr marL="2057400" indent="-228600">
              <a:defRPr sz="4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b="1">
                <a:solidFill>
                  <a:schemeClr val="tx1"/>
                </a:solidFill>
                <a:latin typeface="Times New Roman" panose="02020603050405020304" pitchFamily="18" charset="0"/>
              </a:defRPr>
            </a:lvl9pPr>
          </a:lstStyle>
          <a:p>
            <a:fld id="{B099F624-F385-426E-A5AB-5A460E9B345A}" type="slidenum">
              <a:rPr lang="pt-BR" altLang="pt-BR" sz="1400" smtClean="0"/>
              <a:pPr/>
              <a:t>2</a:t>
            </a:fld>
            <a:endParaRPr lang="pt-BR" altLang="pt-BR" sz="1400" smtClean="0"/>
          </a:p>
        </p:txBody>
      </p:sp>
    </p:spTree>
    <p:extLst>
      <p:ext uri="{BB962C8B-B14F-4D97-AF65-F5344CB8AC3E}">
        <p14:creationId xmlns:p14="http://schemas.microsoft.com/office/powerpoint/2010/main" val="1267794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pPr algn="ctr" eaLnBrk="1" hangingPunct="1"/>
            <a:r>
              <a:rPr lang="pt-BR" altLang="pt-BR" b="1" smtClean="0">
                <a:solidFill>
                  <a:srgbClr val="FF0000"/>
                </a:solidFill>
              </a:rPr>
              <a:t>INTERVENÇÃO ARTICULADA</a:t>
            </a:r>
          </a:p>
        </p:txBody>
      </p:sp>
      <p:sp>
        <p:nvSpPr>
          <p:cNvPr id="25603" name="Rectangle 3"/>
          <p:cNvSpPr>
            <a:spLocks noGrp="1"/>
          </p:cNvSpPr>
          <p:nvPr>
            <p:ph idx="1"/>
          </p:nvPr>
        </p:nvSpPr>
        <p:spPr/>
        <p:txBody>
          <a:bodyPr/>
          <a:lstStyle/>
          <a:p>
            <a:pPr eaLnBrk="1" hangingPunct="1">
              <a:buFontTx/>
              <a:buNone/>
            </a:pPr>
            <a:endParaRPr lang="pt-BR" altLang="pt-BR" sz="3600" b="1" smtClean="0">
              <a:solidFill>
                <a:schemeClr val="accent2"/>
              </a:solidFill>
            </a:endParaRPr>
          </a:p>
          <a:p>
            <a:pPr eaLnBrk="1" hangingPunct="1"/>
            <a:r>
              <a:rPr lang="pt-BR" altLang="pt-BR" sz="3600" b="1" smtClean="0"/>
              <a:t>GRUPO MÓVEL (GEFM).</a:t>
            </a:r>
          </a:p>
          <a:p>
            <a:pPr eaLnBrk="1" hangingPunct="1"/>
            <a:r>
              <a:rPr lang="pt-BR" altLang="pt-BR" sz="3600" b="1" smtClean="0"/>
              <a:t>CONATRAE.</a:t>
            </a:r>
          </a:p>
          <a:p>
            <a:pPr eaLnBrk="1" hangingPunct="1"/>
            <a:r>
              <a:rPr lang="pt-BR" altLang="pt-BR" sz="3600" b="1" smtClean="0"/>
              <a:t>CONAETE.</a:t>
            </a:r>
          </a:p>
          <a:p>
            <a:pPr eaLnBrk="1" hangingPunct="1"/>
            <a:r>
              <a:rPr lang="pt-BR" altLang="pt-BR" sz="3600" b="1" smtClean="0"/>
              <a:t>PLANO NACIONAL.</a:t>
            </a:r>
          </a:p>
          <a:p>
            <a:pPr eaLnBrk="1" hangingPunct="1"/>
            <a:endParaRPr lang="pt-BR" altLang="pt-BR" sz="3600" smtClean="0"/>
          </a:p>
          <a:p>
            <a:pPr eaLnBrk="1" hangingPunct="1"/>
            <a:endParaRPr lang="pt-BR" altLang="pt-BR" sz="3600" smtClean="0"/>
          </a:p>
        </p:txBody>
      </p:sp>
    </p:spTree>
    <p:extLst>
      <p:ext uri="{BB962C8B-B14F-4D97-AF65-F5344CB8AC3E}">
        <p14:creationId xmlns:p14="http://schemas.microsoft.com/office/powerpoint/2010/main" val="1883488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p:cNvSpPr>
          <p:nvPr>
            <p:ph type="title"/>
          </p:nvPr>
        </p:nvSpPr>
        <p:spPr/>
        <p:txBody>
          <a:bodyPr/>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pt-BR" b="1" smtClean="0">
                <a:solidFill>
                  <a:srgbClr val="FF0000"/>
                </a:solidFill>
              </a:rPr>
              <a:t>PREVENÇÃO</a:t>
            </a:r>
          </a:p>
        </p:txBody>
      </p:sp>
      <p:sp>
        <p:nvSpPr>
          <p:cNvPr id="74755" name="Rectangle 2">
            <a:extLst>
              <a:ext uri="{FF2B5EF4-FFF2-40B4-BE49-F238E27FC236}">
                <a16:creationId xmlns:a16="http://schemas.microsoft.com/office/drawing/2014/main" id="{5BF45B2F-738C-4887-AA8F-921AC8B8CE76}"/>
              </a:ext>
            </a:extLst>
          </p:cNvPr>
          <p:cNvSpPr>
            <a:spLocks noGrp="1" noChangeArrowheads="1"/>
          </p:cNvSpPr>
          <p:nvPr>
            <p:ph idx="1"/>
          </p:nvPr>
        </p:nvSpPr>
        <p:spPr>
          <a:xfrm>
            <a:off x="685800" y="1628775"/>
            <a:ext cx="7772400" cy="4895850"/>
          </a:xfrm>
        </p:spPr>
        <p:txBody>
          <a:bodyPr rtlCol="0">
            <a:normAutofit lnSpcReduction="10000"/>
          </a:bodyPr>
          <a:lstStyle/>
          <a:p>
            <a:pPr algn="just" eaLnBrk="1" fontAlgn="auto" hangingPunct="1">
              <a:spcAft>
                <a:spcPts val="0"/>
              </a:spcAft>
              <a:buFont typeface="Times New Roman" panose="02020603050405020304" pitchFamily="18"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altLang="pt-BR" b="1" dirty="0"/>
          </a:p>
          <a:p>
            <a:pPr algn="just" eaLnBrk="1" fontAlgn="auto" hangingPunct="1">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t-BR" altLang="pt-BR" sz="3200" b="1" dirty="0"/>
              <a:t>PLANO NACIONAL DE ERRADICAÇÃO DO TRABALHO ESCRAVO.</a:t>
            </a:r>
          </a:p>
          <a:p>
            <a:pPr algn="just" eaLnBrk="1" fontAlgn="auto" hangingPunct="1">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altLang="pt-BR" sz="3200" b="1" dirty="0"/>
          </a:p>
          <a:p>
            <a:pPr algn="just" eaLnBrk="1" fontAlgn="auto" hangingPunct="1">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pt-BR" sz="3200" b="1" dirty="0"/>
              <a:t>PROJETO DO MPT: RESGATANDO A CIDADANIA.</a:t>
            </a:r>
          </a:p>
          <a:p>
            <a:pPr algn="just" eaLnBrk="1" fontAlgn="auto" hangingPunct="1">
              <a:spcAft>
                <a:spcPts val="0"/>
              </a:spcAft>
              <a:buFont typeface="Times New Roman" panose="02020603050405020304" pitchFamily="18"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altLang="pt-BR" sz="3200" b="1" dirty="0"/>
          </a:p>
          <a:p>
            <a:pPr algn="just" eaLnBrk="1" fontAlgn="auto" hangingPunct="1">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pt-BR" sz="3200" b="1" dirty="0"/>
              <a:t>GERAÇÃO DE EMPREGOS.</a:t>
            </a:r>
          </a:p>
          <a:p>
            <a:pPr algn="just" eaLnBrk="1" fontAlgn="auto" hangingPunct="1">
              <a:spcAft>
                <a:spcPts val="0"/>
              </a:spcAft>
              <a:buFont typeface="Times New Roman" panose="02020603050405020304" pitchFamily="18"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altLang="pt-BR" sz="3200" b="1" dirty="0"/>
          </a:p>
          <a:p>
            <a:pPr algn="just" eaLnBrk="1" fontAlgn="auto" hangingPunct="1">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pt-BR" sz="3200" b="1" dirty="0"/>
              <a:t>QUALIFICAÇÃO DA MÃO DE OBRA.</a:t>
            </a:r>
          </a:p>
        </p:txBody>
      </p:sp>
    </p:spTree>
    <p:extLst>
      <p:ext uri="{BB962C8B-B14F-4D97-AF65-F5344CB8AC3E}">
        <p14:creationId xmlns:p14="http://schemas.microsoft.com/office/powerpoint/2010/main" val="21616180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pPr algn="ctr" eaLnBrk="1" hangingPunct="1"/>
            <a:r>
              <a:rPr lang="pt-BR" altLang="pt-BR" b="1" smtClean="0">
                <a:solidFill>
                  <a:srgbClr val="FF0000"/>
                </a:solidFill>
              </a:rPr>
              <a:t>REPRESSÃO</a:t>
            </a:r>
            <a:br>
              <a:rPr lang="pt-BR" altLang="pt-BR" b="1" smtClean="0">
                <a:solidFill>
                  <a:srgbClr val="FF0000"/>
                </a:solidFill>
              </a:rPr>
            </a:br>
            <a:r>
              <a:rPr lang="pt-BR" altLang="pt-BR" sz="3200" b="1" smtClean="0">
                <a:solidFill>
                  <a:srgbClr val="FF0000"/>
                </a:solidFill>
              </a:rPr>
              <a:t>Intervenção Judicial e Extrajudicial</a:t>
            </a:r>
            <a:endParaRPr lang="pt-BR" altLang="pt-BR" sz="3200" b="1" i="1" smtClean="0">
              <a:solidFill>
                <a:srgbClr val="FF0000"/>
              </a:solidFill>
            </a:endParaRPr>
          </a:p>
        </p:txBody>
      </p:sp>
      <p:sp>
        <p:nvSpPr>
          <p:cNvPr id="28675" name="Rectangle 3"/>
          <p:cNvSpPr>
            <a:spLocks noGrp="1"/>
          </p:cNvSpPr>
          <p:nvPr>
            <p:ph idx="1"/>
          </p:nvPr>
        </p:nvSpPr>
        <p:spPr>
          <a:xfrm>
            <a:off x="755650" y="1989138"/>
            <a:ext cx="7772400" cy="4679950"/>
          </a:xfrm>
        </p:spPr>
        <p:txBody>
          <a:bodyPr/>
          <a:lstStyle/>
          <a:p>
            <a:pPr algn="just" eaLnBrk="1" hangingPunct="1"/>
            <a:r>
              <a:rPr lang="pt-BR" altLang="pt-BR" sz="3200" b="1" smtClean="0"/>
              <a:t>AÇÃO CIVIL PÚBLICA;</a:t>
            </a:r>
          </a:p>
          <a:p>
            <a:pPr algn="just" eaLnBrk="1" hangingPunct="1"/>
            <a:r>
              <a:rPr lang="pt-BR" altLang="pt-BR" sz="3200" b="1" smtClean="0"/>
              <a:t>DANO MORAL COLETIVO;</a:t>
            </a:r>
          </a:p>
          <a:p>
            <a:pPr algn="just" eaLnBrk="1" hangingPunct="1"/>
            <a:r>
              <a:rPr lang="pt-BR" altLang="pt-BR" sz="3200" b="1" smtClean="0"/>
              <a:t>INVESTIGAÇÃO. INQUÉRITO CIVIL;</a:t>
            </a:r>
          </a:p>
          <a:p>
            <a:pPr algn="just" eaLnBrk="1" hangingPunct="1"/>
            <a:r>
              <a:rPr lang="pt-BR" altLang="pt-BR" sz="3200" b="1" smtClean="0"/>
              <a:t>TERMO DE AJUSTE DE CONDUTA;</a:t>
            </a:r>
          </a:p>
          <a:p>
            <a:pPr algn="just" eaLnBrk="1" hangingPunct="1"/>
            <a:r>
              <a:rPr lang="pt-BR" altLang="pt-BR" sz="3200" b="1" smtClean="0"/>
              <a:t>DANO MORAL INDIVIDUAL;</a:t>
            </a:r>
          </a:p>
          <a:p>
            <a:pPr algn="just" eaLnBrk="1" hangingPunct="1"/>
            <a:r>
              <a:rPr lang="pt-BR" altLang="pt-BR" sz="3200" b="1" smtClean="0"/>
              <a:t>MULTAS.</a:t>
            </a:r>
          </a:p>
          <a:p>
            <a:pPr algn="just" eaLnBrk="1" hangingPunct="1"/>
            <a:r>
              <a:rPr lang="pt-BR" altLang="pt-BR" sz="3200" b="1" i="1" smtClean="0">
                <a:solidFill>
                  <a:srgbClr val="FF0000"/>
                </a:solidFill>
              </a:rPr>
              <a:t>CADASTRO DE EMPREGADORES. (PORTARIA INTERMINISTERIAL Nº 4, de 11/05/2016).</a:t>
            </a:r>
          </a:p>
          <a:p>
            <a:pPr algn="just" eaLnBrk="1" hangingPunct="1">
              <a:buFontTx/>
              <a:buNone/>
            </a:pPr>
            <a:endParaRPr lang="pt-BR" altLang="pt-BR" b="1" smtClean="0"/>
          </a:p>
          <a:p>
            <a:pPr algn="just" eaLnBrk="1" hangingPunct="1">
              <a:buFontTx/>
              <a:buNone/>
            </a:pPr>
            <a:endParaRPr lang="pt-BR" altLang="pt-BR" b="1" smtClean="0"/>
          </a:p>
          <a:p>
            <a:pPr eaLnBrk="1" hangingPunct="1">
              <a:buFontTx/>
              <a:buNone/>
            </a:pPr>
            <a:endParaRPr lang="pt-BR" altLang="pt-BR" b="1" smtClean="0"/>
          </a:p>
          <a:p>
            <a:pPr eaLnBrk="1" hangingPunct="1">
              <a:buFontTx/>
              <a:buNone/>
            </a:pPr>
            <a:endParaRPr lang="pt-BR" altLang="pt-BR" b="1" smtClean="0">
              <a:solidFill>
                <a:schemeClr val="accent2"/>
              </a:solidFill>
            </a:endParaRPr>
          </a:p>
          <a:p>
            <a:pPr eaLnBrk="1" hangingPunct="1"/>
            <a:endParaRPr lang="pt-BR" altLang="pt-BR" smtClean="0"/>
          </a:p>
        </p:txBody>
      </p:sp>
    </p:spTree>
    <p:extLst>
      <p:ext uri="{BB962C8B-B14F-4D97-AF65-F5344CB8AC3E}">
        <p14:creationId xmlns:p14="http://schemas.microsoft.com/office/powerpoint/2010/main" val="856977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pPr algn="ctr" eaLnBrk="1" hangingPunct="1"/>
            <a:r>
              <a:rPr lang="pt-BR" altLang="pt-BR" b="1" smtClean="0">
                <a:solidFill>
                  <a:srgbClr val="FF0000"/>
                </a:solidFill>
              </a:rPr>
              <a:t>MEDIDA EXPROPRIATÓRIA</a:t>
            </a:r>
          </a:p>
        </p:txBody>
      </p:sp>
      <p:sp>
        <p:nvSpPr>
          <p:cNvPr id="45059" name="Rectangle 3">
            <a:extLst>
              <a:ext uri="{FF2B5EF4-FFF2-40B4-BE49-F238E27FC236}">
                <a16:creationId xmlns:a16="http://schemas.microsoft.com/office/drawing/2014/main" id="{B2E6338A-AF32-4A56-A02A-2CB289E233FF}"/>
              </a:ext>
            </a:extLst>
          </p:cNvPr>
          <p:cNvSpPr>
            <a:spLocks noGrp="1" noChangeArrowheads="1"/>
          </p:cNvSpPr>
          <p:nvPr>
            <p:ph idx="1"/>
          </p:nvPr>
        </p:nvSpPr>
        <p:spPr/>
        <p:txBody>
          <a:bodyPr/>
          <a:lstStyle/>
          <a:p>
            <a:pPr algn="just" eaLnBrk="1" hangingPunct="1">
              <a:defRPr/>
            </a:pPr>
            <a:r>
              <a:rPr lang="pt-BR" altLang="pt-BR" sz="3200" b="1" dirty="0"/>
              <a:t>Em 5 de junho de 2014 foi aprovada a Emenda Constitucional nº 81/2014, que modificou o art. 243 da Constituição da República de 1988, com nova redação que estabelece a expropriação de propriedades urbanas e rurais em que se verifique a prática de trabalho escravo.</a:t>
            </a:r>
          </a:p>
          <a:p>
            <a:pPr marL="0" indent="0" algn="just" eaLnBrk="1" hangingPunct="1">
              <a:buFont typeface="Arial" panose="020B0604020202020204" pitchFamily="34" charset="0"/>
              <a:buNone/>
              <a:defRPr/>
            </a:pPr>
            <a:endParaRPr lang="pt-BR" altLang="pt-BR" sz="3200" b="1" dirty="0"/>
          </a:p>
          <a:p>
            <a:pPr algn="just" eaLnBrk="1" hangingPunct="1">
              <a:defRPr/>
            </a:pPr>
            <a:r>
              <a:rPr lang="pt-BR" altLang="pt-BR" sz="3200" b="1" i="1" dirty="0">
                <a:solidFill>
                  <a:srgbClr val="FF0000"/>
                </a:solidFill>
              </a:rPr>
              <a:t>CRFB – 1988: Artigos 1º, 3º, 170, 184 e 186.</a:t>
            </a:r>
          </a:p>
        </p:txBody>
      </p:sp>
    </p:spTree>
    <p:extLst>
      <p:ext uri="{BB962C8B-B14F-4D97-AF65-F5344CB8AC3E}">
        <p14:creationId xmlns:p14="http://schemas.microsoft.com/office/powerpoint/2010/main" val="3973965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pPr algn="ctr" eaLnBrk="1" hangingPunct="1"/>
            <a:r>
              <a:rPr lang="pt-BR" altLang="pt-BR" b="1" smtClean="0">
                <a:solidFill>
                  <a:srgbClr val="FF0000"/>
                </a:solidFill>
              </a:rPr>
              <a:t>MEDIDA EXPROPRIATÓRIA</a:t>
            </a:r>
          </a:p>
        </p:txBody>
      </p:sp>
      <p:sp>
        <p:nvSpPr>
          <p:cNvPr id="30723" name="Rectangle 3"/>
          <p:cNvSpPr>
            <a:spLocks noGrp="1"/>
          </p:cNvSpPr>
          <p:nvPr>
            <p:ph idx="1"/>
          </p:nvPr>
        </p:nvSpPr>
        <p:spPr/>
        <p:txBody>
          <a:bodyPr/>
          <a:lstStyle/>
          <a:p>
            <a:pPr algn="just" eaLnBrk="1" hangingPunct="1"/>
            <a:r>
              <a:rPr lang="pt-BR" altLang="pt-BR" sz="2800" b="1" u="sng" smtClean="0"/>
              <a:t>Art. 243 da CR/88</a:t>
            </a:r>
            <a:r>
              <a:rPr lang="pt-BR" altLang="pt-BR" sz="2800" smtClean="0"/>
              <a:t>: </a:t>
            </a:r>
          </a:p>
          <a:p>
            <a:pPr algn="just" eaLnBrk="1" hangingPunct="1"/>
            <a:r>
              <a:rPr lang="pt-BR" altLang="pt-BR" sz="2800" b="1" smtClean="0"/>
              <a:t>As propriedades rurais e urbanas de qualquer região do País onde forem localizadas culturas ilegais de plantas psicotrópicas ou a exploração de trabalho escravo na forma da lei serão expropriadas e destinadas à reforma agrária e a programas de habitação popular, sem qualquer indenização ao proprietário e sem prejuízo de outras sanções previstas em lei, observado, no que couber, o disposto no art. 5º. </a:t>
            </a:r>
          </a:p>
          <a:p>
            <a:pPr algn="just" eaLnBrk="1" hangingPunct="1"/>
            <a:endParaRPr lang="pt-BR" altLang="pt-BR" b="1" smtClean="0"/>
          </a:p>
        </p:txBody>
      </p:sp>
    </p:spTree>
    <p:extLst>
      <p:ext uri="{BB962C8B-B14F-4D97-AF65-F5344CB8AC3E}">
        <p14:creationId xmlns:p14="http://schemas.microsoft.com/office/powerpoint/2010/main" val="3277113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pPr algn="ctr" eaLnBrk="1" hangingPunct="1"/>
            <a:r>
              <a:rPr lang="pt-BR" altLang="pt-BR" b="1" smtClean="0">
                <a:solidFill>
                  <a:srgbClr val="FF0000"/>
                </a:solidFill>
              </a:rPr>
              <a:t>MEDIDA EXPROPRIATÓRIA</a:t>
            </a:r>
          </a:p>
        </p:txBody>
      </p:sp>
      <p:sp>
        <p:nvSpPr>
          <p:cNvPr id="54275" name="Rectangle 3">
            <a:extLst>
              <a:ext uri="{FF2B5EF4-FFF2-40B4-BE49-F238E27FC236}">
                <a16:creationId xmlns:a16="http://schemas.microsoft.com/office/drawing/2014/main" id="{A64609B0-120C-4899-86B8-02FC47E019CA}"/>
              </a:ext>
            </a:extLst>
          </p:cNvPr>
          <p:cNvSpPr>
            <a:spLocks noGrp="1" noChangeArrowheads="1"/>
          </p:cNvSpPr>
          <p:nvPr>
            <p:ph idx="1"/>
          </p:nvPr>
        </p:nvSpPr>
        <p:spPr>
          <a:xfrm>
            <a:off x="628650" y="1825625"/>
            <a:ext cx="7886700" cy="4699000"/>
          </a:xfrm>
        </p:spPr>
        <p:txBody>
          <a:bodyPr/>
          <a:lstStyle/>
          <a:p>
            <a:pPr algn="just" eaLnBrk="1" hangingPunct="1">
              <a:defRPr/>
            </a:pPr>
            <a:r>
              <a:rPr lang="pt-BR" altLang="pt-BR" sz="3200" b="1" u="sng" dirty="0"/>
              <a:t>Art. 243 da CR/88, parágrafo único:</a:t>
            </a:r>
          </a:p>
          <a:p>
            <a:pPr marL="0" indent="0" algn="just" eaLnBrk="1" hangingPunct="1">
              <a:buFont typeface="Arial" panose="020B0604020202020204" pitchFamily="34" charset="0"/>
              <a:buNone/>
              <a:defRPr/>
            </a:pPr>
            <a:endParaRPr lang="pt-BR" altLang="pt-BR" sz="3200" b="1" u="sng" dirty="0"/>
          </a:p>
          <a:p>
            <a:pPr algn="just" eaLnBrk="1" hangingPunct="1">
              <a:defRPr/>
            </a:pPr>
            <a:r>
              <a:rPr lang="pt-BR" altLang="pt-BR" sz="3600" b="1" dirty="0"/>
              <a:t>Todo e qualquer bem de valor econômico apreendido em decorrência do tráfico ilícito de entorpecentes e drogas afins e da exploração de trabalho escravo será confiscado e reverterá a fundo especial com destinação específica, na forma da lei.</a:t>
            </a:r>
          </a:p>
          <a:p>
            <a:pPr algn="just" eaLnBrk="1" hangingPunct="1">
              <a:defRPr/>
            </a:pPr>
            <a:endParaRPr lang="pt-BR" altLang="pt-BR" b="1" dirty="0"/>
          </a:p>
        </p:txBody>
      </p:sp>
    </p:spTree>
    <p:extLst>
      <p:ext uri="{BB962C8B-B14F-4D97-AF65-F5344CB8AC3E}">
        <p14:creationId xmlns:p14="http://schemas.microsoft.com/office/powerpoint/2010/main" val="3076701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pPr algn="ctr" eaLnBrk="1" hangingPunct="1"/>
            <a:r>
              <a:rPr lang="pt-BR" altLang="pt-BR" b="1" smtClean="0">
                <a:solidFill>
                  <a:srgbClr val="FF0000"/>
                </a:solidFill>
              </a:rPr>
              <a:t>MEDIDA EXPROPRIATÓRIA</a:t>
            </a:r>
          </a:p>
        </p:txBody>
      </p:sp>
      <p:sp>
        <p:nvSpPr>
          <p:cNvPr id="32771" name="Rectangle 3"/>
          <p:cNvSpPr>
            <a:spLocks noGrp="1"/>
          </p:cNvSpPr>
          <p:nvPr>
            <p:ph idx="1"/>
          </p:nvPr>
        </p:nvSpPr>
        <p:spPr/>
        <p:txBody>
          <a:bodyPr/>
          <a:lstStyle/>
          <a:p>
            <a:pPr algn="just" eaLnBrk="1" hangingPunct="1"/>
            <a:r>
              <a:rPr lang="pt-BR" altLang="pt-BR" sz="3200" b="1" smtClean="0"/>
              <a:t>A expropriação elimina, dessa forma, a “premiação” de empregadores que, acintosamente, descumprem a lei. Trata-se de mais uma ferramenta à disposição do Poder Público, de valor inestimável, desde que assegurado o devido processo legal, com direito a ampla defesa e contraditório.</a:t>
            </a:r>
          </a:p>
        </p:txBody>
      </p:sp>
    </p:spTree>
    <p:extLst>
      <p:ext uri="{BB962C8B-B14F-4D97-AF65-F5344CB8AC3E}">
        <p14:creationId xmlns:p14="http://schemas.microsoft.com/office/powerpoint/2010/main" val="2091437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628650" y="365125"/>
            <a:ext cx="7886700" cy="687388"/>
          </a:xfrm>
        </p:spPr>
        <p:txBody>
          <a:bodyPr>
            <a:normAutofit fontScale="90000"/>
          </a:bodyPr>
          <a:lstStyle/>
          <a:p>
            <a:pPr algn="ctr" eaLnBrk="1" hangingPunct="1"/>
            <a:r>
              <a:rPr lang="pt-BR" altLang="pt-BR" b="1" smtClean="0">
                <a:solidFill>
                  <a:srgbClr val="FF0000"/>
                </a:solidFill>
              </a:rPr>
              <a:t>MEDIDA EXPROPRIATÓRIA</a:t>
            </a:r>
          </a:p>
        </p:txBody>
      </p:sp>
      <p:sp>
        <p:nvSpPr>
          <p:cNvPr id="86019" name="Rectangle 3">
            <a:extLst>
              <a:ext uri="{FF2B5EF4-FFF2-40B4-BE49-F238E27FC236}">
                <a16:creationId xmlns:a16="http://schemas.microsoft.com/office/drawing/2014/main" id="{13742577-8B26-4BBA-8DA3-5B4D8C245FAE}"/>
              </a:ext>
            </a:extLst>
          </p:cNvPr>
          <p:cNvSpPr>
            <a:spLocks noGrp="1" noChangeArrowheads="1"/>
          </p:cNvSpPr>
          <p:nvPr>
            <p:ph idx="1"/>
          </p:nvPr>
        </p:nvSpPr>
        <p:spPr>
          <a:xfrm>
            <a:off x="404813" y="981075"/>
            <a:ext cx="8334375" cy="5876925"/>
          </a:xfrm>
        </p:spPr>
        <p:txBody>
          <a:bodyPr rtlCol="0">
            <a:normAutofit fontScale="25000" lnSpcReduction="20000"/>
          </a:bodyPr>
          <a:lstStyle/>
          <a:p>
            <a:pPr algn="just" eaLnBrk="1" fontAlgn="auto" hangingPunct="1">
              <a:spcAft>
                <a:spcPts val="0"/>
              </a:spcAft>
              <a:defRPr/>
            </a:pPr>
            <a:r>
              <a:rPr lang="pt-BR" sz="11200" b="1" dirty="0"/>
              <a:t>Preocupa ao MPT a  tentativa de redefinir o trabalho escravo contemporâneo </a:t>
            </a:r>
            <a:r>
              <a:rPr lang="pt-BR" sz="11200" b="1" i="1" dirty="0"/>
              <a:t>talvez</a:t>
            </a:r>
            <a:r>
              <a:rPr lang="pt-BR" sz="11200" b="1" dirty="0"/>
              <a:t> aprovada por meio da lei que regulamentará a PEC nº 81/2014.</a:t>
            </a:r>
          </a:p>
          <a:p>
            <a:pPr algn="just" eaLnBrk="1" fontAlgn="auto" hangingPunct="1">
              <a:spcAft>
                <a:spcPts val="0"/>
              </a:spcAft>
              <a:defRPr/>
            </a:pPr>
            <a:endParaRPr lang="pt-BR" sz="11200" b="1" dirty="0"/>
          </a:p>
          <a:p>
            <a:pPr algn="just" eaLnBrk="1" fontAlgn="auto" hangingPunct="1">
              <a:spcAft>
                <a:spcPts val="0"/>
              </a:spcAft>
              <a:defRPr/>
            </a:pPr>
            <a:r>
              <a:rPr lang="pt-BR" sz="11200" b="1" dirty="0"/>
              <a:t>A adoção de um conceito restritivo, que exclua as formas degradantes de labor e as diversas formas de violação aos direitos básicos dos trabalhadores, será obsoleto, ultrapassado e totalmente alienado da realidade.</a:t>
            </a:r>
          </a:p>
          <a:p>
            <a:pPr algn="just" eaLnBrk="1" fontAlgn="auto" hangingPunct="1">
              <a:spcAft>
                <a:spcPts val="0"/>
              </a:spcAft>
              <a:defRPr/>
            </a:pPr>
            <a:endParaRPr lang="pt-BR" sz="11200" b="1" dirty="0"/>
          </a:p>
          <a:p>
            <a:pPr algn="just" eaLnBrk="1" fontAlgn="auto" hangingPunct="1">
              <a:spcAft>
                <a:spcPts val="0"/>
              </a:spcAft>
              <a:defRPr/>
            </a:pPr>
            <a:r>
              <a:rPr lang="pt-BR" sz="11200" b="1" dirty="0"/>
              <a:t>A definição de trabalho escravo contemporâneo já está suficientemente clara no art. 149 do Código Penal, uma vez que compreende o cerceamento de liberdade, incluindo a liberdade de contratar, as condições degradantes, a jornada exaustiva ou outras figuras assemelhadas ao trabalho forçado, como a servidão por dívida.</a:t>
            </a:r>
          </a:p>
          <a:p>
            <a:pPr algn="just" eaLnBrk="1" fontAlgn="auto" hangingPunct="1">
              <a:spcAft>
                <a:spcPts val="0"/>
              </a:spcAft>
              <a:defRPr/>
            </a:pPr>
            <a:endParaRPr lang="pt-BR" sz="4000" b="1" dirty="0"/>
          </a:p>
          <a:p>
            <a:pPr marL="0" indent="0" eaLnBrk="1" fontAlgn="auto" hangingPunct="1">
              <a:spcAft>
                <a:spcPts val="0"/>
              </a:spcAft>
              <a:buFontTx/>
              <a:buNone/>
              <a:defRPr/>
            </a:pPr>
            <a:r>
              <a:rPr lang="pt-BR" sz="4000" b="1" dirty="0"/>
              <a:t> </a:t>
            </a:r>
          </a:p>
          <a:p>
            <a:pPr eaLnBrk="1" fontAlgn="auto" hangingPunct="1">
              <a:spcAft>
                <a:spcPts val="0"/>
              </a:spcAft>
              <a:defRPr/>
            </a:pPr>
            <a:endParaRPr lang="pt-BR" sz="4000" dirty="0"/>
          </a:p>
          <a:p>
            <a:pPr marL="0" indent="0" algn="just" eaLnBrk="1" fontAlgn="auto" hangingPunct="1">
              <a:spcAft>
                <a:spcPts val="0"/>
              </a:spcAft>
              <a:buFontTx/>
              <a:buNone/>
              <a:defRPr/>
            </a:pPr>
            <a:endParaRPr lang="pt-BR" altLang="pt-BR" sz="4000" b="1" dirty="0"/>
          </a:p>
          <a:p>
            <a:pPr algn="just" eaLnBrk="1" fontAlgn="auto" hangingPunct="1">
              <a:spcAft>
                <a:spcPts val="0"/>
              </a:spcAft>
              <a:defRPr/>
            </a:pPr>
            <a:endParaRPr lang="pt-BR" sz="4000" dirty="0"/>
          </a:p>
          <a:p>
            <a:pPr algn="just" eaLnBrk="1" fontAlgn="auto" hangingPunct="1">
              <a:spcAft>
                <a:spcPts val="0"/>
              </a:spcAft>
              <a:defRPr/>
            </a:pPr>
            <a:endParaRPr lang="pt-BR" sz="4000" dirty="0"/>
          </a:p>
          <a:p>
            <a:pPr marL="0" indent="0" algn="just" eaLnBrk="1" fontAlgn="auto" hangingPunct="1">
              <a:spcAft>
                <a:spcPts val="0"/>
              </a:spcAft>
              <a:buFontTx/>
              <a:buNone/>
              <a:defRPr/>
            </a:pPr>
            <a:endParaRPr lang="pt-BR" altLang="pt-BR" b="1" dirty="0"/>
          </a:p>
        </p:txBody>
      </p:sp>
    </p:spTree>
    <p:extLst>
      <p:ext uri="{BB962C8B-B14F-4D97-AF65-F5344CB8AC3E}">
        <p14:creationId xmlns:p14="http://schemas.microsoft.com/office/powerpoint/2010/main" val="8593323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pPr algn="ctr" eaLnBrk="1" hangingPunct="1"/>
            <a:r>
              <a:rPr lang="pt-BR" altLang="pt-BR" b="1" smtClean="0">
                <a:solidFill>
                  <a:srgbClr val="FF0000"/>
                </a:solidFill>
              </a:rPr>
              <a:t>MEDIDA EXPROPRIATÓRIA</a:t>
            </a:r>
          </a:p>
        </p:txBody>
      </p:sp>
      <p:sp>
        <p:nvSpPr>
          <p:cNvPr id="86019" name="Rectangle 3">
            <a:extLst>
              <a:ext uri="{FF2B5EF4-FFF2-40B4-BE49-F238E27FC236}">
                <a16:creationId xmlns:a16="http://schemas.microsoft.com/office/drawing/2014/main" id="{2FD5B461-21A3-4E05-BC12-B68FDAECB5E2}"/>
              </a:ext>
            </a:extLst>
          </p:cNvPr>
          <p:cNvSpPr>
            <a:spLocks noGrp="1" noChangeArrowheads="1"/>
          </p:cNvSpPr>
          <p:nvPr>
            <p:ph idx="1"/>
          </p:nvPr>
        </p:nvSpPr>
        <p:spPr>
          <a:xfrm>
            <a:off x="628650" y="1484313"/>
            <a:ext cx="7772400" cy="4464050"/>
          </a:xfrm>
        </p:spPr>
        <p:txBody>
          <a:bodyPr rtlCol="0">
            <a:normAutofit fontScale="85000" lnSpcReduction="20000"/>
          </a:bodyPr>
          <a:lstStyle/>
          <a:p>
            <a:pPr algn="just" eaLnBrk="1" fontAlgn="auto" hangingPunct="1">
              <a:spcAft>
                <a:spcPts val="0"/>
              </a:spcAft>
              <a:defRPr/>
            </a:pPr>
            <a:endParaRPr lang="pt-BR" dirty="0"/>
          </a:p>
          <a:p>
            <a:pPr algn="just" eaLnBrk="1" fontAlgn="auto" hangingPunct="1">
              <a:spcAft>
                <a:spcPts val="0"/>
              </a:spcAft>
              <a:defRPr/>
            </a:pPr>
            <a:r>
              <a:rPr lang="pt-BR" sz="3200" b="1" dirty="0"/>
              <a:t>Entre 1995 e outubro de 2013, mais de 46.000 trabalhadores foram libertados de situações de trabalho forçado no país, segundo os dados do Ministério do Trabalho e Emprego.</a:t>
            </a:r>
          </a:p>
          <a:p>
            <a:pPr algn="just" eaLnBrk="1" fontAlgn="auto" hangingPunct="1">
              <a:spcAft>
                <a:spcPts val="0"/>
              </a:spcAft>
              <a:defRPr/>
            </a:pPr>
            <a:endParaRPr lang="pt-BR" sz="3200" b="1" dirty="0"/>
          </a:p>
          <a:p>
            <a:pPr algn="just" eaLnBrk="1" fontAlgn="auto" hangingPunct="1">
              <a:spcAft>
                <a:spcPts val="0"/>
              </a:spcAft>
              <a:defRPr/>
            </a:pPr>
            <a:r>
              <a:rPr lang="pt-BR" sz="3200" b="1" dirty="0"/>
              <a:t>O Brasil vem sendo festejado em todo o mundo pelas boas práticas no enfrentamento ao trabalho escravo contemporâneo.</a:t>
            </a:r>
          </a:p>
          <a:p>
            <a:pPr algn="just" eaLnBrk="1" fontAlgn="auto" hangingPunct="1">
              <a:spcAft>
                <a:spcPts val="0"/>
              </a:spcAft>
              <a:defRPr/>
            </a:pPr>
            <a:endParaRPr lang="pt-BR" sz="3200" b="1" dirty="0"/>
          </a:p>
          <a:p>
            <a:pPr algn="just" eaLnBrk="1" fontAlgn="auto" hangingPunct="1">
              <a:spcAft>
                <a:spcPts val="0"/>
              </a:spcAft>
              <a:defRPr/>
            </a:pPr>
            <a:r>
              <a:rPr lang="pt-BR" sz="3200" b="1" dirty="0"/>
              <a:t>Pode ser condenado pela Corte Interamericana de Direitos Humanos (Caso Fazenda Brasil Verde). </a:t>
            </a:r>
          </a:p>
          <a:p>
            <a:pPr algn="just" eaLnBrk="1" fontAlgn="auto" hangingPunct="1">
              <a:spcAft>
                <a:spcPts val="0"/>
              </a:spcAft>
              <a:defRPr/>
            </a:pPr>
            <a:endParaRPr lang="pt-BR" sz="3200" dirty="0"/>
          </a:p>
          <a:p>
            <a:pPr algn="just" eaLnBrk="1" fontAlgn="auto" hangingPunct="1">
              <a:spcAft>
                <a:spcPts val="0"/>
              </a:spcAft>
              <a:defRPr/>
            </a:pPr>
            <a:endParaRPr lang="pt-BR" sz="3200" dirty="0"/>
          </a:p>
          <a:p>
            <a:pPr marL="0" indent="0" algn="just" eaLnBrk="1" fontAlgn="auto" hangingPunct="1">
              <a:spcAft>
                <a:spcPts val="0"/>
              </a:spcAft>
              <a:buFontTx/>
              <a:buNone/>
              <a:defRPr/>
            </a:pPr>
            <a:endParaRPr lang="pt-BR" sz="3200" dirty="0"/>
          </a:p>
          <a:p>
            <a:pPr marL="0" indent="0" algn="just" eaLnBrk="1" fontAlgn="auto" hangingPunct="1">
              <a:spcAft>
                <a:spcPts val="0"/>
              </a:spcAft>
              <a:buFont typeface="Arial" panose="020B0604020202020204" pitchFamily="34" charset="0"/>
              <a:buNone/>
              <a:defRPr/>
            </a:pPr>
            <a:endParaRPr lang="pt-BR" sz="3200" dirty="0"/>
          </a:p>
          <a:p>
            <a:pPr marL="0" indent="0" algn="just" eaLnBrk="1" fontAlgn="auto" hangingPunct="1">
              <a:spcAft>
                <a:spcPts val="0"/>
              </a:spcAft>
              <a:buFontTx/>
              <a:buNone/>
              <a:defRPr/>
            </a:pPr>
            <a:endParaRPr lang="pt-BR" altLang="pt-BR" sz="3200" b="1" dirty="0"/>
          </a:p>
        </p:txBody>
      </p:sp>
    </p:spTree>
    <p:extLst>
      <p:ext uri="{BB962C8B-B14F-4D97-AF65-F5344CB8AC3E}">
        <p14:creationId xmlns:p14="http://schemas.microsoft.com/office/powerpoint/2010/main" val="36767514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pPr algn="ctr" eaLnBrk="1" hangingPunct="1"/>
            <a:r>
              <a:rPr lang="pt-BR" altLang="pt-BR" b="1" smtClean="0">
                <a:solidFill>
                  <a:srgbClr val="FF0000"/>
                </a:solidFill>
              </a:rPr>
              <a:t>TRABALHO INFANTIL</a:t>
            </a:r>
          </a:p>
        </p:txBody>
      </p:sp>
      <p:sp>
        <p:nvSpPr>
          <p:cNvPr id="86019" name="Rectangle 3">
            <a:extLst>
              <a:ext uri="{FF2B5EF4-FFF2-40B4-BE49-F238E27FC236}">
                <a16:creationId xmlns:a16="http://schemas.microsoft.com/office/drawing/2014/main" id="{388C171A-1838-46AF-8C55-FE7864975CC4}"/>
              </a:ext>
            </a:extLst>
          </p:cNvPr>
          <p:cNvSpPr>
            <a:spLocks noGrp="1" noChangeArrowheads="1"/>
          </p:cNvSpPr>
          <p:nvPr>
            <p:ph idx="1"/>
          </p:nvPr>
        </p:nvSpPr>
        <p:spPr/>
        <p:txBody>
          <a:bodyPr rtlCol="0">
            <a:normAutofit fontScale="92500" lnSpcReduction="20000"/>
          </a:bodyPr>
          <a:lstStyle/>
          <a:p>
            <a:pPr algn="just" eaLnBrk="1" fontAlgn="auto" hangingPunct="1">
              <a:spcAft>
                <a:spcPts val="0"/>
              </a:spcAft>
              <a:defRPr/>
            </a:pPr>
            <a:endParaRPr lang="pt-BR" dirty="0"/>
          </a:p>
          <a:p>
            <a:pPr marL="0" indent="0" algn="just" eaLnBrk="1" fontAlgn="auto" hangingPunct="1">
              <a:spcAft>
                <a:spcPts val="0"/>
              </a:spcAft>
              <a:buFont typeface="Arial" panose="020B0604020202020204" pitchFamily="34" charset="0"/>
              <a:buNone/>
              <a:defRPr/>
            </a:pPr>
            <a:r>
              <a:rPr lang="pt-BR" sz="3600" b="1" dirty="0"/>
              <a:t>A Constituição Federal de 1988 em seu artigo 227 prevê a proteção integral da criança e do adolescente, sendo este um princípio constitucional que deve ser aplicado em todas as relações jurídicas, inclusive a de trabalho. O referido dispositivo constitucional arrola os direitos fundamentais básicos do menor, assegurando prioridade no tratamento à criança. </a:t>
            </a:r>
          </a:p>
          <a:p>
            <a:pPr marL="0" indent="0" algn="just" eaLnBrk="1" fontAlgn="auto" hangingPunct="1">
              <a:spcAft>
                <a:spcPts val="0"/>
              </a:spcAft>
              <a:buFontTx/>
              <a:buNone/>
              <a:defRPr/>
            </a:pPr>
            <a:endParaRPr lang="pt-BR" altLang="pt-BR" sz="3600" b="1" dirty="0"/>
          </a:p>
        </p:txBody>
      </p:sp>
    </p:spTree>
    <p:extLst>
      <p:ext uri="{BB962C8B-B14F-4D97-AF65-F5344CB8AC3E}">
        <p14:creationId xmlns:p14="http://schemas.microsoft.com/office/powerpoint/2010/main" val="2298501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65CFBBD3-BDC1-4390-8217-1E5BF9B0CAD3}"/>
              </a:ext>
            </a:extLst>
          </p:cNvPr>
          <p:cNvSpPr>
            <a:spLocks noGrp="1" noChangeArrowheads="1"/>
          </p:cNvSpPr>
          <p:nvPr>
            <p:ph type="ctrTitle"/>
          </p:nvPr>
        </p:nvSpPr>
        <p:spPr>
          <a:xfrm>
            <a:off x="827088" y="1484313"/>
            <a:ext cx="7772400" cy="1512887"/>
          </a:xfrm>
        </p:spPr>
        <p:txBody>
          <a:bodyPr>
            <a:normAutofit fontScale="90000"/>
          </a:bodyPr>
          <a:lstStyle/>
          <a:p>
            <a:pPr eaLnBrk="1" hangingPunct="1">
              <a:defRPr/>
            </a:pPr>
            <a:r>
              <a:rPr lang="pt-BR" altLang="pt-BR" sz="2800" b="1" dirty="0">
                <a:solidFill>
                  <a:srgbClr val="C00000"/>
                </a:solidFill>
              </a:rPr>
              <a:t/>
            </a:r>
            <a:br>
              <a:rPr lang="pt-BR" altLang="pt-BR" sz="2800" b="1" dirty="0">
                <a:solidFill>
                  <a:srgbClr val="C00000"/>
                </a:solidFill>
              </a:rPr>
            </a:br>
            <a:r>
              <a:rPr lang="pt-BR" altLang="pt-BR" sz="2800" b="1" dirty="0">
                <a:solidFill>
                  <a:srgbClr val="C00000"/>
                </a:solidFill>
              </a:rPr>
              <a:t/>
            </a:r>
            <a:br>
              <a:rPr lang="pt-BR" altLang="pt-BR" sz="2800" b="1" dirty="0">
                <a:solidFill>
                  <a:srgbClr val="C00000"/>
                </a:solidFill>
              </a:rPr>
            </a:br>
            <a:r>
              <a:rPr lang="pt-BR" altLang="pt-BR" sz="4400" b="1" i="1" u="sng" dirty="0">
                <a:solidFill>
                  <a:schemeClr val="accent1">
                    <a:lumMod val="75000"/>
                  </a:schemeClr>
                </a:solidFill>
              </a:rPr>
              <a:t>EXCOLA SOCIAL</a:t>
            </a:r>
            <a:r>
              <a:rPr lang="pt-BR" altLang="pt-BR" sz="2800" b="1" dirty="0">
                <a:solidFill>
                  <a:srgbClr val="C00000"/>
                </a:solidFill>
              </a:rPr>
              <a:t/>
            </a:r>
            <a:br>
              <a:rPr lang="pt-BR" altLang="pt-BR" sz="2800" b="1" dirty="0">
                <a:solidFill>
                  <a:srgbClr val="C00000"/>
                </a:solidFill>
              </a:rPr>
            </a:br>
            <a:r>
              <a:rPr lang="pt-BR" altLang="pt-BR" sz="2800" b="1" dirty="0">
                <a:solidFill>
                  <a:srgbClr val="C00000"/>
                </a:solidFill>
              </a:rPr>
              <a:t/>
            </a:r>
            <a:br>
              <a:rPr lang="pt-BR" altLang="pt-BR" sz="2800" b="1" dirty="0">
                <a:solidFill>
                  <a:srgbClr val="C00000"/>
                </a:solidFill>
              </a:rPr>
            </a:br>
            <a:r>
              <a:rPr lang="pt-BR" altLang="pt-BR" sz="2800" b="1" i="1" u="sng" dirty="0">
                <a:solidFill>
                  <a:srgbClr val="C00000"/>
                </a:solidFill>
              </a:rPr>
              <a:t>PROFESSOR LUIS ANTONIO CAMARGO DE MELO</a:t>
            </a:r>
            <a:endParaRPr lang="pt-BR" altLang="pt-BR" sz="4000" b="1" i="1" u="sng" dirty="0">
              <a:solidFill>
                <a:schemeClr val="accent1">
                  <a:lumMod val="75000"/>
                </a:schemeClr>
              </a:solidFill>
            </a:endParaRPr>
          </a:p>
        </p:txBody>
      </p:sp>
      <p:sp>
        <p:nvSpPr>
          <p:cNvPr id="3075" name="Rectangle 1027">
            <a:extLst>
              <a:ext uri="{FF2B5EF4-FFF2-40B4-BE49-F238E27FC236}">
                <a16:creationId xmlns:a16="http://schemas.microsoft.com/office/drawing/2014/main" id="{3341A1B8-BABA-4AA1-94B1-B4E52ABEA03E}"/>
              </a:ext>
            </a:extLst>
          </p:cNvPr>
          <p:cNvSpPr>
            <a:spLocks noGrp="1" noChangeArrowheads="1"/>
          </p:cNvSpPr>
          <p:nvPr>
            <p:ph type="subTitle" idx="1"/>
          </p:nvPr>
        </p:nvSpPr>
        <p:spPr>
          <a:xfrm>
            <a:off x="1566863" y="3429000"/>
            <a:ext cx="6292850" cy="2855913"/>
          </a:xfrm>
        </p:spPr>
        <p:txBody>
          <a:bodyPr rtlCol="0">
            <a:normAutofit fontScale="92500"/>
          </a:bodyPr>
          <a:lstStyle/>
          <a:p>
            <a:pPr eaLnBrk="1" fontAlgn="auto" hangingPunct="1">
              <a:defRPr/>
            </a:pPr>
            <a:endParaRPr lang="pt-BR" altLang="pt-BR" b="1" i="1" dirty="0">
              <a:latin typeface="Comic Sans MS" pitchFamily="66" charset="0"/>
            </a:endParaRPr>
          </a:p>
          <a:p>
            <a:pPr eaLnBrk="1" fontAlgn="auto" hangingPunct="1">
              <a:defRPr/>
            </a:pPr>
            <a:r>
              <a:rPr lang="pt-BR" altLang="pt-BR" sz="1500" b="1" i="1" dirty="0">
                <a:latin typeface="Comic Sans MS" pitchFamily="66" charset="0"/>
              </a:rPr>
              <a:t>LUÍS ANTÔNIO CAMARGO DE MELO</a:t>
            </a:r>
          </a:p>
          <a:p>
            <a:pPr eaLnBrk="1" fontAlgn="auto" hangingPunct="1">
              <a:defRPr/>
            </a:pPr>
            <a:endParaRPr lang="pt-BR" altLang="pt-BR" sz="1500" i="1" dirty="0">
              <a:latin typeface="Comic Sans MS" pitchFamily="66" charset="0"/>
            </a:endParaRPr>
          </a:p>
          <a:p>
            <a:pPr marL="285750" indent="-285750" algn="just" eaLnBrk="1" fontAlgn="auto" hangingPunct="1">
              <a:buFont typeface="Arial" panose="020B0604020202020204" pitchFamily="34" charset="0"/>
              <a:buChar char="•"/>
              <a:defRPr/>
            </a:pPr>
            <a:r>
              <a:rPr lang="pt-BR" altLang="pt-BR" sz="1500" b="1" dirty="0">
                <a:cs typeface="Courier New" panose="02070309020205020404" pitchFamily="49" charset="0"/>
              </a:rPr>
              <a:t>SUBPROCURADOR-GERAL DO TRABALHO</a:t>
            </a:r>
          </a:p>
          <a:p>
            <a:pPr marL="285750" indent="-285750" algn="just" eaLnBrk="1" fontAlgn="auto" hangingPunct="1">
              <a:buFont typeface="Arial" panose="020B0604020202020204" pitchFamily="34" charset="0"/>
              <a:buChar char="•"/>
              <a:defRPr/>
            </a:pPr>
            <a:r>
              <a:rPr lang="pt-BR" altLang="pt-BR" sz="1500" b="1" dirty="0">
                <a:cs typeface="Courier New" panose="02070309020205020404" pitchFamily="49" charset="0"/>
              </a:rPr>
              <a:t>PROCURADOR-GERAL DO TRABALHO (2011/2015)</a:t>
            </a:r>
          </a:p>
          <a:p>
            <a:pPr marL="285750" indent="-285750" algn="just" eaLnBrk="1" fontAlgn="auto" hangingPunct="1">
              <a:buFont typeface="Arial" panose="020B0604020202020204" pitchFamily="34" charset="0"/>
              <a:buChar char="•"/>
              <a:defRPr/>
            </a:pPr>
            <a:r>
              <a:rPr lang="pt-BR" altLang="pt-BR" sz="1500" b="1" dirty="0">
                <a:cs typeface="Courier New" panose="02070309020205020404" pitchFamily="49" charset="0"/>
              </a:rPr>
              <a:t>PROFESSOR DE DIREITO DO TRABALHO DO CENTRO UNIVERSITÁRIO IESB</a:t>
            </a:r>
          </a:p>
          <a:p>
            <a:pPr marL="285750" indent="-285750" algn="just" eaLnBrk="1" fontAlgn="auto" hangingPunct="1">
              <a:buFont typeface="Arial" panose="020B0604020202020204" pitchFamily="34" charset="0"/>
              <a:buChar char="•"/>
              <a:defRPr/>
            </a:pPr>
            <a:r>
              <a:rPr lang="pt-BR" altLang="pt-BR" sz="1500" b="1" dirty="0">
                <a:cs typeface="Courier New" panose="02070309020205020404" pitchFamily="49" charset="0"/>
              </a:rPr>
              <a:t>MEMBRO  HONORÁRIO DO IAB-INSTITUTO DOS ADVOGADOS BRASILEIROS</a:t>
            </a:r>
          </a:p>
          <a:p>
            <a:pPr marL="285750" indent="-285750" algn="just" eaLnBrk="1" fontAlgn="auto" hangingPunct="1">
              <a:buFont typeface="Arial" panose="020B0604020202020204" pitchFamily="34" charset="0"/>
              <a:buChar char="•"/>
              <a:defRPr/>
            </a:pPr>
            <a:r>
              <a:rPr lang="pt-BR" altLang="pt-BR" sz="1500" b="1" dirty="0">
                <a:cs typeface="Courier New" panose="02070309020205020404" pitchFamily="49" charset="0"/>
              </a:rPr>
              <a:t>MEMBRO DA JUTRA–ASSOCIAÇÃO LUSO-BRASILEIRA DE JURISTAS DO TRABALHO</a:t>
            </a:r>
            <a:endParaRPr lang="pt-BR" altLang="pt-BR" sz="1500" i="1" dirty="0">
              <a:latin typeface="Comic Sans MS" pitchFamily="66" charset="0"/>
            </a:endParaRPr>
          </a:p>
          <a:p>
            <a:pPr marL="285750" indent="-285750" algn="just" eaLnBrk="1" fontAlgn="auto" hangingPunct="1">
              <a:buFont typeface="Arial" panose="020B0604020202020204" pitchFamily="34" charset="0"/>
              <a:buChar char="•"/>
              <a:defRPr/>
            </a:pPr>
            <a:endParaRPr lang="pt-BR" altLang="pt-BR" sz="1400" b="1" dirty="0">
              <a:solidFill>
                <a:schemeClr val="tx1">
                  <a:lumMod val="50000"/>
                  <a:lumOff val="50000"/>
                </a:schemeClr>
              </a:solidFill>
            </a:endParaRPr>
          </a:p>
          <a:p>
            <a:pPr marL="285750" indent="-285750" algn="just" eaLnBrk="1" fontAlgn="auto" hangingPunct="1">
              <a:buFont typeface="Arial" panose="020B0604020202020204" pitchFamily="34" charset="0"/>
              <a:buChar char="•"/>
              <a:defRPr/>
            </a:pPr>
            <a:endParaRPr lang="pt-BR" altLang="pt-BR" i="1" dirty="0">
              <a:solidFill>
                <a:schemeClr val="tx1">
                  <a:lumMod val="50000"/>
                  <a:lumOff val="50000"/>
                </a:schemeClr>
              </a:solidFill>
              <a:latin typeface="Comic Sans MS" pitchFamily="66" charset="0"/>
            </a:endParaRPr>
          </a:p>
          <a:p>
            <a:pPr eaLnBrk="1" fontAlgn="auto" hangingPunct="1">
              <a:defRPr/>
            </a:pPr>
            <a:endParaRPr lang="pt-BR" altLang="pt-BR" i="1" dirty="0">
              <a:latin typeface="Comic Sans MS" pitchFamily="66" charset="0"/>
            </a:endParaRPr>
          </a:p>
        </p:txBody>
      </p:sp>
    </p:spTree>
    <p:extLst>
      <p:ext uri="{BB962C8B-B14F-4D97-AF65-F5344CB8AC3E}">
        <p14:creationId xmlns:p14="http://schemas.microsoft.com/office/powerpoint/2010/main" val="19195898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pPr algn="ctr" eaLnBrk="1" hangingPunct="1"/>
            <a:r>
              <a:rPr lang="pt-BR" altLang="pt-BR" b="1" smtClean="0">
                <a:solidFill>
                  <a:srgbClr val="FF0000"/>
                </a:solidFill>
              </a:rPr>
              <a:t>TRABALHO INFANTIL</a:t>
            </a:r>
          </a:p>
        </p:txBody>
      </p:sp>
      <p:sp>
        <p:nvSpPr>
          <p:cNvPr id="86019" name="Rectangle 3">
            <a:extLst>
              <a:ext uri="{FF2B5EF4-FFF2-40B4-BE49-F238E27FC236}">
                <a16:creationId xmlns:a16="http://schemas.microsoft.com/office/drawing/2014/main" id="{FEDF818C-796C-4A34-BE45-296D1A3EA70F}"/>
              </a:ext>
            </a:extLst>
          </p:cNvPr>
          <p:cNvSpPr>
            <a:spLocks noGrp="1" noChangeArrowheads="1"/>
          </p:cNvSpPr>
          <p:nvPr>
            <p:ph idx="1"/>
          </p:nvPr>
        </p:nvSpPr>
        <p:spPr/>
        <p:txBody>
          <a:bodyPr rtlCol="0">
            <a:normAutofit/>
          </a:bodyPr>
          <a:lstStyle/>
          <a:p>
            <a:pPr algn="just" eaLnBrk="1" fontAlgn="auto" hangingPunct="1">
              <a:spcAft>
                <a:spcPts val="0"/>
              </a:spcAft>
              <a:defRPr/>
            </a:pPr>
            <a:endParaRPr lang="pt-BR" dirty="0"/>
          </a:p>
          <a:p>
            <a:pPr marL="0" indent="0" algn="just" eaLnBrk="1" fontAlgn="auto" hangingPunct="1">
              <a:spcAft>
                <a:spcPts val="0"/>
              </a:spcAft>
              <a:buFont typeface="Arial" panose="020B0604020202020204" pitchFamily="34" charset="0"/>
              <a:buNone/>
              <a:defRPr/>
            </a:pPr>
            <a:r>
              <a:rPr lang="pt-BR" sz="3600" b="1" dirty="0"/>
              <a:t>O artigo 7º, XXXIII, da CRFB, limita a idade para o trabalho, ou seja, proíbe o trabalho noturno, perigoso ou insalubre a menores de dezoito anos e de qualquer trabalho a menores de dezesseis anos, salvo na condição de aprendiz, a partir de quatorze anos.</a:t>
            </a:r>
          </a:p>
          <a:p>
            <a:pPr marL="0" indent="0" algn="just" eaLnBrk="1" fontAlgn="auto" hangingPunct="1">
              <a:spcAft>
                <a:spcPts val="0"/>
              </a:spcAft>
              <a:buFontTx/>
              <a:buNone/>
              <a:defRPr/>
            </a:pPr>
            <a:endParaRPr lang="pt-BR" altLang="pt-BR" sz="3600" b="1" dirty="0"/>
          </a:p>
        </p:txBody>
      </p:sp>
    </p:spTree>
    <p:extLst>
      <p:ext uri="{BB962C8B-B14F-4D97-AF65-F5344CB8AC3E}">
        <p14:creationId xmlns:p14="http://schemas.microsoft.com/office/powerpoint/2010/main" val="6016880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050"/>
          <p:cNvSpPr>
            <a:spLocks noGrp="1"/>
          </p:cNvSpPr>
          <p:nvPr>
            <p:ph type="title"/>
          </p:nvPr>
        </p:nvSpPr>
        <p:spPr/>
        <p:txBody>
          <a:bodyPr/>
          <a:lstStyle/>
          <a:p>
            <a:pPr algn="just" eaLnBrk="1" hangingPunct="1"/>
            <a:r>
              <a:rPr lang="pt-BR" altLang="pt-BR" sz="2400" b="1" smtClean="0">
                <a:solidFill>
                  <a:srgbClr val="FF0000"/>
                </a:solidFill>
              </a:rPr>
              <a:t>TRABALHO INFANTIL - PIORES FORMAS DE EXPLORAÇÃO SEGUNDO A ORGANIZAÇÃO INTERNACIONAL DO TRABALHO</a:t>
            </a:r>
          </a:p>
        </p:txBody>
      </p:sp>
      <p:pic>
        <p:nvPicPr>
          <p:cNvPr id="37891" name="Picture 2052" descr="I:\FOTOS - TRAB. INFANTIL\FOTO 2.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371600" y="2368550"/>
            <a:ext cx="2438400" cy="3340100"/>
          </a:xfrm>
          <a:noFill/>
        </p:spPr>
      </p:pic>
      <p:sp>
        <p:nvSpPr>
          <p:cNvPr id="37892" name="Rectangle 2051"/>
          <p:cNvSpPr>
            <a:spLocks noGrp="1"/>
          </p:cNvSpPr>
          <p:nvPr>
            <p:ph type="body" sz="half" idx="2"/>
          </p:nvPr>
        </p:nvSpPr>
        <p:spPr/>
        <p:txBody>
          <a:bodyPr/>
          <a:lstStyle/>
          <a:p>
            <a:pPr algn="just" eaLnBrk="1" hangingPunct="1"/>
            <a:r>
              <a:rPr lang="pt-BR" altLang="pt-BR" sz="2400" b="1" smtClean="0"/>
              <a:t>Todas as formas de escravatura ou práticas análogas, tais como a venda e o tráfico de crianças, a servidão por dívidas, bem como o trabalho forçado ou obrigatório, incluindo o recrutamento forçado ou obrigatório das crianças com vista à sua utilização em conflitos armados.</a:t>
            </a:r>
            <a:r>
              <a:rPr lang="pt-BR" altLang="pt-BR" sz="2400" smtClean="0"/>
              <a:t> </a:t>
            </a:r>
          </a:p>
          <a:p>
            <a:pPr algn="just" eaLnBrk="1" hangingPunct="1"/>
            <a:endParaRPr lang="pt-BR" altLang="pt-BR" sz="2400" smtClean="0"/>
          </a:p>
        </p:txBody>
      </p:sp>
    </p:spTree>
    <p:extLst>
      <p:ext uri="{BB962C8B-B14F-4D97-AF65-F5344CB8AC3E}">
        <p14:creationId xmlns:p14="http://schemas.microsoft.com/office/powerpoint/2010/main" val="22712663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pPr algn="just" eaLnBrk="1" hangingPunct="1"/>
            <a:r>
              <a:rPr lang="pt-BR" altLang="pt-BR" sz="2400" b="1" smtClean="0">
                <a:solidFill>
                  <a:srgbClr val="FF0000"/>
                </a:solidFill>
              </a:rPr>
              <a:t>TRABALHO INFANTIL - PIORES FORMAS DE EXPLORAÇÃO SEGUNDO A ORGANIZAÇÃO INTERNACIONAL DO TRABALHO</a:t>
            </a:r>
          </a:p>
        </p:txBody>
      </p:sp>
      <p:graphicFrame>
        <p:nvGraphicFramePr>
          <p:cNvPr id="38915" name="Object 1024"/>
          <p:cNvGraphicFramePr>
            <a:graphicFrameLocks noGrp="1" noChangeAspect="1"/>
          </p:cNvGraphicFramePr>
          <p:nvPr>
            <p:ph type="clipArt" sz="half" idx="1"/>
          </p:nvPr>
        </p:nvGraphicFramePr>
        <p:xfrm>
          <a:off x="685800" y="2667000"/>
          <a:ext cx="3810000" cy="2743200"/>
        </p:xfrm>
        <a:graphic>
          <a:graphicData uri="http://schemas.openxmlformats.org/presentationml/2006/ole">
            <mc:AlternateContent xmlns:mc="http://schemas.openxmlformats.org/markup-compatibility/2006">
              <mc:Choice xmlns:v="urn:schemas-microsoft-com:vml" Requires="v">
                <p:oleObj spid="_x0000_s1031" name="Photo Editor Photo" r:id="rId3" imgW="5819048" imgH="4191585" progId="MSPhotoEd.3">
                  <p:embed/>
                </p:oleObj>
              </mc:Choice>
              <mc:Fallback>
                <p:oleObj name="Photo Editor Photo" r:id="rId3" imgW="5819048" imgH="4191585" progId="MSPhotoEd.3">
                  <p:embed/>
                  <p:pic>
                    <p:nvPicPr>
                      <p:cNvPr id="38915" name="Object 102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667000"/>
                        <a:ext cx="3810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6" name="Rectangle 4"/>
          <p:cNvSpPr>
            <a:spLocks noGrp="1"/>
          </p:cNvSpPr>
          <p:nvPr>
            <p:ph type="body" sz="half" idx="2"/>
          </p:nvPr>
        </p:nvSpPr>
        <p:spPr/>
        <p:txBody>
          <a:bodyPr/>
          <a:lstStyle/>
          <a:p>
            <a:pPr algn="just" eaLnBrk="1" hangingPunct="1"/>
            <a:r>
              <a:rPr lang="pt-BR" altLang="pt-BR" sz="2000" b="1" smtClean="0"/>
              <a:t>A utilização, o recrutamento ou a oferta de uma criança para fins de prostituição, de produção de material pornográfico ou de espetáculos pornográficos. </a:t>
            </a:r>
          </a:p>
          <a:p>
            <a:pPr algn="just" eaLnBrk="1" hangingPunct="1"/>
            <a:r>
              <a:rPr lang="pt-BR" altLang="pt-BR" sz="2000" smtClean="0"/>
              <a:t>NA FOTO – MENORES PROSTITUTAS NA CINELÂNDIA EM PLENA LUZ DO DIA. Esse tipo de atividade, apesar de ilegal, é comum. ABSURDO - Meio de complementação da renda familiar. </a:t>
            </a:r>
          </a:p>
        </p:txBody>
      </p:sp>
    </p:spTree>
    <p:extLst>
      <p:ext uri="{BB962C8B-B14F-4D97-AF65-F5344CB8AC3E}">
        <p14:creationId xmlns:p14="http://schemas.microsoft.com/office/powerpoint/2010/main" val="6924554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p:txBody>
          <a:bodyPr/>
          <a:lstStyle/>
          <a:p>
            <a:pPr algn="just" eaLnBrk="1" hangingPunct="1"/>
            <a:r>
              <a:rPr lang="pt-BR" altLang="pt-BR" sz="2400" b="1" smtClean="0">
                <a:solidFill>
                  <a:srgbClr val="FF0000"/>
                </a:solidFill>
              </a:rPr>
              <a:t>TRABALHO INFANTIL - PIORES FORMAS DE EXPLORAÇÃO SEGUNDO A ORGANIZAÇÃO INTERNACIONAL DO TRABALHO</a:t>
            </a:r>
          </a:p>
        </p:txBody>
      </p:sp>
      <p:graphicFrame>
        <p:nvGraphicFramePr>
          <p:cNvPr id="39939" name="Object 1024"/>
          <p:cNvGraphicFramePr>
            <a:graphicFrameLocks noGrp="1" noChangeAspect="1"/>
          </p:cNvGraphicFramePr>
          <p:nvPr>
            <p:ph type="clipArt" sz="half" idx="1"/>
          </p:nvPr>
        </p:nvGraphicFramePr>
        <p:xfrm>
          <a:off x="685800" y="2663825"/>
          <a:ext cx="3810000" cy="2444750"/>
        </p:xfrm>
        <a:graphic>
          <a:graphicData uri="http://schemas.openxmlformats.org/presentationml/2006/ole">
            <mc:AlternateContent xmlns:mc="http://schemas.openxmlformats.org/markup-compatibility/2006">
              <mc:Choice xmlns:v="urn:schemas-microsoft-com:vml" Requires="v">
                <p:oleObj spid="_x0000_s2055" name="Photo Editor Photo" r:id="rId3" imgW="2019048" imgH="1295238" progId="MSPhotoEd.3">
                  <p:embed/>
                </p:oleObj>
              </mc:Choice>
              <mc:Fallback>
                <p:oleObj name="Photo Editor Photo" r:id="rId3" imgW="2019048" imgH="1295238" progId="MSPhotoEd.3">
                  <p:embed/>
                  <p:pic>
                    <p:nvPicPr>
                      <p:cNvPr id="39939" name="Object 102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663825"/>
                        <a:ext cx="38100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0" name="Rectangle 3"/>
          <p:cNvSpPr>
            <a:spLocks noGrp="1"/>
          </p:cNvSpPr>
          <p:nvPr>
            <p:ph type="body" sz="half" idx="2"/>
          </p:nvPr>
        </p:nvSpPr>
        <p:spPr/>
        <p:txBody>
          <a:bodyPr/>
          <a:lstStyle/>
          <a:p>
            <a:pPr algn="just" eaLnBrk="1" hangingPunct="1"/>
            <a:r>
              <a:rPr lang="pt-BR" altLang="pt-BR" sz="2000" b="1" smtClean="0"/>
              <a:t>A utilização, o recrutamento ou a oferta de uma criança para atividades ilícitas, nomeadamente para a produção e o tráfico de estupefacientes tal como são definidos pelas convenções internacionais pertinentes.</a:t>
            </a:r>
            <a:r>
              <a:rPr lang="pt-BR" altLang="pt-BR" sz="2000" smtClean="0"/>
              <a:t> </a:t>
            </a:r>
          </a:p>
          <a:p>
            <a:pPr algn="just" eaLnBrk="1" hangingPunct="1"/>
            <a:endParaRPr lang="pt-BR" altLang="pt-BR" sz="2000" smtClean="0"/>
          </a:p>
          <a:p>
            <a:pPr algn="just" eaLnBrk="1" hangingPunct="1"/>
            <a:r>
              <a:rPr lang="pt-BR" altLang="pt-BR" sz="2000" smtClean="0"/>
              <a:t>NA FOTO – CRIANÇAS FUMANDO CRACK EM SÃO PAULO.</a:t>
            </a:r>
          </a:p>
          <a:p>
            <a:pPr algn="just" eaLnBrk="1" hangingPunct="1"/>
            <a:endParaRPr lang="pt-BR" altLang="pt-BR" sz="2000" smtClean="0"/>
          </a:p>
        </p:txBody>
      </p:sp>
    </p:spTree>
    <p:extLst>
      <p:ext uri="{BB962C8B-B14F-4D97-AF65-F5344CB8AC3E}">
        <p14:creationId xmlns:p14="http://schemas.microsoft.com/office/powerpoint/2010/main" val="5232270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lstStyle/>
          <a:p>
            <a:pPr algn="just" eaLnBrk="1" hangingPunct="1"/>
            <a:r>
              <a:rPr lang="pt-BR" altLang="pt-BR" sz="2400" b="1" smtClean="0">
                <a:solidFill>
                  <a:srgbClr val="FF0000"/>
                </a:solidFill>
              </a:rPr>
              <a:t>TRABALHO INFANTIL - PIORES FORMAS DE EXPLORAÇÃO SEGUNDO A ORGANIZAÇÃO INTERNACIONAL DO TRABALHO</a:t>
            </a:r>
          </a:p>
        </p:txBody>
      </p:sp>
      <p:graphicFrame>
        <p:nvGraphicFramePr>
          <p:cNvPr id="40963" name="Object 1024"/>
          <p:cNvGraphicFramePr>
            <a:graphicFrameLocks noGrp="1" noChangeAspect="1"/>
          </p:cNvGraphicFramePr>
          <p:nvPr>
            <p:ph type="clipArt" sz="half" idx="1"/>
          </p:nvPr>
        </p:nvGraphicFramePr>
        <p:xfrm>
          <a:off x="852488" y="2038350"/>
          <a:ext cx="3476625" cy="4000500"/>
        </p:xfrm>
        <a:graphic>
          <a:graphicData uri="http://schemas.openxmlformats.org/presentationml/2006/ole">
            <mc:AlternateContent xmlns:mc="http://schemas.openxmlformats.org/markup-compatibility/2006">
              <mc:Choice xmlns:v="urn:schemas-microsoft-com:vml" Requires="v">
                <p:oleObj spid="_x0000_s3079" name="Photo Editor Photo" r:id="rId3" imgW="3476190" imgH="4001058" progId="MSPhotoEd.3">
                  <p:embed/>
                </p:oleObj>
              </mc:Choice>
              <mc:Fallback>
                <p:oleObj name="Photo Editor Photo" r:id="rId3" imgW="3476190" imgH="4001058" progId="MSPhotoEd.3">
                  <p:embed/>
                  <p:pic>
                    <p:nvPicPr>
                      <p:cNvPr id="40963" name="Object 102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88" y="2038350"/>
                        <a:ext cx="347662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4" name="Rectangle 3"/>
          <p:cNvSpPr>
            <a:spLocks noGrp="1"/>
          </p:cNvSpPr>
          <p:nvPr>
            <p:ph type="body" sz="half" idx="2"/>
          </p:nvPr>
        </p:nvSpPr>
        <p:spPr/>
        <p:txBody>
          <a:bodyPr/>
          <a:lstStyle/>
          <a:p>
            <a:pPr algn="just" eaLnBrk="1" hangingPunct="1"/>
            <a:endParaRPr lang="pt-BR" altLang="pt-BR" sz="2400" b="1" smtClean="0"/>
          </a:p>
          <a:p>
            <a:pPr algn="just" eaLnBrk="1" hangingPunct="1"/>
            <a:r>
              <a:rPr lang="pt-BR" altLang="pt-BR" sz="2400" b="1" smtClean="0"/>
              <a:t>Os trabalhos que, pela sua natureza ou pelas condições em que são exercidos, são susceptíveis de prejudicar gravemente a saúde, a segurança e o desenvolvimento moral da criança.</a:t>
            </a:r>
            <a:r>
              <a:rPr lang="pt-BR" altLang="pt-BR" sz="2800" smtClean="0"/>
              <a:t> </a:t>
            </a:r>
          </a:p>
          <a:p>
            <a:pPr algn="just" eaLnBrk="1" hangingPunct="1"/>
            <a:endParaRPr lang="pt-BR" altLang="pt-BR" sz="2800" smtClean="0"/>
          </a:p>
        </p:txBody>
      </p:sp>
    </p:spTree>
    <p:extLst>
      <p:ext uri="{BB962C8B-B14F-4D97-AF65-F5344CB8AC3E}">
        <p14:creationId xmlns:p14="http://schemas.microsoft.com/office/powerpoint/2010/main" val="13899042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C:\TMP\TRABALHO ESCRAVO\Slide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1558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ítulo 1">
            <a:extLst>
              <a:ext uri="{FF2B5EF4-FFF2-40B4-BE49-F238E27FC236}">
                <a16:creationId xmlns:a16="http://schemas.microsoft.com/office/drawing/2014/main" id="{687E8F71-8258-403D-9B3C-61825A352BF7}"/>
              </a:ext>
            </a:extLst>
          </p:cNvPr>
          <p:cNvSpPr>
            <a:spLocks noGrp="1"/>
          </p:cNvSpPr>
          <p:nvPr>
            <p:ph type="title"/>
          </p:nvPr>
        </p:nvSpPr>
        <p:spPr>
          <a:xfrm>
            <a:off x="628650" y="404813"/>
            <a:ext cx="7886700" cy="1325562"/>
          </a:xfrm>
        </p:spPr>
        <p:txBody>
          <a:bodyPr>
            <a:normAutofit fontScale="90000"/>
          </a:bodyPr>
          <a:lstStyle/>
          <a:p>
            <a:pPr algn="ctr" eaLnBrk="1" hangingPunct="1">
              <a:defRPr/>
            </a:pPr>
            <a:r>
              <a:rPr lang="pt-BR" altLang="pt-BR" sz="5400" b="1" dirty="0">
                <a:solidFill>
                  <a:srgbClr val="FF0000"/>
                </a:solidFill>
                <a:effectLst>
                  <a:outerShdw blurRad="38100" dist="38100" dir="2700000" algn="tl">
                    <a:srgbClr val="000000">
                      <a:alpha val="43137"/>
                    </a:srgbClr>
                  </a:outerShdw>
                </a:effectLst>
              </a:rPr>
              <a:t/>
            </a:r>
            <a:br>
              <a:rPr lang="pt-BR" altLang="pt-BR" sz="5400" b="1" dirty="0">
                <a:solidFill>
                  <a:srgbClr val="FF0000"/>
                </a:solidFill>
                <a:effectLst>
                  <a:outerShdw blurRad="38100" dist="38100" dir="2700000" algn="tl">
                    <a:srgbClr val="000000">
                      <a:alpha val="43137"/>
                    </a:srgbClr>
                  </a:outerShdw>
                </a:effectLst>
              </a:rPr>
            </a:br>
            <a:r>
              <a:rPr lang="pt-BR" altLang="pt-BR" sz="5400" b="1" dirty="0">
                <a:solidFill>
                  <a:srgbClr val="FF0000"/>
                </a:solidFill>
                <a:effectLst>
                  <a:outerShdw blurRad="38100" dist="38100" dir="2700000" algn="tl">
                    <a:srgbClr val="000000">
                      <a:alpha val="43137"/>
                    </a:srgbClr>
                  </a:outerShdw>
                </a:effectLst>
              </a:rPr>
              <a:t>TERCEIRIZAÇÃO</a:t>
            </a:r>
            <a:br>
              <a:rPr lang="pt-BR" altLang="pt-BR" sz="5400" b="1" dirty="0">
                <a:solidFill>
                  <a:srgbClr val="FF0000"/>
                </a:solidFill>
                <a:effectLst>
                  <a:outerShdw blurRad="38100" dist="38100" dir="2700000" algn="tl">
                    <a:srgbClr val="000000">
                      <a:alpha val="43137"/>
                    </a:srgbClr>
                  </a:outerShdw>
                </a:effectLst>
              </a:rPr>
            </a:br>
            <a:r>
              <a:rPr lang="pt-BR" altLang="pt-BR" sz="3600" b="1" dirty="0">
                <a:solidFill>
                  <a:srgbClr val="FF0000"/>
                </a:solidFill>
                <a:effectLst>
                  <a:outerShdw blurRad="38100" dist="38100" dir="2700000" algn="tl">
                    <a:srgbClr val="000000">
                      <a:alpha val="43137"/>
                    </a:srgbClr>
                  </a:outerShdw>
                </a:effectLst>
              </a:rPr>
              <a:t>CONCEITO</a:t>
            </a:r>
            <a:r>
              <a:rPr lang="pt-BR" altLang="pt-BR" sz="4400" b="1" dirty="0">
                <a:solidFill>
                  <a:srgbClr val="FF0000"/>
                </a:solidFill>
                <a:effectLst>
                  <a:outerShdw blurRad="38100" dist="38100" dir="2700000" algn="tl">
                    <a:srgbClr val="000000">
                      <a:alpha val="43137"/>
                    </a:srgbClr>
                  </a:outerShdw>
                </a:effectLst>
              </a:rPr>
              <a:t/>
            </a:r>
            <a:br>
              <a:rPr lang="pt-BR" altLang="pt-BR" sz="4400" b="1" dirty="0">
                <a:solidFill>
                  <a:srgbClr val="FF0000"/>
                </a:solidFill>
                <a:effectLst>
                  <a:outerShdw blurRad="38100" dist="38100" dir="2700000" algn="tl">
                    <a:srgbClr val="000000">
                      <a:alpha val="43137"/>
                    </a:srgbClr>
                  </a:outerShdw>
                </a:effectLst>
              </a:rPr>
            </a:br>
            <a:endParaRPr lang="pt-BR" altLang="pt-BR" sz="4400" b="1" dirty="0">
              <a:solidFill>
                <a:srgbClr val="FF0000"/>
              </a:solidFill>
              <a:effectLst>
                <a:outerShdw blurRad="38100" dist="38100" dir="2700000" algn="tl">
                  <a:srgbClr val="000000">
                    <a:alpha val="43137"/>
                  </a:srgbClr>
                </a:outerShdw>
              </a:effectLst>
            </a:endParaRPr>
          </a:p>
        </p:txBody>
      </p:sp>
      <p:sp>
        <p:nvSpPr>
          <p:cNvPr id="78851" name="Espaço Reservado para Conteúdo 2">
            <a:extLst>
              <a:ext uri="{FF2B5EF4-FFF2-40B4-BE49-F238E27FC236}">
                <a16:creationId xmlns:a16="http://schemas.microsoft.com/office/drawing/2014/main" id="{431C34E2-AE9A-40E9-839E-6772CAAF8C08}"/>
              </a:ext>
            </a:extLst>
          </p:cNvPr>
          <p:cNvSpPr>
            <a:spLocks noGrp="1"/>
          </p:cNvSpPr>
          <p:nvPr>
            <p:ph idx="1"/>
          </p:nvPr>
        </p:nvSpPr>
        <p:spPr/>
        <p:txBody>
          <a:bodyPr>
            <a:normAutofit lnSpcReduction="10000"/>
          </a:bodyPr>
          <a:lstStyle/>
          <a:p>
            <a:pPr algn="just" eaLnBrk="1" hangingPunct="1">
              <a:defRPr/>
            </a:pPr>
            <a:r>
              <a:rPr lang="pt-BR" altLang="pt-BR" sz="2800" b="1" dirty="0"/>
              <a:t>MECANISMO PELO QUAL A TOMADORA DOS SERVIÇOS COMETE A OUTREM ATIVIDADES ACESSÓRIAS, NÃO ESSENCIAIS AOS SEU OBJETIVOS EMPRESARIAIS OU ATIVIDADES FINALÍSTICAS.</a:t>
            </a:r>
          </a:p>
          <a:p>
            <a:pPr marL="0" indent="0" algn="just" eaLnBrk="1" hangingPunct="1">
              <a:buFont typeface="Arial" panose="020B0604020202020204" pitchFamily="34" charset="0"/>
              <a:buNone/>
              <a:defRPr/>
            </a:pPr>
            <a:endParaRPr lang="pt-BR" altLang="pt-BR" sz="2800" b="1" dirty="0"/>
          </a:p>
          <a:p>
            <a:pPr algn="just" eaLnBrk="1" hangingPunct="1">
              <a:defRPr/>
            </a:pPr>
            <a:r>
              <a:rPr lang="pt-BR" altLang="pt-BR" sz="2800" b="1" cap="all" dirty="0">
                <a:solidFill>
                  <a:srgbClr val="0070C0"/>
                </a:solidFill>
              </a:rPr>
              <a:t>Maurício Godinho Delgado:</a:t>
            </a:r>
            <a:r>
              <a:rPr lang="pt-BR" altLang="pt-BR" sz="2800" b="1" cap="all" dirty="0"/>
              <a:t> O fenômeno da terceirização consiste em transferir para outrem atividades consideradas secundárias, ou seja, de suporte, atendo-se a empresa à sua atividade principal.</a:t>
            </a:r>
          </a:p>
          <a:p>
            <a:pPr algn="just" eaLnBrk="1" hangingPunct="1">
              <a:defRPr/>
            </a:pPr>
            <a:endParaRPr lang="pt-BR" altLang="pt-BR" sz="3600" b="1" dirty="0"/>
          </a:p>
        </p:txBody>
      </p:sp>
    </p:spTree>
    <p:extLst>
      <p:ext uri="{BB962C8B-B14F-4D97-AF65-F5344CB8AC3E}">
        <p14:creationId xmlns:p14="http://schemas.microsoft.com/office/powerpoint/2010/main" val="23920006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ítulo 1"/>
          <p:cNvSpPr>
            <a:spLocks noGrp="1"/>
          </p:cNvSpPr>
          <p:nvPr>
            <p:ph type="title"/>
          </p:nvPr>
        </p:nvSpPr>
        <p:spPr/>
        <p:txBody>
          <a:bodyPr/>
          <a:lstStyle/>
          <a:p>
            <a:pPr algn="ctr" eaLnBrk="1" hangingPunct="1"/>
            <a:r>
              <a:rPr lang="pt-BR" altLang="pt-BR" sz="5400" b="1" smtClean="0">
                <a:solidFill>
                  <a:srgbClr val="FF0000"/>
                </a:solidFill>
              </a:rPr>
              <a:t> Objetivos</a:t>
            </a:r>
          </a:p>
        </p:txBody>
      </p:sp>
      <p:sp>
        <p:nvSpPr>
          <p:cNvPr id="3" name="Espaço Reservado para Conteúdo 2">
            <a:extLst>
              <a:ext uri="{FF2B5EF4-FFF2-40B4-BE49-F238E27FC236}">
                <a16:creationId xmlns:a16="http://schemas.microsoft.com/office/drawing/2014/main" id="{0EFBBD09-B8C8-423A-A93A-D2686146A710}"/>
              </a:ext>
            </a:extLst>
          </p:cNvPr>
          <p:cNvSpPr>
            <a:spLocks noGrp="1"/>
          </p:cNvSpPr>
          <p:nvPr>
            <p:ph idx="1"/>
          </p:nvPr>
        </p:nvSpPr>
        <p:spPr/>
        <p:txBody>
          <a:bodyPr rtlCol="0">
            <a:normAutofit/>
          </a:bodyPr>
          <a:lstStyle/>
          <a:p>
            <a:pPr algn="just" eaLnBrk="1" fontAlgn="auto" hangingPunct="1">
              <a:spcAft>
                <a:spcPts val="0"/>
              </a:spcAft>
              <a:defRPr/>
            </a:pPr>
            <a:r>
              <a:rPr lang="pt-BR" sz="4000" b="1" dirty="0"/>
              <a:t>Teoricamente: Diminuir os custos  e melhorar a qualidade do produto ou serviço.</a:t>
            </a:r>
          </a:p>
          <a:p>
            <a:pPr marL="45720" indent="0" algn="just" eaLnBrk="1" fontAlgn="auto" hangingPunct="1">
              <a:spcAft>
                <a:spcPts val="0"/>
              </a:spcAft>
              <a:buFont typeface="Arial" panose="020B0604020202020204" pitchFamily="34" charset="0"/>
              <a:buNone/>
              <a:defRPr/>
            </a:pPr>
            <a:endParaRPr lang="pt-BR" sz="4000" b="1" dirty="0"/>
          </a:p>
          <a:p>
            <a:pPr algn="just" eaLnBrk="1" fontAlgn="auto" hangingPunct="1">
              <a:spcAft>
                <a:spcPts val="0"/>
              </a:spcAft>
              <a:defRPr/>
            </a:pPr>
            <a:r>
              <a:rPr lang="pt-BR" sz="4000" b="1" dirty="0"/>
              <a:t>Na prática: forma de precarização das relações de trabalho</a:t>
            </a:r>
            <a:r>
              <a:rPr lang="pt-BR" sz="3600" b="1" dirty="0"/>
              <a:t>.</a:t>
            </a:r>
          </a:p>
        </p:txBody>
      </p:sp>
    </p:spTree>
    <p:extLst>
      <p:ext uri="{BB962C8B-B14F-4D97-AF65-F5344CB8AC3E}">
        <p14:creationId xmlns:p14="http://schemas.microsoft.com/office/powerpoint/2010/main" val="23823463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ítulo 1"/>
          <p:cNvSpPr>
            <a:spLocks noGrp="1"/>
          </p:cNvSpPr>
          <p:nvPr>
            <p:ph type="title"/>
          </p:nvPr>
        </p:nvSpPr>
        <p:spPr/>
        <p:txBody>
          <a:bodyPr/>
          <a:lstStyle/>
          <a:p>
            <a:pPr algn="ctr" eaLnBrk="1" hangingPunct="1"/>
            <a:r>
              <a:rPr lang="pt-BR" altLang="pt-BR" sz="5400" b="1" smtClean="0"/>
              <a:t> </a:t>
            </a:r>
            <a:r>
              <a:rPr lang="pt-BR" altLang="pt-BR" sz="5400" b="1" smtClean="0">
                <a:solidFill>
                  <a:srgbClr val="FF0000"/>
                </a:solidFill>
              </a:rPr>
              <a:t>Precarização </a:t>
            </a:r>
          </a:p>
        </p:txBody>
      </p:sp>
      <p:sp>
        <p:nvSpPr>
          <p:cNvPr id="66563" name="Espaço Reservado para Conteúdo 2"/>
          <p:cNvSpPr>
            <a:spLocks noGrp="1"/>
          </p:cNvSpPr>
          <p:nvPr>
            <p:ph idx="1"/>
          </p:nvPr>
        </p:nvSpPr>
        <p:spPr>
          <a:xfrm>
            <a:off x="628650" y="1557338"/>
            <a:ext cx="7886700" cy="5184775"/>
          </a:xfrm>
        </p:spPr>
        <p:txBody>
          <a:bodyPr>
            <a:normAutofit lnSpcReduction="10000"/>
          </a:bodyPr>
          <a:lstStyle/>
          <a:p>
            <a:pPr algn="just" eaLnBrk="1" hangingPunct="1"/>
            <a:r>
              <a:rPr lang="pt-BR" altLang="pt-BR" sz="3600" b="1" smtClean="0"/>
              <a:t>Contratação de empresa interposta, geralmente sem qualquer qualificação ou meios de garantir suas obrigações, entre o realizador da atividade produtiva e os trabalhadores.</a:t>
            </a:r>
          </a:p>
          <a:p>
            <a:pPr algn="just" eaLnBrk="1" hangingPunct="1"/>
            <a:r>
              <a:rPr lang="pt-BR" altLang="pt-BR" sz="3600" b="1" smtClean="0"/>
              <a:t>A terceirização, como realizada no Brasil, desequilibra as relações de trabalho . </a:t>
            </a:r>
          </a:p>
          <a:p>
            <a:pPr algn="just" eaLnBrk="1" hangingPunct="1"/>
            <a:r>
              <a:rPr lang="pt-BR" altLang="pt-BR" sz="3600" b="1" smtClean="0"/>
              <a:t>Expõe a risco toda a sociedade em razão da instabilidade gerada.</a:t>
            </a:r>
          </a:p>
          <a:p>
            <a:pPr algn="just" eaLnBrk="1" hangingPunct="1"/>
            <a:endParaRPr lang="pt-BR" altLang="pt-BR" sz="3600" b="1" smtClean="0"/>
          </a:p>
        </p:txBody>
      </p:sp>
    </p:spTree>
    <p:extLst>
      <p:ext uri="{BB962C8B-B14F-4D97-AF65-F5344CB8AC3E}">
        <p14:creationId xmlns:p14="http://schemas.microsoft.com/office/powerpoint/2010/main" val="600126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ítulo 1"/>
          <p:cNvSpPr>
            <a:spLocks noGrp="1"/>
          </p:cNvSpPr>
          <p:nvPr>
            <p:ph type="title"/>
          </p:nvPr>
        </p:nvSpPr>
        <p:spPr/>
        <p:txBody>
          <a:bodyPr/>
          <a:lstStyle/>
          <a:p>
            <a:pPr algn="ctr" eaLnBrk="1" hangingPunct="1"/>
            <a:r>
              <a:rPr lang="pt-BR" altLang="pt-BR" sz="5400" b="1" smtClean="0"/>
              <a:t> </a:t>
            </a:r>
            <a:r>
              <a:rPr lang="pt-BR" altLang="pt-BR" sz="5400" b="1" smtClean="0">
                <a:solidFill>
                  <a:srgbClr val="FF0000"/>
                </a:solidFill>
              </a:rPr>
              <a:t>Precarização </a:t>
            </a:r>
          </a:p>
        </p:txBody>
      </p:sp>
      <p:sp>
        <p:nvSpPr>
          <p:cNvPr id="3" name="Espaço Reservado para Conteúdo 2">
            <a:extLst>
              <a:ext uri="{FF2B5EF4-FFF2-40B4-BE49-F238E27FC236}">
                <a16:creationId xmlns:a16="http://schemas.microsoft.com/office/drawing/2014/main" id="{A8B35273-096A-4674-BB0E-D170AFFD87DB}"/>
              </a:ext>
            </a:extLst>
          </p:cNvPr>
          <p:cNvSpPr>
            <a:spLocks noGrp="1"/>
          </p:cNvSpPr>
          <p:nvPr>
            <p:ph idx="1"/>
          </p:nvPr>
        </p:nvSpPr>
        <p:spPr>
          <a:xfrm>
            <a:off x="628650" y="1825625"/>
            <a:ext cx="7886700" cy="4772025"/>
          </a:xfrm>
        </p:spPr>
        <p:txBody>
          <a:bodyPr rtlCol="0">
            <a:normAutofit fontScale="55000" lnSpcReduction="20000"/>
          </a:bodyPr>
          <a:lstStyle/>
          <a:p>
            <a:pPr algn="just" eaLnBrk="1" fontAlgn="auto" hangingPunct="1">
              <a:spcAft>
                <a:spcPts val="0"/>
              </a:spcAft>
              <a:defRPr/>
            </a:pPr>
            <a:r>
              <a:rPr lang="pt-BR" sz="5100" b="1" dirty="0">
                <a:solidFill>
                  <a:srgbClr val="0070C0"/>
                </a:solidFill>
              </a:rPr>
              <a:t>Consequências:</a:t>
            </a:r>
          </a:p>
          <a:p>
            <a:pPr algn="just" eaLnBrk="1" fontAlgn="auto" hangingPunct="1">
              <a:spcAft>
                <a:spcPts val="0"/>
              </a:spcAft>
              <a:defRPr/>
            </a:pPr>
            <a:r>
              <a:rPr lang="pt-BR" sz="5100" b="1" dirty="0"/>
              <a:t>Menor preço; </a:t>
            </a:r>
          </a:p>
          <a:p>
            <a:pPr algn="just" eaLnBrk="1" fontAlgn="auto" hangingPunct="1">
              <a:spcAft>
                <a:spcPts val="0"/>
              </a:spcAft>
              <a:defRPr/>
            </a:pPr>
            <a:r>
              <a:rPr lang="pt-BR" sz="5100" b="1" dirty="0"/>
              <a:t>Maior lucro;</a:t>
            </a:r>
          </a:p>
          <a:p>
            <a:pPr algn="just" eaLnBrk="1" fontAlgn="auto" hangingPunct="1">
              <a:spcAft>
                <a:spcPts val="0"/>
              </a:spcAft>
              <a:defRPr/>
            </a:pPr>
            <a:r>
              <a:rPr lang="pt-BR" sz="5100" b="1" dirty="0" err="1"/>
              <a:t>Desnorteamento</a:t>
            </a:r>
            <a:r>
              <a:rPr lang="pt-BR" sz="5100" b="1" dirty="0"/>
              <a:t> dos trabalhadores;</a:t>
            </a:r>
          </a:p>
          <a:p>
            <a:pPr algn="just" eaLnBrk="1" fontAlgn="auto" hangingPunct="1">
              <a:spcAft>
                <a:spcPts val="0"/>
              </a:spcAft>
              <a:defRPr/>
            </a:pPr>
            <a:r>
              <a:rPr lang="pt-BR" sz="5100" b="1" dirty="0"/>
              <a:t>Pulverização de responsabilidades pelos créditos trabalhistas. </a:t>
            </a:r>
          </a:p>
          <a:p>
            <a:pPr algn="just" eaLnBrk="1" fontAlgn="auto" hangingPunct="1">
              <a:spcAft>
                <a:spcPts val="0"/>
              </a:spcAft>
              <a:defRPr/>
            </a:pPr>
            <a:endParaRPr lang="pt-BR" sz="5100" b="1" dirty="0"/>
          </a:p>
          <a:p>
            <a:pPr algn="just" eaLnBrk="1" fontAlgn="auto" hangingPunct="1">
              <a:spcAft>
                <a:spcPts val="0"/>
              </a:spcAft>
              <a:defRPr/>
            </a:pPr>
            <a:r>
              <a:rPr lang="pt-BR" sz="5100" b="1" dirty="0">
                <a:solidFill>
                  <a:srgbClr val="0070C0"/>
                </a:solidFill>
              </a:rPr>
              <a:t>Princípios violados:</a:t>
            </a:r>
          </a:p>
          <a:p>
            <a:pPr algn="just" eaLnBrk="1" fontAlgn="auto" hangingPunct="1">
              <a:spcAft>
                <a:spcPts val="0"/>
              </a:spcAft>
              <a:defRPr/>
            </a:pPr>
            <a:r>
              <a:rPr lang="pt-BR" sz="5100" b="1" dirty="0"/>
              <a:t>Dignidade da pessoa humana</a:t>
            </a:r>
          </a:p>
          <a:p>
            <a:pPr algn="just" eaLnBrk="1" fontAlgn="auto" hangingPunct="1">
              <a:spcAft>
                <a:spcPts val="0"/>
              </a:spcAft>
              <a:defRPr/>
            </a:pPr>
            <a:r>
              <a:rPr lang="pt-BR" sz="5100" b="1" dirty="0"/>
              <a:t>Valor social do trabalho</a:t>
            </a:r>
          </a:p>
          <a:p>
            <a:pPr algn="just" eaLnBrk="1" fontAlgn="auto" hangingPunct="1">
              <a:spcAft>
                <a:spcPts val="0"/>
              </a:spcAft>
              <a:defRPr/>
            </a:pPr>
            <a:r>
              <a:rPr lang="pt-BR" sz="5100" b="1" dirty="0"/>
              <a:t>Princípio protetor</a:t>
            </a:r>
          </a:p>
          <a:p>
            <a:pPr algn="just" eaLnBrk="1" fontAlgn="auto" hangingPunct="1">
              <a:spcAft>
                <a:spcPts val="0"/>
              </a:spcAft>
              <a:defRPr/>
            </a:pPr>
            <a:endParaRPr lang="pt-BR" sz="4000" b="1" dirty="0"/>
          </a:p>
          <a:p>
            <a:pPr algn="just" eaLnBrk="1" fontAlgn="auto" hangingPunct="1">
              <a:spcAft>
                <a:spcPts val="0"/>
              </a:spcAft>
              <a:defRPr/>
            </a:pPr>
            <a:endParaRPr lang="pt-BR" sz="4000" b="1" dirty="0"/>
          </a:p>
          <a:p>
            <a:pPr algn="just" eaLnBrk="1" fontAlgn="auto" hangingPunct="1">
              <a:spcAft>
                <a:spcPts val="0"/>
              </a:spcAft>
              <a:defRPr/>
            </a:pPr>
            <a:endParaRPr lang="pt-BR" sz="3600" b="1" dirty="0"/>
          </a:p>
          <a:p>
            <a:pPr algn="just" eaLnBrk="1" fontAlgn="auto" hangingPunct="1">
              <a:spcAft>
                <a:spcPts val="0"/>
              </a:spcAft>
              <a:defRPr/>
            </a:pPr>
            <a:endParaRPr lang="pt-BR" sz="3600" b="1" dirty="0"/>
          </a:p>
          <a:p>
            <a:pPr marL="45720" indent="0" algn="just" eaLnBrk="1" fontAlgn="auto" hangingPunct="1">
              <a:spcAft>
                <a:spcPts val="0"/>
              </a:spcAft>
              <a:buFont typeface="Arial" panose="020B0604020202020204" pitchFamily="34" charset="0"/>
              <a:buNone/>
              <a:defRPr/>
            </a:pPr>
            <a:endParaRPr lang="pt-BR" sz="3600" b="1" dirty="0"/>
          </a:p>
        </p:txBody>
      </p:sp>
    </p:spTree>
    <p:extLst>
      <p:ext uri="{BB962C8B-B14F-4D97-AF65-F5344CB8AC3E}">
        <p14:creationId xmlns:p14="http://schemas.microsoft.com/office/powerpoint/2010/main" val="2817674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m 1" descr="Nova image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75502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ítulo 1"/>
          <p:cNvSpPr>
            <a:spLocks noGrp="1"/>
          </p:cNvSpPr>
          <p:nvPr>
            <p:ph type="title"/>
          </p:nvPr>
        </p:nvSpPr>
        <p:spPr>
          <a:xfrm>
            <a:off x="381000" y="188913"/>
            <a:ext cx="8382000" cy="1220787"/>
          </a:xfrm>
        </p:spPr>
        <p:txBody>
          <a:bodyPr>
            <a:normAutofit fontScale="90000"/>
          </a:bodyPr>
          <a:lstStyle/>
          <a:p>
            <a:pPr algn="ctr" eaLnBrk="1" hangingPunct="1"/>
            <a:r>
              <a:rPr lang="pt-BR" altLang="pt-BR" sz="4400" b="1" smtClean="0"/>
              <a:t/>
            </a:r>
            <a:br>
              <a:rPr lang="pt-BR" altLang="pt-BR" sz="4400" b="1" smtClean="0"/>
            </a:br>
            <a:r>
              <a:rPr lang="pt-BR" altLang="pt-BR" sz="4400" b="1" smtClean="0">
                <a:solidFill>
                  <a:srgbClr val="FF0000"/>
                </a:solidFill>
              </a:rPr>
              <a:t>PRECARIZAÇÃO</a:t>
            </a:r>
            <a:endParaRPr lang="pt-BR" altLang="pt-BR" sz="3600" b="1" smtClean="0">
              <a:solidFill>
                <a:srgbClr val="FF0000"/>
              </a:solidFill>
            </a:endParaRPr>
          </a:p>
        </p:txBody>
      </p:sp>
      <p:sp>
        <p:nvSpPr>
          <p:cNvPr id="3" name="Espaço Reservado para Conteúdo 2">
            <a:extLst>
              <a:ext uri="{FF2B5EF4-FFF2-40B4-BE49-F238E27FC236}">
                <a16:creationId xmlns:a16="http://schemas.microsoft.com/office/drawing/2014/main" id="{32033F15-675A-4F8C-A735-FE53599FE572}"/>
              </a:ext>
            </a:extLst>
          </p:cNvPr>
          <p:cNvSpPr>
            <a:spLocks noGrp="1"/>
          </p:cNvSpPr>
          <p:nvPr>
            <p:ph idx="1"/>
          </p:nvPr>
        </p:nvSpPr>
        <p:spPr>
          <a:xfrm>
            <a:off x="628650" y="1825625"/>
            <a:ext cx="7886700" cy="4627563"/>
          </a:xfrm>
        </p:spPr>
        <p:txBody>
          <a:bodyPr rtlCol="0">
            <a:normAutofit fontScale="85000" lnSpcReduction="10000"/>
          </a:bodyPr>
          <a:lstStyle/>
          <a:p>
            <a:pPr algn="just" eaLnBrk="1" fontAlgn="auto" hangingPunct="1">
              <a:spcAft>
                <a:spcPts val="0"/>
              </a:spcAft>
              <a:defRPr/>
            </a:pPr>
            <a:r>
              <a:rPr lang="pt-BR" sz="4600" b="1" dirty="0"/>
              <a:t>Temos hoje cerca de 45 milhões de empregados.</a:t>
            </a:r>
          </a:p>
          <a:p>
            <a:pPr marL="0" indent="0" algn="just" eaLnBrk="1" fontAlgn="auto" hangingPunct="1">
              <a:spcAft>
                <a:spcPts val="0"/>
              </a:spcAft>
              <a:buFont typeface="Arial" panose="020B0604020202020204" pitchFamily="34" charset="0"/>
              <a:buNone/>
              <a:defRPr/>
            </a:pPr>
            <a:endParaRPr lang="pt-BR" sz="4600" b="1" dirty="0"/>
          </a:p>
          <a:p>
            <a:pPr algn="just" eaLnBrk="1" fontAlgn="auto" hangingPunct="1">
              <a:spcAft>
                <a:spcPts val="0"/>
              </a:spcAft>
              <a:defRPr/>
            </a:pPr>
            <a:r>
              <a:rPr lang="pt-BR" sz="4600" b="1" dirty="0"/>
              <a:t>Desses, 12 milhões são terceirizados e recebem salário 27% menor, com índice elevado das taxas de acidente de trabalho (inclusive com mortes), menor qualificação e baixa representatividade. </a:t>
            </a:r>
          </a:p>
        </p:txBody>
      </p:sp>
    </p:spTree>
    <p:extLst>
      <p:ext uri="{BB962C8B-B14F-4D97-AF65-F5344CB8AC3E}">
        <p14:creationId xmlns:p14="http://schemas.microsoft.com/office/powerpoint/2010/main" val="38183780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ítulo 1"/>
          <p:cNvSpPr>
            <a:spLocks noGrp="1"/>
          </p:cNvSpPr>
          <p:nvPr>
            <p:ph type="title"/>
          </p:nvPr>
        </p:nvSpPr>
        <p:spPr>
          <a:xfrm>
            <a:off x="381000" y="188913"/>
            <a:ext cx="8382000" cy="1220787"/>
          </a:xfrm>
        </p:spPr>
        <p:txBody>
          <a:bodyPr>
            <a:normAutofit fontScale="90000"/>
          </a:bodyPr>
          <a:lstStyle/>
          <a:p>
            <a:pPr algn="ctr" eaLnBrk="1" hangingPunct="1"/>
            <a:r>
              <a:rPr lang="pt-BR" altLang="pt-BR" sz="4400" b="1" smtClean="0"/>
              <a:t/>
            </a:r>
            <a:br>
              <a:rPr lang="pt-BR" altLang="pt-BR" sz="4400" b="1" smtClean="0"/>
            </a:br>
            <a:r>
              <a:rPr lang="pt-BR" altLang="pt-BR" sz="4400" b="1" smtClean="0">
                <a:solidFill>
                  <a:srgbClr val="FF0000"/>
                </a:solidFill>
              </a:rPr>
              <a:t>PRECARIZAÇÃO</a:t>
            </a:r>
            <a:endParaRPr lang="pt-BR" altLang="pt-BR" sz="3600" b="1" smtClean="0">
              <a:solidFill>
                <a:srgbClr val="FF0000"/>
              </a:solidFill>
            </a:endParaRPr>
          </a:p>
        </p:txBody>
      </p:sp>
      <p:sp>
        <p:nvSpPr>
          <p:cNvPr id="3" name="Espaço Reservado para Conteúdo 2">
            <a:extLst>
              <a:ext uri="{FF2B5EF4-FFF2-40B4-BE49-F238E27FC236}">
                <a16:creationId xmlns:a16="http://schemas.microsoft.com/office/drawing/2014/main" id="{4044E5A7-8532-4EEB-83F5-41A8FDBA82C4}"/>
              </a:ext>
            </a:extLst>
          </p:cNvPr>
          <p:cNvSpPr>
            <a:spLocks noGrp="1"/>
          </p:cNvSpPr>
          <p:nvPr>
            <p:ph idx="1"/>
          </p:nvPr>
        </p:nvSpPr>
        <p:spPr>
          <a:xfrm>
            <a:off x="628650" y="1825625"/>
            <a:ext cx="7886700" cy="4627563"/>
          </a:xfrm>
        </p:spPr>
        <p:txBody>
          <a:bodyPr rtlCol="0">
            <a:normAutofit fontScale="47500" lnSpcReduction="20000"/>
          </a:bodyPr>
          <a:lstStyle/>
          <a:p>
            <a:pPr marL="0" indent="0" algn="just" eaLnBrk="1" fontAlgn="auto" hangingPunct="1">
              <a:spcAft>
                <a:spcPts val="0"/>
              </a:spcAft>
              <a:buFont typeface="Arial" panose="020B0604020202020204" pitchFamily="34" charset="0"/>
              <a:buNone/>
              <a:defRPr/>
            </a:pPr>
            <a:r>
              <a:rPr lang="pt-BR" sz="4600" b="1" dirty="0"/>
              <a:t> </a:t>
            </a:r>
            <a:r>
              <a:rPr lang="pt-BR" sz="7000" b="1" dirty="0"/>
              <a:t>É esse o modelo de gestão de pessoal, com enfoque no corte de custos e elevação dos lucros empresariais, que o </a:t>
            </a:r>
            <a:r>
              <a:rPr lang="pt-BR" sz="7000" b="1" u="sng" dirty="0">
                <a:solidFill>
                  <a:srgbClr val="0070C0"/>
                </a:solidFill>
              </a:rPr>
              <a:t>PLC Nº 30/2015</a:t>
            </a:r>
            <a:r>
              <a:rPr lang="pt-BR" sz="7000" b="1" dirty="0"/>
              <a:t> pretende implantar.</a:t>
            </a:r>
          </a:p>
          <a:p>
            <a:pPr marL="0" indent="0" algn="just" eaLnBrk="1" fontAlgn="auto" hangingPunct="1">
              <a:spcAft>
                <a:spcPts val="0"/>
              </a:spcAft>
              <a:buFont typeface="Arial" panose="020B0604020202020204" pitchFamily="34" charset="0"/>
              <a:buNone/>
              <a:defRPr/>
            </a:pPr>
            <a:endParaRPr lang="pt-BR" sz="7000" b="1" dirty="0"/>
          </a:p>
          <a:p>
            <a:pPr algn="just" eaLnBrk="1" fontAlgn="auto" hangingPunct="1">
              <a:spcAft>
                <a:spcPts val="0"/>
              </a:spcAft>
              <a:defRPr/>
            </a:pPr>
            <a:r>
              <a:rPr lang="pt-BR" sz="7000" b="1" i="1" dirty="0">
                <a:solidFill>
                  <a:srgbClr val="0070C0"/>
                </a:solidFill>
              </a:rPr>
              <a:t>Antigo PL Nº 4330/2004</a:t>
            </a:r>
            <a:endParaRPr lang="pt-BR" sz="7000" b="1" i="1" dirty="0"/>
          </a:p>
          <a:p>
            <a:pPr marL="0" indent="0" algn="just" eaLnBrk="1" fontAlgn="auto" hangingPunct="1">
              <a:spcAft>
                <a:spcPts val="0"/>
              </a:spcAft>
              <a:buFont typeface="Arial" panose="020B0604020202020204" pitchFamily="34" charset="0"/>
              <a:buNone/>
              <a:defRPr/>
            </a:pPr>
            <a:endParaRPr lang="pt-BR" sz="7000" b="1" dirty="0"/>
          </a:p>
          <a:p>
            <a:pPr marL="0" indent="0" algn="just" eaLnBrk="1" fontAlgn="auto" hangingPunct="1">
              <a:spcAft>
                <a:spcPts val="0"/>
              </a:spcAft>
              <a:buFont typeface="Arial" panose="020B0604020202020204" pitchFamily="34" charset="0"/>
              <a:buNone/>
              <a:defRPr/>
            </a:pPr>
            <a:r>
              <a:rPr lang="pt-BR" sz="7000" b="1" dirty="0"/>
              <a:t>Trazendo para as mesmas condições precárias os demais 33 milhões de trabalhadores que hoje pertencem ao quadro efetivo das empresas. </a:t>
            </a:r>
          </a:p>
          <a:p>
            <a:pPr marL="0" indent="0" algn="just" eaLnBrk="1" fontAlgn="auto" hangingPunct="1">
              <a:spcAft>
                <a:spcPts val="0"/>
              </a:spcAft>
              <a:buFont typeface="Arial" panose="020B0604020202020204" pitchFamily="34" charset="0"/>
              <a:buNone/>
              <a:defRPr/>
            </a:pPr>
            <a:endParaRPr lang="pt-BR" sz="4600" b="1" dirty="0"/>
          </a:p>
          <a:p>
            <a:pPr marL="0" indent="0" algn="just" eaLnBrk="1" fontAlgn="auto" hangingPunct="1">
              <a:spcAft>
                <a:spcPts val="0"/>
              </a:spcAft>
              <a:buFont typeface="Arial" panose="020B0604020202020204" pitchFamily="34" charset="0"/>
              <a:buNone/>
              <a:defRPr/>
            </a:pPr>
            <a:endParaRPr lang="pt-BR" sz="4600" b="1" dirty="0"/>
          </a:p>
          <a:p>
            <a:pPr marL="0" indent="0" algn="just" eaLnBrk="1" fontAlgn="auto" hangingPunct="1">
              <a:spcAft>
                <a:spcPts val="0"/>
              </a:spcAft>
              <a:buFont typeface="Arial" panose="020B0604020202020204" pitchFamily="34" charset="0"/>
              <a:buNone/>
              <a:defRPr/>
            </a:pPr>
            <a:endParaRPr lang="pt-BR" sz="4600" b="1" dirty="0">
              <a:solidFill>
                <a:srgbClr val="0070C0"/>
              </a:solidFill>
            </a:endParaRPr>
          </a:p>
        </p:txBody>
      </p:sp>
    </p:spTree>
    <p:extLst>
      <p:ext uri="{BB962C8B-B14F-4D97-AF65-F5344CB8AC3E}">
        <p14:creationId xmlns:p14="http://schemas.microsoft.com/office/powerpoint/2010/main" val="13162840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ítulo 1"/>
          <p:cNvSpPr>
            <a:spLocks noGrp="1"/>
          </p:cNvSpPr>
          <p:nvPr>
            <p:ph type="title"/>
          </p:nvPr>
        </p:nvSpPr>
        <p:spPr>
          <a:xfrm>
            <a:off x="381000" y="188913"/>
            <a:ext cx="8382000" cy="1220787"/>
          </a:xfrm>
        </p:spPr>
        <p:txBody>
          <a:bodyPr>
            <a:normAutofit fontScale="90000"/>
          </a:bodyPr>
          <a:lstStyle/>
          <a:p>
            <a:pPr algn="ctr" eaLnBrk="1" hangingPunct="1"/>
            <a:r>
              <a:rPr lang="pt-BR" altLang="pt-BR" sz="4400" b="1" smtClean="0"/>
              <a:t/>
            </a:r>
            <a:br>
              <a:rPr lang="pt-BR" altLang="pt-BR" sz="4400" b="1" smtClean="0"/>
            </a:br>
            <a:r>
              <a:rPr lang="pt-BR" altLang="pt-BR" sz="4400" b="1" smtClean="0">
                <a:solidFill>
                  <a:srgbClr val="FF0000"/>
                </a:solidFill>
              </a:rPr>
              <a:t>PRECARIZAÇÃO</a:t>
            </a:r>
            <a:endParaRPr lang="pt-BR" altLang="pt-BR" sz="3600" b="1" smtClean="0">
              <a:solidFill>
                <a:srgbClr val="FF0000"/>
              </a:solidFill>
            </a:endParaRPr>
          </a:p>
        </p:txBody>
      </p:sp>
      <p:sp>
        <p:nvSpPr>
          <p:cNvPr id="3" name="Espaço Reservado para Conteúdo 2">
            <a:extLst>
              <a:ext uri="{FF2B5EF4-FFF2-40B4-BE49-F238E27FC236}">
                <a16:creationId xmlns:a16="http://schemas.microsoft.com/office/drawing/2014/main" id="{D97B7C8A-344E-42EF-83C7-E3931AB481B3}"/>
              </a:ext>
            </a:extLst>
          </p:cNvPr>
          <p:cNvSpPr>
            <a:spLocks noGrp="1"/>
          </p:cNvSpPr>
          <p:nvPr>
            <p:ph idx="1"/>
          </p:nvPr>
        </p:nvSpPr>
        <p:spPr>
          <a:xfrm>
            <a:off x="628650" y="1825625"/>
            <a:ext cx="7886700" cy="5032375"/>
          </a:xfrm>
        </p:spPr>
        <p:txBody>
          <a:bodyPr rtlCol="0">
            <a:normAutofit fontScale="70000" lnSpcReduction="20000"/>
          </a:bodyPr>
          <a:lstStyle/>
          <a:p>
            <a:pPr marL="0" indent="0" algn="just" eaLnBrk="1" fontAlgn="auto" hangingPunct="1">
              <a:spcAft>
                <a:spcPts val="0"/>
              </a:spcAft>
              <a:buFont typeface="Arial" panose="020B0604020202020204" pitchFamily="34" charset="0"/>
              <a:buNone/>
              <a:defRPr/>
            </a:pPr>
            <a:r>
              <a:rPr lang="pt-BR" sz="4600" b="1" dirty="0"/>
              <a:t> </a:t>
            </a:r>
          </a:p>
          <a:p>
            <a:pPr eaLnBrk="1" fontAlgn="auto" hangingPunct="1">
              <a:spcAft>
                <a:spcPts val="0"/>
              </a:spcAft>
              <a:defRPr/>
            </a:pPr>
            <a:r>
              <a:rPr lang="pt-BR" sz="4100" b="1" u="sng" cap="all" dirty="0"/>
              <a:t> José Pastore/2011</a:t>
            </a:r>
          </a:p>
          <a:p>
            <a:pPr marL="0" indent="0" eaLnBrk="1" fontAlgn="auto" hangingPunct="1">
              <a:spcAft>
                <a:spcPts val="0"/>
              </a:spcAft>
              <a:buFont typeface="Arial" panose="020B0604020202020204" pitchFamily="34" charset="0"/>
              <a:buNone/>
              <a:defRPr/>
            </a:pPr>
            <a:endParaRPr lang="pt-BR" sz="4100" b="1" u="sng" cap="all" dirty="0"/>
          </a:p>
          <a:p>
            <a:pPr algn="just" eaLnBrk="1" fontAlgn="auto" hangingPunct="1">
              <a:spcAft>
                <a:spcPts val="0"/>
              </a:spcAft>
              <a:defRPr/>
            </a:pPr>
            <a:r>
              <a:rPr lang="pt-BR" sz="5900" b="1" dirty="0"/>
              <a:t>O custo dos acidentes e doenças do trabalho formal para o Brasil chega a R$ 71 bilhões por ano, o equivalente à quase 9% da folha salarial do País, da ordem de R$ 800 bilhões. Este valor é resultado da soma dos seguintes custos:</a:t>
            </a:r>
          </a:p>
          <a:p>
            <a:pPr marL="0" indent="0" eaLnBrk="1" fontAlgn="auto" hangingPunct="1">
              <a:spcAft>
                <a:spcPts val="0"/>
              </a:spcAft>
              <a:buFont typeface="Arial" panose="020B0604020202020204" pitchFamily="34" charset="0"/>
              <a:buNone/>
              <a:defRPr/>
            </a:pPr>
            <a:endParaRPr lang="pt-BR" sz="5900" dirty="0"/>
          </a:p>
          <a:p>
            <a:pPr algn="just" eaLnBrk="1" fontAlgn="auto" hangingPunct="1">
              <a:spcAft>
                <a:spcPts val="0"/>
              </a:spcAft>
              <a:defRPr/>
            </a:pPr>
            <a:endParaRPr lang="pt-BR" sz="4600" b="1" dirty="0"/>
          </a:p>
          <a:p>
            <a:pPr algn="just" eaLnBrk="1" fontAlgn="auto" hangingPunct="1">
              <a:spcAft>
                <a:spcPts val="0"/>
              </a:spcAft>
              <a:defRPr/>
            </a:pPr>
            <a:endParaRPr lang="pt-BR" sz="3600" b="1" dirty="0"/>
          </a:p>
        </p:txBody>
      </p:sp>
    </p:spTree>
    <p:extLst>
      <p:ext uri="{BB962C8B-B14F-4D97-AF65-F5344CB8AC3E}">
        <p14:creationId xmlns:p14="http://schemas.microsoft.com/office/powerpoint/2010/main" val="3114106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ítulo 1"/>
          <p:cNvSpPr>
            <a:spLocks noGrp="1"/>
          </p:cNvSpPr>
          <p:nvPr>
            <p:ph type="title"/>
          </p:nvPr>
        </p:nvSpPr>
        <p:spPr>
          <a:xfrm>
            <a:off x="381000" y="188913"/>
            <a:ext cx="8382000" cy="1220787"/>
          </a:xfrm>
        </p:spPr>
        <p:txBody>
          <a:bodyPr>
            <a:normAutofit fontScale="90000"/>
          </a:bodyPr>
          <a:lstStyle/>
          <a:p>
            <a:pPr algn="ctr" eaLnBrk="1" hangingPunct="1"/>
            <a:r>
              <a:rPr lang="pt-BR" altLang="pt-BR" sz="4400" b="1" smtClean="0"/>
              <a:t/>
            </a:r>
            <a:br>
              <a:rPr lang="pt-BR" altLang="pt-BR" sz="4400" b="1" smtClean="0"/>
            </a:br>
            <a:r>
              <a:rPr lang="pt-BR" altLang="pt-BR" sz="4400" b="1" smtClean="0">
                <a:solidFill>
                  <a:srgbClr val="FF0000"/>
                </a:solidFill>
              </a:rPr>
              <a:t>PRECARIZAÇÃO</a:t>
            </a:r>
            <a:endParaRPr lang="pt-BR" altLang="pt-BR" sz="3600" b="1" smtClean="0">
              <a:solidFill>
                <a:srgbClr val="FF0000"/>
              </a:solidFill>
            </a:endParaRPr>
          </a:p>
        </p:txBody>
      </p:sp>
      <p:sp>
        <p:nvSpPr>
          <p:cNvPr id="3" name="Espaço Reservado para Conteúdo 2">
            <a:extLst>
              <a:ext uri="{FF2B5EF4-FFF2-40B4-BE49-F238E27FC236}">
                <a16:creationId xmlns:a16="http://schemas.microsoft.com/office/drawing/2014/main" id="{A3AC3043-D275-46AE-9965-32E6F8022355}"/>
              </a:ext>
            </a:extLst>
          </p:cNvPr>
          <p:cNvSpPr>
            <a:spLocks noGrp="1"/>
          </p:cNvSpPr>
          <p:nvPr>
            <p:ph idx="1"/>
          </p:nvPr>
        </p:nvSpPr>
        <p:spPr>
          <a:xfrm>
            <a:off x="628650" y="1825625"/>
            <a:ext cx="7886700" cy="4916488"/>
          </a:xfrm>
        </p:spPr>
        <p:txBody>
          <a:bodyPr rtlCol="0">
            <a:normAutofit fontScale="25000" lnSpcReduction="20000"/>
          </a:bodyPr>
          <a:lstStyle/>
          <a:p>
            <a:pPr algn="just" eaLnBrk="1" fontAlgn="auto" hangingPunct="1">
              <a:spcAft>
                <a:spcPts val="0"/>
              </a:spcAft>
              <a:defRPr/>
            </a:pPr>
            <a:r>
              <a:rPr lang="pt-BR" sz="11200" b="1" i="1" dirty="0">
                <a:solidFill>
                  <a:srgbClr val="0070C0"/>
                </a:solidFill>
                <a:effectLst>
                  <a:outerShdw blurRad="38100" dist="38100" dir="2700000" algn="tl">
                    <a:srgbClr val="000000">
                      <a:alpha val="43137"/>
                    </a:srgbClr>
                  </a:outerShdw>
                </a:effectLst>
              </a:rPr>
              <a:t>Para as Empresas:</a:t>
            </a:r>
            <a:r>
              <a:rPr lang="pt-BR" sz="11200" b="1" dirty="0"/>
              <a:t> Totalizam em R$ 41 bilhões e estão divididos basicamente em: Custos segurados, decorrentes do valor gasto para se fazer seguro de acidentes de trabalho e custos não segurados, que decorrem do próprio acidente, que causam muitos estragos na vida.</a:t>
            </a:r>
          </a:p>
          <a:p>
            <a:pPr algn="just" eaLnBrk="1" hangingPunct="1">
              <a:defRPr/>
            </a:pPr>
            <a:endParaRPr lang="pt-BR" sz="11200" b="1" dirty="0"/>
          </a:p>
          <a:p>
            <a:pPr algn="just" eaLnBrk="1" hangingPunct="1">
              <a:defRPr/>
            </a:pPr>
            <a:r>
              <a:rPr lang="pt-BR" sz="11200" b="1" i="1" dirty="0">
                <a:solidFill>
                  <a:srgbClr val="0070C0"/>
                </a:solidFill>
                <a:effectLst>
                  <a:outerShdw blurRad="38100" dist="38100" dir="2700000" algn="tl">
                    <a:srgbClr val="000000">
                      <a:alpha val="43137"/>
                    </a:srgbClr>
                  </a:outerShdw>
                </a:effectLst>
              </a:rPr>
              <a:t>Para a Previdência Social</a:t>
            </a:r>
            <a:r>
              <a:rPr lang="pt-BR" sz="11200" b="1" dirty="0">
                <a:solidFill>
                  <a:srgbClr val="0070C0"/>
                </a:solidFill>
              </a:rPr>
              <a:t>:</a:t>
            </a:r>
            <a:r>
              <a:rPr lang="pt-BR" sz="11200" b="1" dirty="0"/>
              <a:t> Gastos da Previdência Social com o pagamento de benefícios acidentários e aposentadorias especiais. São calculados em cerca de R$ 14 bilhões.</a:t>
            </a:r>
          </a:p>
          <a:p>
            <a:pPr marL="0" indent="0" algn="just" eaLnBrk="1" hangingPunct="1">
              <a:buFont typeface="Arial" panose="020B0604020202020204" pitchFamily="34" charset="0"/>
              <a:buNone/>
              <a:defRPr/>
            </a:pPr>
            <a:endParaRPr lang="pt-BR" sz="11200" b="1" dirty="0"/>
          </a:p>
          <a:p>
            <a:pPr algn="just" eaLnBrk="1" hangingPunct="1">
              <a:defRPr/>
            </a:pPr>
            <a:r>
              <a:rPr lang="pt-BR" sz="11200" b="1" i="1" dirty="0">
                <a:solidFill>
                  <a:srgbClr val="0070C0"/>
                </a:solidFill>
                <a:effectLst>
                  <a:outerShdw blurRad="38100" dist="38100" dir="2700000" algn="tl">
                    <a:srgbClr val="000000">
                      <a:alpha val="43137"/>
                    </a:srgbClr>
                  </a:outerShdw>
                </a:effectLst>
              </a:rPr>
              <a:t>Para a sociedade:</a:t>
            </a:r>
            <a:r>
              <a:rPr lang="pt-BR" sz="11200" b="1" dirty="0"/>
              <a:t> Custos e danos aos trabalhadores e às respectivas famílias, e que são estimados em R$ 16 bilhões.</a:t>
            </a:r>
          </a:p>
          <a:p>
            <a:pPr algn="just" eaLnBrk="1" hangingPunct="1">
              <a:defRPr/>
            </a:pPr>
            <a:endParaRPr lang="pt-BR" sz="4800" b="1" dirty="0"/>
          </a:p>
          <a:p>
            <a:pPr algn="just" eaLnBrk="1" fontAlgn="auto" hangingPunct="1">
              <a:spcAft>
                <a:spcPts val="0"/>
              </a:spcAft>
              <a:defRPr/>
            </a:pPr>
            <a:endParaRPr lang="pt-BR" sz="4600" b="1" dirty="0"/>
          </a:p>
          <a:p>
            <a:pPr algn="just" eaLnBrk="1" fontAlgn="auto" hangingPunct="1">
              <a:spcAft>
                <a:spcPts val="0"/>
              </a:spcAft>
              <a:defRPr/>
            </a:pPr>
            <a:endParaRPr lang="pt-BR" sz="3600" b="1" dirty="0"/>
          </a:p>
        </p:txBody>
      </p:sp>
    </p:spTree>
    <p:extLst>
      <p:ext uri="{BB962C8B-B14F-4D97-AF65-F5344CB8AC3E}">
        <p14:creationId xmlns:p14="http://schemas.microsoft.com/office/powerpoint/2010/main" val="35166939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ítulo 1"/>
          <p:cNvSpPr>
            <a:spLocks noGrp="1"/>
          </p:cNvSpPr>
          <p:nvPr>
            <p:ph type="title"/>
          </p:nvPr>
        </p:nvSpPr>
        <p:spPr>
          <a:xfrm>
            <a:off x="381000" y="188913"/>
            <a:ext cx="8382000" cy="1220787"/>
          </a:xfrm>
        </p:spPr>
        <p:txBody>
          <a:bodyPr>
            <a:normAutofit fontScale="90000"/>
          </a:bodyPr>
          <a:lstStyle/>
          <a:p>
            <a:pPr algn="ctr" eaLnBrk="1" hangingPunct="1"/>
            <a:r>
              <a:rPr lang="pt-BR" altLang="pt-BR" sz="4400" b="1" smtClean="0"/>
              <a:t/>
            </a:r>
            <a:br>
              <a:rPr lang="pt-BR" altLang="pt-BR" sz="4400" b="1" smtClean="0"/>
            </a:br>
            <a:r>
              <a:rPr lang="pt-BR" altLang="pt-BR" sz="4400" b="1" smtClean="0">
                <a:solidFill>
                  <a:srgbClr val="FF0000"/>
                </a:solidFill>
              </a:rPr>
              <a:t>PRECARIZAÇÃO</a:t>
            </a:r>
            <a:endParaRPr lang="pt-BR" altLang="pt-BR" sz="3600" b="1" smtClean="0">
              <a:solidFill>
                <a:srgbClr val="FF0000"/>
              </a:solidFill>
            </a:endParaRPr>
          </a:p>
        </p:txBody>
      </p:sp>
      <p:sp>
        <p:nvSpPr>
          <p:cNvPr id="3" name="Espaço Reservado para Conteúdo 2">
            <a:extLst>
              <a:ext uri="{FF2B5EF4-FFF2-40B4-BE49-F238E27FC236}">
                <a16:creationId xmlns:a16="http://schemas.microsoft.com/office/drawing/2014/main" id="{6665BB7A-F033-4D5A-8B72-7D3D648D27DD}"/>
              </a:ext>
            </a:extLst>
          </p:cNvPr>
          <p:cNvSpPr>
            <a:spLocks noGrp="1"/>
          </p:cNvSpPr>
          <p:nvPr>
            <p:ph idx="1"/>
          </p:nvPr>
        </p:nvSpPr>
        <p:spPr>
          <a:xfrm>
            <a:off x="628650" y="1825625"/>
            <a:ext cx="7886700" cy="4627563"/>
          </a:xfrm>
        </p:spPr>
        <p:txBody>
          <a:bodyPr rtlCol="0">
            <a:normAutofit fontScale="55000" lnSpcReduction="20000"/>
          </a:bodyPr>
          <a:lstStyle/>
          <a:p>
            <a:pPr marL="0" indent="0" algn="just" eaLnBrk="1" fontAlgn="auto" hangingPunct="1">
              <a:spcAft>
                <a:spcPts val="0"/>
              </a:spcAft>
              <a:buFont typeface="Arial" panose="020B0604020202020204" pitchFamily="34" charset="0"/>
              <a:buNone/>
              <a:defRPr/>
            </a:pPr>
            <a:r>
              <a:rPr lang="pt-BR" sz="4600" b="1" dirty="0"/>
              <a:t> </a:t>
            </a:r>
          </a:p>
          <a:p>
            <a:pPr algn="just" eaLnBrk="1" hangingPunct="1">
              <a:defRPr/>
            </a:pPr>
            <a:r>
              <a:rPr lang="pt-BR" sz="4500" b="1" dirty="0"/>
              <a:t>Importante registrar que esse custo está subestimado porque se refere apenas ao setor formal do mercado de trabalho. </a:t>
            </a:r>
          </a:p>
          <a:p>
            <a:pPr marL="0" indent="0" algn="just" eaLnBrk="1" hangingPunct="1">
              <a:buFont typeface="Arial" panose="020B0604020202020204" pitchFamily="34" charset="0"/>
              <a:buNone/>
              <a:defRPr/>
            </a:pPr>
            <a:endParaRPr lang="pt-BR" sz="4500" b="1" dirty="0"/>
          </a:p>
          <a:p>
            <a:pPr algn="just" eaLnBrk="1" hangingPunct="1">
              <a:defRPr/>
            </a:pPr>
            <a:r>
              <a:rPr lang="pt-BR" sz="4500" b="1" dirty="0"/>
              <a:t>Pelo sistema do SUS, que é universal, o Brasil atende um grande número de pessoas que se acidentam e adoecem no mercado informal cujas despesas correm por conta do Ministério da Saúde e não da Previdência Social.</a:t>
            </a:r>
          </a:p>
          <a:p>
            <a:pPr marL="0" indent="0" algn="just" eaLnBrk="1" hangingPunct="1">
              <a:buFont typeface="Arial" panose="020B0604020202020204" pitchFamily="34" charset="0"/>
              <a:buNone/>
              <a:defRPr/>
            </a:pPr>
            <a:r>
              <a:rPr lang="pt-BR" sz="4500" b="1" dirty="0"/>
              <a:t> </a:t>
            </a:r>
          </a:p>
          <a:p>
            <a:pPr algn="just" eaLnBrk="1" hangingPunct="1">
              <a:defRPr/>
            </a:pPr>
            <a:r>
              <a:rPr lang="pt-BR" sz="4500" b="1" dirty="0">
                <a:hlinkClick r:id="rId2"/>
              </a:rPr>
              <a:t>Fonte: </a:t>
            </a:r>
            <a:r>
              <a:rPr lang="pt-BR" sz="4500" b="1" u="sng" dirty="0">
                <a:hlinkClick r:id="rId2"/>
              </a:rPr>
              <a:t>www.josepastore.com.br</a:t>
            </a:r>
            <a:endParaRPr lang="pt-BR" sz="4500" b="1" u="sng" dirty="0"/>
          </a:p>
          <a:p>
            <a:pPr algn="just" eaLnBrk="1" hangingPunct="1">
              <a:defRPr/>
            </a:pPr>
            <a:r>
              <a:rPr lang="pt-BR" sz="4500" b="1" dirty="0"/>
              <a:t>Palestra proferida no TST em 20/10/2011</a:t>
            </a:r>
            <a:r>
              <a:rPr lang="pt-BR" sz="4500" dirty="0"/>
              <a:t>.</a:t>
            </a:r>
          </a:p>
          <a:p>
            <a:pPr eaLnBrk="1" fontAlgn="auto" hangingPunct="1">
              <a:spcAft>
                <a:spcPts val="0"/>
              </a:spcAft>
              <a:defRPr/>
            </a:pPr>
            <a:endParaRPr lang="pt-BR" sz="4500" dirty="0"/>
          </a:p>
          <a:p>
            <a:pPr algn="just" eaLnBrk="1" fontAlgn="auto" hangingPunct="1">
              <a:spcAft>
                <a:spcPts val="0"/>
              </a:spcAft>
              <a:defRPr/>
            </a:pPr>
            <a:endParaRPr lang="pt-BR" sz="4600" b="1" dirty="0"/>
          </a:p>
          <a:p>
            <a:pPr algn="just" eaLnBrk="1" fontAlgn="auto" hangingPunct="1">
              <a:spcAft>
                <a:spcPts val="0"/>
              </a:spcAft>
              <a:defRPr/>
            </a:pPr>
            <a:endParaRPr lang="pt-BR" sz="3600" b="1" dirty="0"/>
          </a:p>
        </p:txBody>
      </p:sp>
    </p:spTree>
    <p:extLst>
      <p:ext uri="{BB962C8B-B14F-4D97-AF65-F5344CB8AC3E}">
        <p14:creationId xmlns:p14="http://schemas.microsoft.com/office/powerpoint/2010/main" val="34246606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ítulo 1"/>
          <p:cNvSpPr>
            <a:spLocks noGrp="1"/>
          </p:cNvSpPr>
          <p:nvPr>
            <p:ph type="title"/>
          </p:nvPr>
        </p:nvSpPr>
        <p:spPr>
          <a:xfrm>
            <a:off x="381000" y="188913"/>
            <a:ext cx="8382000" cy="1220787"/>
          </a:xfrm>
        </p:spPr>
        <p:txBody>
          <a:bodyPr>
            <a:normAutofit fontScale="90000"/>
          </a:bodyPr>
          <a:lstStyle/>
          <a:p>
            <a:pPr algn="ctr" eaLnBrk="1" hangingPunct="1"/>
            <a:r>
              <a:rPr lang="pt-BR" altLang="pt-BR" sz="4400" b="1" smtClean="0"/>
              <a:t/>
            </a:r>
            <a:br>
              <a:rPr lang="pt-BR" altLang="pt-BR" sz="4400" b="1" smtClean="0"/>
            </a:br>
            <a:r>
              <a:rPr lang="pt-BR" altLang="pt-BR" sz="4400" b="1" smtClean="0">
                <a:solidFill>
                  <a:srgbClr val="FF0000"/>
                </a:solidFill>
              </a:rPr>
              <a:t>PRECARIZAÇÃO</a:t>
            </a:r>
            <a:endParaRPr lang="pt-BR" altLang="pt-BR" sz="3600" b="1" smtClean="0">
              <a:solidFill>
                <a:srgbClr val="FF0000"/>
              </a:solidFill>
            </a:endParaRPr>
          </a:p>
        </p:txBody>
      </p:sp>
      <p:sp>
        <p:nvSpPr>
          <p:cNvPr id="3" name="Espaço Reservado para Conteúdo 2">
            <a:extLst>
              <a:ext uri="{FF2B5EF4-FFF2-40B4-BE49-F238E27FC236}">
                <a16:creationId xmlns:a16="http://schemas.microsoft.com/office/drawing/2014/main" id="{DFA0AFCE-724F-4E5B-9AA4-78D609A75EE4}"/>
              </a:ext>
            </a:extLst>
          </p:cNvPr>
          <p:cNvSpPr>
            <a:spLocks noGrp="1"/>
          </p:cNvSpPr>
          <p:nvPr>
            <p:ph idx="1"/>
          </p:nvPr>
        </p:nvSpPr>
        <p:spPr>
          <a:xfrm>
            <a:off x="628650" y="1825625"/>
            <a:ext cx="7886700" cy="4627563"/>
          </a:xfrm>
        </p:spPr>
        <p:txBody>
          <a:bodyPr rtlCol="0">
            <a:normAutofit fontScale="32500" lnSpcReduction="20000"/>
          </a:bodyPr>
          <a:lstStyle/>
          <a:p>
            <a:pPr algn="just" eaLnBrk="1" fontAlgn="auto" hangingPunct="1">
              <a:spcAft>
                <a:spcPts val="0"/>
              </a:spcAft>
              <a:defRPr/>
            </a:pPr>
            <a:r>
              <a:rPr lang="pt-BR" sz="8600" b="1" dirty="0"/>
              <a:t>Estima-se que anualmente no Brasil, os valores gastos pelo governo em decorrência dos sinistros, em sua totalidade, ultrapassem a cifra dos </a:t>
            </a:r>
            <a:r>
              <a:rPr lang="pt-BR" sz="8600" b="1" u="sng" dirty="0">
                <a:effectLst>
                  <a:outerShdw blurRad="38100" dist="38100" dir="2700000" algn="tl">
                    <a:srgbClr val="000000">
                      <a:alpha val="43137"/>
                    </a:srgbClr>
                  </a:outerShdw>
                </a:effectLst>
              </a:rPr>
              <a:t>R$ 100 bilhões,</a:t>
            </a:r>
            <a:r>
              <a:rPr lang="pt-BR" sz="8600" b="1" dirty="0"/>
              <a:t> considerando-se os trabalhadores formais e informais. </a:t>
            </a:r>
          </a:p>
          <a:p>
            <a:pPr algn="just" eaLnBrk="1" fontAlgn="auto" hangingPunct="1">
              <a:spcAft>
                <a:spcPts val="0"/>
              </a:spcAft>
              <a:defRPr/>
            </a:pPr>
            <a:endParaRPr lang="pt-BR" sz="8600" b="1" dirty="0"/>
          </a:p>
          <a:p>
            <a:pPr algn="just" eaLnBrk="1" fontAlgn="auto" hangingPunct="1">
              <a:spcAft>
                <a:spcPts val="0"/>
              </a:spcAft>
              <a:defRPr/>
            </a:pPr>
            <a:r>
              <a:rPr lang="pt-BR" sz="8600" b="1" dirty="0"/>
              <a:t>Na Justiça do Trabalho as indenizações por danos materiais e morais, incluindo o </a:t>
            </a:r>
            <a:r>
              <a:rPr lang="pt-BR" sz="8600" b="1" u="sng" dirty="0">
                <a:effectLst>
                  <a:outerShdw blurRad="38100" dist="38100" dir="2700000" algn="tl">
                    <a:srgbClr val="000000">
                      <a:alpha val="43137"/>
                    </a:srgbClr>
                  </a:outerShdw>
                </a:effectLst>
              </a:rPr>
              <a:t>dano em ricochete</a:t>
            </a:r>
            <a:r>
              <a:rPr lang="pt-BR" sz="8600" b="1" dirty="0"/>
              <a:t>, aumentaram consideravelmente os riscos jurídicos e financeiros das empresas. Sem falar na questão da imagem, uma vez que a política de segurança e saúde adotada pelas organizações influencia na escolha de jovens bem qualificados que entram no mercado de trabalho.</a:t>
            </a:r>
          </a:p>
          <a:p>
            <a:pPr marL="0" indent="0" algn="just" eaLnBrk="1" fontAlgn="auto" hangingPunct="1">
              <a:spcAft>
                <a:spcPts val="0"/>
              </a:spcAft>
              <a:buFont typeface="Arial" panose="020B0604020202020204" pitchFamily="34" charset="0"/>
              <a:buNone/>
              <a:defRPr/>
            </a:pPr>
            <a:endParaRPr lang="pt-BR" sz="4800" b="1" dirty="0"/>
          </a:p>
          <a:p>
            <a:pPr eaLnBrk="1" fontAlgn="auto" hangingPunct="1">
              <a:spcAft>
                <a:spcPts val="0"/>
              </a:spcAft>
              <a:defRPr/>
            </a:pPr>
            <a:endParaRPr lang="pt-BR" sz="4800" dirty="0"/>
          </a:p>
          <a:p>
            <a:pPr algn="just" eaLnBrk="1" fontAlgn="auto" hangingPunct="1">
              <a:spcAft>
                <a:spcPts val="0"/>
              </a:spcAft>
              <a:defRPr/>
            </a:pPr>
            <a:endParaRPr lang="pt-BR" sz="4600" b="1" dirty="0"/>
          </a:p>
          <a:p>
            <a:pPr algn="just" eaLnBrk="1" fontAlgn="auto" hangingPunct="1">
              <a:spcAft>
                <a:spcPts val="0"/>
              </a:spcAft>
              <a:defRPr/>
            </a:pPr>
            <a:endParaRPr lang="pt-BR" sz="3600" b="1" dirty="0"/>
          </a:p>
        </p:txBody>
      </p:sp>
    </p:spTree>
    <p:extLst>
      <p:ext uri="{BB962C8B-B14F-4D97-AF65-F5344CB8AC3E}">
        <p14:creationId xmlns:p14="http://schemas.microsoft.com/office/powerpoint/2010/main" val="17111955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ítulo 1"/>
          <p:cNvSpPr>
            <a:spLocks noGrp="1"/>
          </p:cNvSpPr>
          <p:nvPr>
            <p:ph type="title"/>
          </p:nvPr>
        </p:nvSpPr>
        <p:spPr>
          <a:xfrm>
            <a:off x="381000" y="188913"/>
            <a:ext cx="8382000" cy="1220787"/>
          </a:xfrm>
        </p:spPr>
        <p:txBody>
          <a:bodyPr>
            <a:normAutofit fontScale="90000"/>
          </a:bodyPr>
          <a:lstStyle/>
          <a:p>
            <a:pPr algn="ctr" eaLnBrk="1" hangingPunct="1"/>
            <a:r>
              <a:rPr lang="pt-BR" altLang="pt-BR" sz="4400" b="1" smtClean="0"/>
              <a:t/>
            </a:r>
            <a:br>
              <a:rPr lang="pt-BR" altLang="pt-BR" sz="4400" b="1" smtClean="0"/>
            </a:br>
            <a:r>
              <a:rPr lang="pt-BR" altLang="pt-BR" sz="4400" b="1" smtClean="0">
                <a:solidFill>
                  <a:srgbClr val="FF0000"/>
                </a:solidFill>
              </a:rPr>
              <a:t>PRECARIZAÇÃO</a:t>
            </a:r>
            <a:endParaRPr lang="pt-BR" altLang="pt-BR" sz="3600" b="1" smtClean="0">
              <a:solidFill>
                <a:srgbClr val="FF0000"/>
              </a:solidFill>
            </a:endParaRPr>
          </a:p>
        </p:txBody>
      </p:sp>
      <p:sp>
        <p:nvSpPr>
          <p:cNvPr id="3" name="Espaço Reservado para Conteúdo 2">
            <a:extLst>
              <a:ext uri="{FF2B5EF4-FFF2-40B4-BE49-F238E27FC236}">
                <a16:creationId xmlns:a16="http://schemas.microsoft.com/office/drawing/2014/main" id="{9D31F7B3-D707-4EEF-9770-9B64B156667D}"/>
              </a:ext>
            </a:extLst>
          </p:cNvPr>
          <p:cNvSpPr>
            <a:spLocks noGrp="1"/>
          </p:cNvSpPr>
          <p:nvPr>
            <p:ph idx="1"/>
          </p:nvPr>
        </p:nvSpPr>
        <p:spPr>
          <a:xfrm>
            <a:off x="628650" y="1825625"/>
            <a:ext cx="7886700" cy="4627563"/>
          </a:xfrm>
        </p:spPr>
        <p:txBody>
          <a:bodyPr rtlCol="0">
            <a:normAutofit fontScale="70000" lnSpcReduction="20000"/>
          </a:bodyPr>
          <a:lstStyle/>
          <a:p>
            <a:pPr algn="just" eaLnBrk="1" fontAlgn="auto" hangingPunct="1">
              <a:spcAft>
                <a:spcPts val="0"/>
              </a:spcAft>
              <a:defRPr/>
            </a:pPr>
            <a:endParaRPr lang="pt-BR" sz="4600" b="1" dirty="0"/>
          </a:p>
          <a:p>
            <a:pPr algn="just" eaLnBrk="1" fontAlgn="auto" hangingPunct="1">
              <a:spcAft>
                <a:spcPts val="0"/>
              </a:spcAft>
              <a:defRPr/>
            </a:pPr>
            <a:r>
              <a:rPr lang="pt-BR" sz="4800" b="1" dirty="0"/>
              <a:t>É óbvio que o custo da produção é afetado por essa realidade. Assim, se o objetivo da empresa é se tornar mais competitiva e lucrativa, as mudanças devem começar com o investimento na saúde, segurança e qualidade de vida dos seus empregados, pois os danos causados à saúde do trabalhador também enfraquecem a saúde econômica da empresa.</a:t>
            </a:r>
          </a:p>
          <a:p>
            <a:pPr eaLnBrk="1" fontAlgn="auto" hangingPunct="1">
              <a:spcAft>
                <a:spcPts val="0"/>
              </a:spcAft>
              <a:defRPr/>
            </a:pPr>
            <a:endParaRPr lang="pt-BR" sz="4600" b="1" dirty="0"/>
          </a:p>
          <a:p>
            <a:pPr algn="just" eaLnBrk="1" fontAlgn="auto" hangingPunct="1">
              <a:spcAft>
                <a:spcPts val="0"/>
              </a:spcAft>
              <a:defRPr/>
            </a:pPr>
            <a:endParaRPr lang="pt-BR" sz="3600" b="1" dirty="0"/>
          </a:p>
        </p:txBody>
      </p:sp>
    </p:spTree>
    <p:extLst>
      <p:ext uri="{BB962C8B-B14F-4D97-AF65-F5344CB8AC3E}">
        <p14:creationId xmlns:p14="http://schemas.microsoft.com/office/powerpoint/2010/main" val="40597131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D70F2-23E3-491A-A3F3-20180D43F820}"/>
              </a:ext>
            </a:extLst>
          </p:cNvPr>
          <p:cNvSpPr>
            <a:spLocks noGrp="1"/>
          </p:cNvSpPr>
          <p:nvPr>
            <p:ph type="title"/>
          </p:nvPr>
        </p:nvSpPr>
        <p:spPr>
          <a:xfrm>
            <a:off x="381000" y="0"/>
            <a:ext cx="8382000" cy="1409700"/>
          </a:xfrm>
        </p:spPr>
        <p:txBody>
          <a:bodyPr rtlCol="0">
            <a:noAutofit/>
          </a:bodyPr>
          <a:lstStyle/>
          <a:p>
            <a:pPr algn="ctr" eaLnBrk="1" fontAlgn="auto" hangingPunct="1">
              <a:spcAft>
                <a:spcPts val="0"/>
              </a:spcAft>
              <a:defRPr/>
            </a:pPr>
            <a:r>
              <a:rPr lang="pt-BR" sz="4400" b="1" dirty="0"/>
              <a:t/>
            </a:r>
            <a:br>
              <a:rPr lang="pt-BR" sz="4400" b="1" dirty="0"/>
            </a:br>
            <a:r>
              <a:rPr lang="pt-BR" sz="4400" b="1" cap="all" dirty="0">
                <a:solidFill>
                  <a:srgbClr val="FF0000"/>
                </a:solidFill>
              </a:rPr>
              <a:t>súmula 331 do </a:t>
            </a:r>
            <a:r>
              <a:rPr lang="pt-BR" sz="4400" b="1" cap="all" dirty="0" err="1">
                <a:solidFill>
                  <a:srgbClr val="FF0000"/>
                </a:solidFill>
              </a:rPr>
              <a:t>tst</a:t>
            </a:r>
            <a:endParaRPr lang="pt-BR" sz="4400" b="1" cap="all" dirty="0">
              <a:solidFill>
                <a:srgbClr val="FF0000"/>
              </a:solidFill>
            </a:endParaRPr>
          </a:p>
        </p:txBody>
      </p:sp>
      <p:sp>
        <p:nvSpPr>
          <p:cNvPr id="3" name="Espaço Reservado para Conteúdo 2">
            <a:extLst>
              <a:ext uri="{FF2B5EF4-FFF2-40B4-BE49-F238E27FC236}">
                <a16:creationId xmlns:a16="http://schemas.microsoft.com/office/drawing/2014/main" id="{9D2F7E22-1A82-4CFB-B56F-FD3C0F5C1244}"/>
              </a:ext>
            </a:extLst>
          </p:cNvPr>
          <p:cNvSpPr>
            <a:spLocks noGrp="1"/>
          </p:cNvSpPr>
          <p:nvPr>
            <p:ph idx="1"/>
          </p:nvPr>
        </p:nvSpPr>
        <p:spPr/>
        <p:txBody>
          <a:bodyPr rtlCol="0">
            <a:normAutofit fontScale="92500" lnSpcReduction="10000"/>
          </a:bodyPr>
          <a:lstStyle/>
          <a:p>
            <a:pPr algn="just" eaLnBrk="1" fontAlgn="auto" hangingPunct="1">
              <a:spcAft>
                <a:spcPts val="0"/>
              </a:spcAft>
              <a:defRPr/>
            </a:pPr>
            <a:r>
              <a:rPr lang="pt-BR" sz="3600" b="1" dirty="0"/>
              <a:t>Embora não satisfatórias, as limitações decorrentes da Súmula 331 do TST não são despropositadas ou aleatórias. Pelo contrário, tentam minimizar os efeitos deletérios da terceirização, assegurando o mínimo de proteção ao trabalhador terceirizado que, muitas vezes, sequer consegue identificar seu empregador na dissimulada cascata de contratantes e subcontratantes. </a:t>
            </a:r>
          </a:p>
          <a:p>
            <a:pPr algn="just" eaLnBrk="1" fontAlgn="auto" hangingPunct="1">
              <a:spcAft>
                <a:spcPts val="0"/>
              </a:spcAft>
              <a:defRPr/>
            </a:pPr>
            <a:endParaRPr lang="pt-BR" sz="3600" b="1" dirty="0"/>
          </a:p>
        </p:txBody>
      </p:sp>
    </p:spTree>
    <p:extLst>
      <p:ext uri="{BB962C8B-B14F-4D97-AF65-F5344CB8AC3E}">
        <p14:creationId xmlns:p14="http://schemas.microsoft.com/office/powerpoint/2010/main" val="41980593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ítulo 2"/>
          <p:cNvSpPr>
            <a:spLocks noGrp="1"/>
          </p:cNvSpPr>
          <p:nvPr>
            <p:ph type="title"/>
          </p:nvPr>
        </p:nvSpPr>
        <p:spPr/>
        <p:txBody>
          <a:bodyPr>
            <a:normAutofit fontScale="90000"/>
          </a:bodyPr>
          <a:lstStyle/>
          <a:p>
            <a:pPr algn="ctr" eaLnBrk="1" hangingPunct="1"/>
            <a:r>
              <a:rPr lang="pt-BR" altLang="pt-BR" b="1" smtClean="0">
                <a:solidFill>
                  <a:srgbClr val="FF0000"/>
                </a:solidFill>
              </a:rPr>
              <a:t>Projeto de Lei da Câmara nº 30/2015</a:t>
            </a:r>
            <a:br>
              <a:rPr lang="pt-BR" altLang="pt-BR" b="1" smtClean="0">
                <a:solidFill>
                  <a:srgbClr val="FF0000"/>
                </a:solidFill>
              </a:rPr>
            </a:br>
            <a:r>
              <a:rPr lang="pt-BR" altLang="pt-BR" b="1" smtClean="0">
                <a:solidFill>
                  <a:srgbClr val="FF0000"/>
                </a:solidFill>
              </a:rPr>
              <a:t>(Antigo PL 4330/2004)</a:t>
            </a:r>
            <a:endParaRPr lang="pt-BR" altLang="pt-BR" smtClean="0">
              <a:solidFill>
                <a:schemeClr val="accent1"/>
              </a:solidFill>
            </a:endParaRPr>
          </a:p>
        </p:txBody>
      </p:sp>
      <p:sp>
        <p:nvSpPr>
          <p:cNvPr id="2" name="Espaço Reservado para Conteúdo 1">
            <a:extLst>
              <a:ext uri="{FF2B5EF4-FFF2-40B4-BE49-F238E27FC236}">
                <a16:creationId xmlns:a16="http://schemas.microsoft.com/office/drawing/2014/main" id="{2D4944BD-5465-43BC-A14D-D70DF169B141}"/>
              </a:ext>
            </a:extLst>
          </p:cNvPr>
          <p:cNvSpPr>
            <a:spLocks noGrp="1"/>
          </p:cNvSpPr>
          <p:nvPr>
            <p:ph idx="1"/>
          </p:nvPr>
        </p:nvSpPr>
        <p:spPr/>
        <p:txBody>
          <a:bodyPr rtlCol="0">
            <a:normAutofit fontScale="85000" lnSpcReduction="20000"/>
          </a:bodyPr>
          <a:lstStyle/>
          <a:p>
            <a:pPr marL="45720" indent="0" algn="just" eaLnBrk="1" fontAlgn="auto" hangingPunct="1">
              <a:spcAft>
                <a:spcPts val="0"/>
              </a:spcAft>
              <a:buFont typeface="Arial" panose="020B0604020202020204" pitchFamily="34" charset="0"/>
              <a:buNone/>
              <a:defRPr/>
            </a:pPr>
            <a:r>
              <a:rPr lang="pt-BR" sz="3300" b="1" dirty="0"/>
              <a:t>O projeto recebeu duras críticas em manifesto assinado por 19 dos 27 ministros do Tribunal Superior do Trabalho, além de notas públicas de repúdio emitidas pela Associação Nacional dos Magistrados de Brasília, pela Associação Nacional dos Procuradores do Trabalho e pela Associação Brasileira dos Advogados Trabalhistas. </a:t>
            </a:r>
          </a:p>
          <a:p>
            <a:pPr marL="45720" indent="0" algn="just" eaLnBrk="1" fontAlgn="auto" hangingPunct="1">
              <a:spcAft>
                <a:spcPts val="0"/>
              </a:spcAft>
              <a:buFont typeface="Arial" panose="020B0604020202020204" pitchFamily="34" charset="0"/>
              <a:buNone/>
              <a:defRPr/>
            </a:pPr>
            <a:endParaRPr lang="pt-BR" sz="3200" b="1" dirty="0"/>
          </a:p>
          <a:p>
            <a:pPr marL="502920" indent="-457200" algn="just" eaLnBrk="1" fontAlgn="auto" hangingPunct="1">
              <a:spcAft>
                <a:spcPts val="0"/>
              </a:spcAft>
              <a:defRPr/>
            </a:pPr>
            <a:r>
              <a:rPr lang="pt-BR" sz="3200" b="1" dirty="0">
                <a:effectLst>
                  <a:outerShdw blurRad="38100" dist="38100" dir="2700000" algn="tl">
                    <a:srgbClr val="000000">
                      <a:alpha val="43137"/>
                    </a:srgbClr>
                  </a:outerShdw>
                </a:effectLst>
              </a:rPr>
              <a:t>VERDADEIRO ABSURDO QUE SE CONTRAPÕE FRONTALMENTE AOS ARTIGOS 3º E 4º DA CLT, QUE DEFINEM A FIGURA DO EMPREGADO E EMPREGADOR.</a:t>
            </a:r>
          </a:p>
          <a:p>
            <a:pPr marL="45720" indent="0" algn="just" eaLnBrk="1" fontAlgn="auto" hangingPunct="1">
              <a:spcAft>
                <a:spcPts val="0"/>
              </a:spcAft>
              <a:buFont typeface="Arial" panose="020B0604020202020204" pitchFamily="34" charset="0"/>
              <a:buNone/>
              <a:defRPr/>
            </a:pPr>
            <a:endParaRPr lang="pt-BR" sz="3200" b="1" dirty="0"/>
          </a:p>
          <a:p>
            <a:pPr marL="45720" indent="0" algn="just" eaLnBrk="1" fontAlgn="auto" hangingPunct="1">
              <a:spcAft>
                <a:spcPts val="0"/>
              </a:spcAft>
              <a:buFont typeface="Arial" panose="020B0604020202020204" pitchFamily="34" charset="0"/>
              <a:buNone/>
              <a:defRPr/>
            </a:pPr>
            <a:endParaRPr lang="pt-BR" sz="3200" b="1" dirty="0">
              <a:solidFill>
                <a:schemeClr val="accent1">
                  <a:lumMod val="75000"/>
                </a:schemeClr>
              </a:solidFill>
            </a:endParaRPr>
          </a:p>
        </p:txBody>
      </p:sp>
    </p:spTree>
    <p:extLst>
      <p:ext uri="{BB962C8B-B14F-4D97-AF65-F5344CB8AC3E}">
        <p14:creationId xmlns:p14="http://schemas.microsoft.com/office/powerpoint/2010/main" val="32876743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ítulo 2"/>
          <p:cNvSpPr>
            <a:spLocks noGrp="1"/>
          </p:cNvSpPr>
          <p:nvPr>
            <p:ph type="title"/>
          </p:nvPr>
        </p:nvSpPr>
        <p:spPr/>
        <p:txBody>
          <a:bodyPr>
            <a:normAutofit fontScale="90000"/>
          </a:bodyPr>
          <a:lstStyle/>
          <a:p>
            <a:pPr algn="ctr" eaLnBrk="1" hangingPunct="1"/>
            <a:r>
              <a:rPr lang="pt-BR" altLang="pt-BR" b="1" smtClean="0">
                <a:solidFill>
                  <a:srgbClr val="FF0000"/>
                </a:solidFill>
              </a:rPr>
              <a:t>Projeto de Lei da Câmara nº 30/2015</a:t>
            </a:r>
            <a:br>
              <a:rPr lang="pt-BR" altLang="pt-BR" b="1" smtClean="0">
                <a:solidFill>
                  <a:srgbClr val="FF0000"/>
                </a:solidFill>
              </a:rPr>
            </a:br>
            <a:r>
              <a:rPr lang="pt-BR" altLang="pt-BR" b="1" smtClean="0">
                <a:solidFill>
                  <a:srgbClr val="FF0000"/>
                </a:solidFill>
              </a:rPr>
              <a:t>(Antigo PL 4330/2004)</a:t>
            </a:r>
            <a:endParaRPr lang="pt-BR" altLang="pt-BR" smtClean="0">
              <a:solidFill>
                <a:schemeClr val="accent1"/>
              </a:solidFill>
            </a:endParaRPr>
          </a:p>
        </p:txBody>
      </p:sp>
      <p:sp>
        <p:nvSpPr>
          <p:cNvPr id="2" name="Espaço Reservado para Conteúdo 1">
            <a:extLst>
              <a:ext uri="{FF2B5EF4-FFF2-40B4-BE49-F238E27FC236}">
                <a16:creationId xmlns:a16="http://schemas.microsoft.com/office/drawing/2014/main" id="{EC246EE2-A91D-4A82-9527-2928C4D10B8E}"/>
              </a:ext>
            </a:extLst>
          </p:cNvPr>
          <p:cNvSpPr>
            <a:spLocks noGrp="1"/>
          </p:cNvSpPr>
          <p:nvPr>
            <p:ph idx="1"/>
          </p:nvPr>
        </p:nvSpPr>
        <p:spPr/>
        <p:txBody>
          <a:bodyPr rtlCol="0">
            <a:normAutofit fontScale="25000" lnSpcReduction="20000"/>
          </a:bodyPr>
          <a:lstStyle/>
          <a:p>
            <a:pPr eaLnBrk="1" fontAlgn="auto" hangingPunct="1">
              <a:spcAft>
                <a:spcPts val="0"/>
              </a:spcAft>
              <a:defRPr/>
            </a:pPr>
            <a:endParaRPr lang="pt-BR" sz="3200" b="1" dirty="0">
              <a:solidFill>
                <a:schemeClr val="accent1">
                  <a:lumMod val="75000"/>
                </a:schemeClr>
              </a:solidFill>
            </a:endParaRPr>
          </a:p>
          <a:p>
            <a:pPr marL="0" indent="0" algn="just" eaLnBrk="1" fontAlgn="auto" hangingPunct="1">
              <a:spcAft>
                <a:spcPts val="0"/>
              </a:spcAft>
              <a:buFont typeface="Arial" panose="020B0604020202020204" pitchFamily="34" charset="0"/>
              <a:buNone/>
              <a:defRPr/>
            </a:pPr>
            <a:r>
              <a:rPr lang="pt-BR" sz="8600" b="1" dirty="0">
                <a:solidFill>
                  <a:srgbClr val="0070C0"/>
                </a:solidFill>
              </a:rPr>
              <a:t> </a:t>
            </a:r>
            <a:r>
              <a:rPr lang="pt-BR" sz="8600" b="1" u="sng" dirty="0">
                <a:solidFill>
                  <a:srgbClr val="0070C0"/>
                </a:solidFill>
              </a:rPr>
              <a:t>SITUAÇÃO ATUAL:</a:t>
            </a:r>
          </a:p>
          <a:p>
            <a:pPr algn="just" eaLnBrk="1" fontAlgn="auto" hangingPunct="1">
              <a:spcAft>
                <a:spcPts val="0"/>
              </a:spcAft>
              <a:defRPr/>
            </a:pPr>
            <a:endParaRPr lang="pt-BR" sz="3200" b="1" dirty="0"/>
          </a:p>
          <a:p>
            <a:pPr algn="just" eaLnBrk="1" hangingPunct="1">
              <a:defRPr/>
            </a:pPr>
            <a:r>
              <a:rPr lang="pt-BR" sz="14400" b="1" baseline="30000" dirty="0"/>
              <a:t>Aprovado pelo Plenário da Câmara em 22/04/2015.</a:t>
            </a:r>
          </a:p>
          <a:p>
            <a:pPr algn="just" eaLnBrk="1" hangingPunct="1">
              <a:defRPr/>
            </a:pPr>
            <a:endParaRPr lang="pt-BR" sz="14400" b="1" baseline="30000" dirty="0"/>
          </a:p>
          <a:p>
            <a:pPr algn="just" eaLnBrk="1" hangingPunct="1">
              <a:defRPr/>
            </a:pPr>
            <a:r>
              <a:rPr lang="pt-BR" sz="14400" b="1" baseline="30000" dirty="0"/>
              <a:t>Enviado ao Senado Federal por meio do Of. Nº 140/2015/OS-GSE, em 27/4/2015. </a:t>
            </a:r>
          </a:p>
          <a:p>
            <a:pPr algn="just" eaLnBrk="1" hangingPunct="1">
              <a:defRPr/>
            </a:pPr>
            <a:endParaRPr lang="pt-BR" sz="14400" b="1" baseline="30000" dirty="0"/>
          </a:p>
          <a:p>
            <a:pPr algn="just" eaLnBrk="1" hangingPunct="1">
              <a:defRPr/>
            </a:pPr>
            <a:r>
              <a:rPr lang="pt-BR" sz="14400" b="1" baseline="30000" dirty="0"/>
              <a:t>Tramita hoje no Senado como o PLC – Projeto de Lei da Câmara - nº 30/2015. </a:t>
            </a:r>
          </a:p>
          <a:p>
            <a:pPr algn="just" eaLnBrk="1" hangingPunct="1">
              <a:defRPr/>
            </a:pPr>
            <a:endParaRPr lang="pt-BR" sz="14400" b="1" baseline="30000" dirty="0"/>
          </a:p>
          <a:p>
            <a:pPr algn="just" eaLnBrk="1" hangingPunct="1">
              <a:defRPr/>
            </a:pPr>
            <a:r>
              <a:rPr lang="pt-BR" sz="14400" b="1" baseline="30000" dirty="0"/>
              <a:t>Em 29/04/2015 foi encaminhado à CCJ do Senado. </a:t>
            </a:r>
          </a:p>
          <a:p>
            <a:pPr marL="0" indent="0" algn="just" eaLnBrk="1" hangingPunct="1">
              <a:buFont typeface="Arial" panose="020B0604020202020204" pitchFamily="34" charset="0"/>
              <a:buNone/>
              <a:defRPr/>
            </a:pPr>
            <a:endParaRPr lang="pt-BR" sz="14400" b="1" baseline="30000" dirty="0"/>
          </a:p>
          <a:p>
            <a:pPr algn="just" eaLnBrk="1" hangingPunct="1">
              <a:defRPr/>
            </a:pPr>
            <a:r>
              <a:rPr lang="pt-BR" sz="14400" b="1" baseline="30000" dirty="0"/>
              <a:t>Desde 16/03/2016 aguarda leitura de requerimento.</a:t>
            </a:r>
            <a:r>
              <a:rPr lang="pt-BR" sz="4800" b="1" dirty="0"/>
              <a:t> </a:t>
            </a:r>
            <a:endParaRPr lang="pt-BR" sz="4800" b="1" baseline="30000" dirty="0"/>
          </a:p>
          <a:p>
            <a:pPr marL="0" indent="0" algn="just" eaLnBrk="1" hangingPunct="1">
              <a:buFont typeface="Arial" panose="020B0604020202020204" pitchFamily="34" charset="0"/>
              <a:buNone/>
              <a:defRPr/>
            </a:pPr>
            <a:r>
              <a:rPr lang="pt-BR" sz="4400" dirty="0"/>
              <a:t> </a:t>
            </a:r>
          </a:p>
          <a:p>
            <a:pPr algn="just" eaLnBrk="1" fontAlgn="auto" hangingPunct="1">
              <a:spcAft>
                <a:spcPts val="0"/>
              </a:spcAft>
              <a:defRPr/>
            </a:pPr>
            <a:endParaRPr lang="pt-BR" sz="3200" b="1" dirty="0"/>
          </a:p>
        </p:txBody>
      </p:sp>
    </p:spTree>
    <p:extLst>
      <p:ext uri="{BB962C8B-B14F-4D97-AF65-F5344CB8AC3E}">
        <p14:creationId xmlns:p14="http://schemas.microsoft.com/office/powerpoint/2010/main" val="3180336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p:txBody>
          <a:bodyPr/>
          <a:lstStyle/>
          <a:p>
            <a:endParaRPr lang="pt-BR" altLang="pt-BR" smtClean="0"/>
          </a:p>
        </p:txBody>
      </p:sp>
      <p:pic>
        <p:nvPicPr>
          <p:cNvPr id="7171" name="Imagem 1" descr="Nova imagem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765175"/>
            <a:ext cx="8120063" cy="5616575"/>
          </a:xfrm>
          <a:noFill/>
        </p:spPr>
      </p:pic>
    </p:spTree>
    <p:extLst>
      <p:ext uri="{BB962C8B-B14F-4D97-AF65-F5344CB8AC3E}">
        <p14:creationId xmlns:p14="http://schemas.microsoft.com/office/powerpoint/2010/main" val="21667931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ítulo 2"/>
          <p:cNvSpPr>
            <a:spLocks noGrp="1"/>
          </p:cNvSpPr>
          <p:nvPr>
            <p:ph type="title"/>
          </p:nvPr>
        </p:nvSpPr>
        <p:spPr/>
        <p:txBody>
          <a:bodyPr>
            <a:normAutofit fontScale="90000"/>
          </a:bodyPr>
          <a:lstStyle/>
          <a:p>
            <a:pPr algn="ctr" eaLnBrk="1" hangingPunct="1"/>
            <a:r>
              <a:rPr lang="pt-BR" altLang="pt-BR" b="1" smtClean="0">
                <a:solidFill>
                  <a:srgbClr val="FF0000"/>
                </a:solidFill>
              </a:rPr>
              <a:t>Projeto de Lei da Câmara nº 38/2017</a:t>
            </a:r>
            <a:br>
              <a:rPr lang="pt-BR" altLang="pt-BR" b="1" smtClean="0">
                <a:solidFill>
                  <a:srgbClr val="FF0000"/>
                </a:solidFill>
              </a:rPr>
            </a:br>
            <a:r>
              <a:rPr lang="pt-BR" altLang="pt-BR" b="1" smtClean="0">
                <a:solidFill>
                  <a:srgbClr val="FF0000"/>
                </a:solidFill>
              </a:rPr>
              <a:t>(Reforma Trabalhista)</a:t>
            </a:r>
            <a:endParaRPr lang="pt-BR" altLang="pt-BR" smtClean="0">
              <a:solidFill>
                <a:schemeClr val="accent1"/>
              </a:solidFill>
            </a:endParaRPr>
          </a:p>
        </p:txBody>
      </p:sp>
      <p:sp>
        <p:nvSpPr>
          <p:cNvPr id="2" name="Espaço Reservado para Conteúdo 1">
            <a:extLst>
              <a:ext uri="{FF2B5EF4-FFF2-40B4-BE49-F238E27FC236}">
                <a16:creationId xmlns:a16="http://schemas.microsoft.com/office/drawing/2014/main" id="{A8C13612-C312-444E-91D6-EDF4533B55F1}"/>
              </a:ext>
            </a:extLst>
          </p:cNvPr>
          <p:cNvSpPr>
            <a:spLocks noGrp="1"/>
          </p:cNvSpPr>
          <p:nvPr>
            <p:ph idx="1"/>
          </p:nvPr>
        </p:nvSpPr>
        <p:spPr/>
        <p:txBody>
          <a:bodyPr rtlCol="0">
            <a:normAutofit fontScale="32500" lnSpcReduction="20000"/>
          </a:bodyPr>
          <a:lstStyle/>
          <a:p>
            <a:pPr eaLnBrk="1" fontAlgn="auto" hangingPunct="1">
              <a:spcAft>
                <a:spcPts val="0"/>
              </a:spcAft>
              <a:defRPr/>
            </a:pPr>
            <a:endParaRPr lang="pt-BR" sz="3200" b="1" dirty="0">
              <a:solidFill>
                <a:schemeClr val="accent1">
                  <a:lumMod val="75000"/>
                </a:schemeClr>
              </a:solidFill>
            </a:endParaRPr>
          </a:p>
          <a:p>
            <a:pPr marL="0" indent="0" algn="just" eaLnBrk="1" fontAlgn="auto" hangingPunct="1">
              <a:spcAft>
                <a:spcPts val="0"/>
              </a:spcAft>
              <a:buFont typeface="Arial" panose="020B0604020202020204" pitchFamily="34" charset="0"/>
              <a:buNone/>
              <a:defRPr/>
            </a:pPr>
            <a:r>
              <a:rPr lang="pt-BR" sz="8600" b="1" dirty="0">
                <a:solidFill>
                  <a:srgbClr val="0070C0"/>
                </a:solidFill>
              </a:rPr>
              <a:t> </a:t>
            </a:r>
            <a:r>
              <a:rPr lang="pt-BR" sz="8600" b="1" u="sng" dirty="0">
                <a:solidFill>
                  <a:srgbClr val="0070C0"/>
                </a:solidFill>
              </a:rPr>
              <a:t>SITUAÇÃO ATUAL:</a:t>
            </a:r>
          </a:p>
          <a:p>
            <a:pPr marL="0" indent="0" algn="just" eaLnBrk="1" fontAlgn="auto" hangingPunct="1">
              <a:spcAft>
                <a:spcPts val="0"/>
              </a:spcAft>
              <a:buFont typeface="Arial" panose="020B0604020202020204" pitchFamily="34" charset="0"/>
              <a:buNone/>
              <a:defRPr/>
            </a:pPr>
            <a:endParaRPr lang="pt-BR" sz="8600" b="1" u="sng" dirty="0">
              <a:solidFill>
                <a:srgbClr val="0070C0"/>
              </a:solidFill>
            </a:endParaRPr>
          </a:p>
          <a:p>
            <a:pPr algn="just" eaLnBrk="1" fontAlgn="auto" hangingPunct="1">
              <a:spcAft>
                <a:spcPts val="0"/>
              </a:spcAft>
              <a:defRPr/>
            </a:pPr>
            <a:endParaRPr lang="pt-BR" sz="3200" b="1" dirty="0"/>
          </a:p>
          <a:p>
            <a:pPr algn="just" eaLnBrk="1" hangingPunct="1">
              <a:defRPr/>
            </a:pPr>
            <a:r>
              <a:rPr lang="pt-BR" sz="12800" b="1" baseline="30000" dirty="0"/>
              <a:t>Aguardando votação </a:t>
            </a:r>
            <a:r>
              <a:rPr lang="pt-BR" sz="12800" b="1" baseline="30000" dirty="0" smtClean="0"/>
              <a:t>pelas Comissões (CAE – CAS – CCJ) do Senado da República.</a:t>
            </a:r>
            <a:endParaRPr lang="pt-BR" sz="12800" b="1" baseline="30000" dirty="0"/>
          </a:p>
          <a:p>
            <a:pPr marL="0" indent="0" algn="just" eaLnBrk="1" hangingPunct="1">
              <a:buFont typeface="Arial" panose="020B0604020202020204" pitchFamily="34" charset="0"/>
              <a:buNone/>
              <a:defRPr/>
            </a:pPr>
            <a:endParaRPr lang="pt-BR" sz="12800" b="1" baseline="30000" dirty="0"/>
          </a:p>
          <a:p>
            <a:pPr algn="just" eaLnBrk="1" hangingPunct="1">
              <a:defRPr/>
            </a:pPr>
            <a:r>
              <a:rPr lang="pt-BR" sz="12800" b="1" baseline="30000" dirty="0"/>
              <a:t>Depois será enviado ao </a:t>
            </a:r>
            <a:r>
              <a:rPr lang="pt-BR" sz="12800" b="1" baseline="30000" dirty="0" smtClean="0"/>
              <a:t>Plenário do Senado. </a:t>
            </a:r>
            <a:endParaRPr lang="pt-BR" sz="12800" b="1" baseline="30000" dirty="0"/>
          </a:p>
          <a:p>
            <a:pPr algn="just" eaLnBrk="1" hangingPunct="1">
              <a:defRPr/>
            </a:pPr>
            <a:endParaRPr lang="pt-BR" sz="12800" b="1" baseline="30000" dirty="0"/>
          </a:p>
          <a:p>
            <a:pPr algn="just" eaLnBrk="1" hangingPunct="1">
              <a:defRPr/>
            </a:pPr>
            <a:r>
              <a:rPr lang="pt-BR" sz="12800" b="1" baseline="30000" dirty="0" smtClean="0"/>
              <a:t>Comentários ao PLC.</a:t>
            </a:r>
            <a:r>
              <a:rPr lang="pt-BR" sz="12800" b="1" dirty="0" smtClean="0"/>
              <a:t> </a:t>
            </a:r>
            <a:r>
              <a:rPr lang="pt-BR" sz="4400" dirty="0"/>
              <a:t> </a:t>
            </a:r>
          </a:p>
          <a:p>
            <a:pPr algn="just" eaLnBrk="1" fontAlgn="auto" hangingPunct="1">
              <a:spcAft>
                <a:spcPts val="0"/>
              </a:spcAft>
              <a:defRPr/>
            </a:pPr>
            <a:endParaRPr lang="pt-BR" sz="3200" b="1" dirty="0"/>
          </a:p>
        </p:txBody>
      </p:sp>
    </p:spTree>
    <p:extLst>
      <p:ext uri="{BB962C8B-B14F-4D97-AF65-F5344CB8AC3E}">
        <p14:creationId xmlns:p14="http://schemas.microsoft.com/office/powerpoint/2010/main" val="38967342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ítulo 2"/>
          <p:cNvSpPr>
            <a:spLocks noGrp="1"/>
          </p:cNvSpPr>
          <p:nvPr>
            <p:ph type="title"/>
          </p:nvPr>
        </p:nvSpPr>
        <p:spPr>
          <a:xfrm>
            <a:off x="628650" y="260350"/>
            <a:ext cx="7886700" cy="936625"/>
          </a:xfrm>
        </p:spPr>
        <p:txBody>
          <a:bodyPr>
            <a:normAutofit fontScale="90000"/>
          </a:bodyPr>
          <a:lstStyle/>
          <a:p>
            <a:pPr algn="ctr" eaLnBrk="1" hangingPunct="1"/>
            <a:r>
              <a:rPr lang="pt-BR" altLang="pt-BR" b="1" smtClean="0">
                <a:solidFill>
                  <a:srgbClr val="FF0000"/>
                </a:solidFill>
              </a:rPr>
              <a:t>Projeto de Lei da Câmara nº 38/2017</a:t>
            </a:r>
            <a:br>
              <a:rPr lang="pt-BR" altLang="pt-BR" b="1" smtClean="0">
                <a:solidFill>
                  <a:srgbClr val="FF0000"/>
                </a:solidFill>
              </a:rPr>
            </a:br>
            <a:r>
              <a:rPr lang="pt-BR" altLang="pt-BR" b="1" smtClean="0">
                <a:solidFill>
                  <a:srgbClr val="FF0000"/>
                </a:solidFill>
              </a:rPr>
              <a:t>(Reforma Trabalhista) </a:t>
            </a:r>
            <a:endParaRPr lang="pt-BR" altLang="pt-BR" smtClean="0">
              <a:solidFill>
                <a:schemeClr val="accent1"/>
              </a:solidFill>
            </a:endParaRPr>
          </a:p>
        </p:txBody>
      </p:sp>
      <p:sp>
        <p:nvSpPr>
          <p:cNvPr id="2" name="Espaço Reservado para Conteúdo 1">
            <a:extLst>
              <a:ext uri="{FF2B5EF4-FFF2-40B4-BE49-F238E27FC236}">
                <a16:creationId xmlns:a16="http://schemas.microsoft.com/office/drawing/2014/main" id="{F73542A8-F3A0-4C3E-BAE7-6F02199EBFAF}"/>
              </a:ext>
            </a:extLst>
          </p:cNvPr>
          <p:cNvSpPr>
            <a:spLocks noGrp="1"/>
          </p:cNvSpPr>
          <p:nvPr>
            <p:ph idx="1"/>
          </p:nvPr>
        </p:nvSpPr>
        <p:spPr>
          <a:xfrm>
            <a:off x="628650" y="1268413"/>
            <a:ext cx="7886700" cy="5329237"/>
          </a:xfrm>
        </p:spPr>
        <p:txBody>
          <a:bodyPr rtlCol="0">
            <a:noAutofit/>
          </a:bodyPr>
          <a:lstStyle/>
          <a:p>
            <a:pPr algn="just" eaLnBrk="1" hangingPunct="1">
              <a:defRPr/>
            </a:pPr>
            <a:r>
              <a:rPr lang="pt-BR" sz="2200" dirty="0"/>
              <a:t>A proposta tem por objetivo viabilizar a prevalência do negociado sobre o legislado, em relação a temas diversos: jornada, férias, intervalo intrajornada, banco de horas, registro de jornada, remuneração por produção, adicional de insalubridade, entre outros. Determina, ainda, que no caso de intervenção do Poder Judiciário, o princípio basilar deve ser o da intervenção mínima na autonomia da vontade coletiva, devendo prevalecer a vontade coletiva. </a:t>
            </a:r>
            <a:endParaRPr lang="pt-BR" sz="2200" dirty="0" smtClean="0"/>
          </a:p>
          <a:p>
            <a:pPr algn="just" eaLnBrk="1" hangingPunct="1">
              <a:defRPr/>
            </a:pPr>
            <a:r>
              <a:rPr lang="pt-BR" sz="2200" dirty="0"/>
              <a:t>Registre-se, de plano, que essa regra já existe no ordenamento jurídico brasileiro, desde que o negociado seja mais favorável que o legislado. O que pretende a reforma é que o negociado prevaleça mesmo que seja em detrimento dos direitos trabalhistas garantidos na Constituição e na Legislação Infraconstitucional. Redução e exclusão de direitos é o objetivo final dos idealizadores do PLC 38/2017, ainda que acobertado pelo discurso da necessidade de amadurecimento na relação capital-trabalho e na valorização da negociação coletiva.</a:t>
            </a:r>
            <a:endParaRPr lang="pt-BR" sz="2200" b="1" dirty="0"/>
          </a:p>
          <a:p>
            <a:pPr marL="45720" indent="0" algn="just" eaLnBrk="1" fontAlgn="auto" hangingPunct="1">
              <a:spcAft>
                <a:spcPts val="0"/>
              </a:spcAft>
              <a:buFont typeface="Arial" panose="020B0604020202020204" pitchFamily="34" charset="0"/>
              <a:buNone/>
              <a:defRPr/>
            </a:pPr>
            <a:endParaRPr lang="pt-BR" sz="2800" b="1" dirty="0">
              <a:solidFill>
                <a:schemeClr val="accent1">
                  <a:lumMod val="75000"/>
                </a:schemeClr>
              </a:solidFill>
            </a:endParaRPr>
          </a:p>
        </p:txBody>
      </p:sp>
    </p:spTree>
    <p:extLst>
      <p:ext uri="{BB962C8B-B14F-4D97-AF65-F5344CB8AC3E}">
        <p14:creationId xmlns:p14="http://schemas.microsoft.com/office/powerpoint/2010/main" val="35996660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ítulo 2"/>
          <p:cNvSpPr>
            <a:spLocks noGrp="1"/>
          </p:cNvSpPr>
          <p:nvPr>
            <p:ph type="title"/>
          </p:nvPr>
        </p:nvSpPr>
        <p:spPr>
          <a:xfrm>
            <a:off x="628650" y="260350"/>
            <a:ext cx="7886700" cy="936625"/>
          </a:xfrm>
        </p:spPr>
        <p:txBody>
          <a:bodyPr>
            <a:normAutofit fontScale="90000"/>
          </a:bodyPr>
          <a:lstStyle/>
          <a:p>
            <a:pPr algn="ctr" eaLnBrk="1" hangingPunct="1"/>
            <a:r>
              <a:rPr lang="pt-BR" altLang="pt-BR" b="1" smtClean="0">
                <a:solidFill>
                  <a:srgbClr val="FF0000"/>
                </a:solidFill>
              </a:rPr>
              <a:t>Projeto de Lei da Câmara nº 38/2017</a:t>
            </a:r>
            <a:br>
              <a:rPr lang="pt-BR" altLang="pt-BR" b="1" smtClean="0">
                <a:solidFill>
                  <a:srgbClr val="FF0000"/>
                </a:solidFill>
              </a:rPr>
            </a:br>
            <a:r>
              <a:rPr lang="pt-BR" altLang="pt-BR" b="1" smtClean="0">
                <a:solidFill>
                  <a:srgbClr val="FF0000"/>
                </a:solidFill>
              </a:rPr>
              <a:t>(Reforma Trabalhista) </a:t>
            </a:r>
            <a:endParaRPr lang="pt-BR" altLang="pt-BR" smtClean="0">
              <a:solidFill>
                <a:schemeClr val="accent1"/>
              </a:solidFill>
            </a:endParaRPr>
          </a:p>
        </p:txBody>
      </p:sp>
      <p:sp>
        <p:nvSpPr>
          <p:cNvPr id="2" name="Espaço Reservado para Conteúdo 1">
            <a:extLst>
              <a:ext uri="{FF2B5EF4-FFF2-40B4-BE49-F238E27FC236}">
                <a16:creationId xmlns:a16="http://schemas.microsoft.com/office/drawing/2014/main" id="{F73542A8-F3A0-4C3E-BAE7-6F02199EBFAF}"/>
              </a:ext>
            </a:extLst>
          </p:cNvPr>
          <p:cNvSpPr>
            <a:spLocks noGrp="1"/>
          </p:cNvSpPr>
          <p:nvPr>
            <p:ph idx="1"/>
          </p:nvPr>
        </p:nvSpPr>
        <p:spPr>
          <a:xfrm>
            <a:off x="628650" y="1916113"/>
            <a:ext cx="7886700" cy="4260850"/>
          </a:xfrm>
        </p:spPr>
        <p:txBody>
          <a:bodyPr rtlCol="0">
            <a:noAutofit/>
          </a:bodyPr>
          <a:lstStyle/>
          <a:p>
            <a:pPr algn="just" eaLnBrk="1" hangingPunct="1">
              <a:defRPr/>
            </a:pPr>
            <a:r>
              <a:rPr lang="pt-BR" sz="2400" dirty="0"/>
              <a:t>Vale registrar, sempre nos posicionamos a favor do fortalecimento da negociação coletiva. O processo negocial, cuja gênese é a autonomia privada coletiva, ocupa, desde a promulgação da Constituição da República vigente, o </a:t>
            </a:r>
            <a:r>
              <a:rPr lang="pt-BR" sz="2400" i="1" dirty="0"/>
              <a:t>status</a:t>
            </a:r>
            <a:r>
              <a:rPr lang="pt-BR" sz="2400" dirty="0"/>
              <a:t> de poder social. Não sem razão, a </a:t>
            </a:r>
            <a:r>
              <a:rPr lang="pt-BR" sz="2400" dirty="0" err="1"/>
              <a:t>autocomposição</a:t>
            </a:r>
            <a:r>
              <a:rPr lang="pt-BR" sz="2400" dirty="0"/>
              <a:t> sempre foi vista como melhor alternativa para solução de conflitos no âmbito do direito coletivo do trabalho. Uma vez organizados em sindicatos, é esperado que os atores sociais envolvidos na negociação possam gerenciar seus interesses, desde que respeitados os direitos já conquistados pela categoria profissional. A negociação é incentivada, desde que o foco principal seja melhorar a condição social e econômica dos empregados.</a:t>
            </a:r>
            <a:r>
              <a:rPr lang="pt-BR" dirty="0"/>
              <a:t> </a:t>
            </a:r>
            <a:endParaRPr lang="pt-BR" sz="2800" b="1" dirty="0"/>
          </a:p>
          <a:p>
            <a:pPr marL="45720" indent="0" algn="just" eaLnBrk="1" fontAlgn="auto" hangingPunct="1">
              <a:spcAft>
                <a:spcPts val="0"/>
              </a:spcAft>
              <a:buFont typeface="Arial" panose="020B0604020202020204" pitchFamily="34" charset="0"/>
              <a:buNone/>
              <a:defRPr/>
            </a:pPr>
            <a:endParaRPr lang="pt-BR" sz="2800" b="1" dirty="0">
              <a:solidFill>
                <a:schemeClr val="accent1">
                  <a:lumMod val="75000"/>
                </a:schemeClr>
              </a:solidFill>
            </a:endParaRPr>
          </a:p>
        </p:txBody>
      </p:sp>
    </p:spTree>
    <p:extLst>
      <p:ext uri="{BB962C8B-B14F-4D97-AF65-F5344CB8AC3E}">
        <p14:creationId xmlns:p14="http://schemas.microsoft.com/office/powerpoint/2010/main" val="28998828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ítulo 2"/>
          <p:cNvSpPr>
            <a:spLocks noGrp="1"/>
          </p:cNvSpPr>
          <p:nvPr>
            <p:ph type="title"/>
          </p:nvPr>
        </p:nvSpPr>
        <p:spPr>
          <a:xfrm>
            <a:off x="628650" y="260350"/>
            <a:ext cx="7886700" cy="936625"/>
          </a:xfrm>
        </p:spPr>
        <p:txBody>
          <a:bodyPr>
            <a:normAutofit fontScale="90000"/>
          </a:bodyPr>
          <a:lstStyle/>
          <a:p>
            <a:pPr algn="ctr" eaLnBrk="1" hangingPunct="1"/>
            <a:r>
              <a:rPr lang="pt-BR" altLang="pt-BR" b="1" smtClean="0">
                <a:solidFill>
                  <a:srgbClr val="FF0000"/>
                </a:solidFill>
              </a:rPr>
              <a:t>Projeto de Lei da Câmara nº 38/2017</a:t>
            </a:r>
            <a:br>
              <a:rPr lang="pt-BR" altLang="pt-BR" b="1" smtClean="0">
                <a:solidFill>
                  <a:srgbClr val="FF0000"/>
                </a:solidFill>
              </a:rPr>
            </a:br>
            <a:r>
              <a:rPr lang="pt-BR" altLang="pt-BR" b="1" smtClean="0">
                <a:solidFill>
                  <a:srgbClr val="FF0000"/>
                </a:solidFill>
              </a:rPr>
              <a:t>(Reforma Trabalhista) </a:t>
            </a:r>
            <a:endParaRPr lang="pt-BR" altLang="pt-BR" smtClean="0">
              <a:solidFill>
                <a:schemeClr val="accent1"/>
              </a:solidFill>
            </a:endParaRPr>
          </a:p>
        </p:txBody>
      </p:sp>
      <p:sp>
        <p:nvSpPr>
          <p:cNvPr id="2" name="Espaço Reservado para Conteúdo 1">
            <a:extLst>
              <a:ext uri="{FF2B5EF4-FFF2-40B4-BE49-F238E27FC236}">
                <a16:creationId xmlns:a16="http://schemas.microsoft.com/office/drawing/2014/main" id="{F73542A8-F3A0-4C3E-BAE7-6F02199EBFAF}"/>
              </a:ext>
            </a:extLst>
          </p:cNvPr>
          <p:cNvSpPr>
            <a:spLocks noGrp="1"/>
          </p:cNvSpPr>
          <p:nvPr>
            <p:ph idx="1"/>
          </p:nvPr>
        </p:nvSpPr>
        <p:spPr>
          <a:xfrm>
            <a:off x="628650" y="1412875"/>
            <a:ext cx="7886700" cy="5256213"/>
          </a:xfrm>
        </p:spPr>
        <p:txBody>
          <a:bodyPr rtlCol="0">
            <a:noAutofit/>
          </a:bodyPr>
          <a:lstStyle/>
          <a:p>
            <a:pPr algn="just">
              <a:defRPr/>
            </a:pPr>
            <a:r>
              <a:rPr lang="pt-BR" sz="2400" dirty="0"/>
              <a:t>Identifica-se, facilmente, quais são os principais entraves para o desenvolvimento de sindicatos livres, fortes e representativos: </a:t>
            </a:r>
            <a:r>
              <a:rPr lang="pt-BR" sz="2400" i="1" dirty="0"/>
              <a:t>contribuição compulsória, unicidade sindical e representação por categorias</a:t>
            </a:r>
            <a:r>
              <a:rPr lang="pt-BR" sz="2400" dirty="0"/>
              <a:t>.  </a:t>
            </a:r>
            <a:endParaRPr lang="pt-BR" sz="2400" dirty="0" smtClean="0"/>
          </a:p>
          <a:p>
            <a:pPr marL="0" indent="0" algn="just">
              <a:buFont typeface="Arial" panose="020B0604020202020204" pitchFamily="34" charset="0"/>
              <a:buNone/>
              <a:defRPr/>
            </a:pPr>
            <a:r>
              <a:rPr lang="pt-BR" sz="2400" dirty="0" smtClean="0"/>
              <a:t>  </a:t>
            </a:r>
            <a:endParaRPr lang="pt-BR" sz="2400" dirty="0"/>
          </a:p>
          <a:p>
            <a:pPr algn="just">
              <a:defRPr/>
            </a:pPr>
            <a:r>
              <a:rPr lang="pt-BR" sz="2400" dirty="0"/>
              <a:t>Significa dizer que a prevalência do negociado sobre o legislado </a:t>
            </a:r>
            <a:r>
              <a:rPr lang="pt-BR" sz="2400" dirty="0" err="1"/>
              <a:t>imprescinde</a:t>
            </a:r>
            <a:r>
              <a:rPr lang="pt-BR" sz="2400" dirty="0"/>
              <a:t> de uma reforma na estrutura sindical brasileira. Hoje, cláusulas que retiram direitos previstos na legislação são ilegais, e o Ministério Público do </a:t>
            </a:r>
            <a:r>
              <a:rPr lang="pt-BR" sz="2400" dirty="0" smtClean="0"/>
              <a:t>Trabalho, por exemplo, </a:t>
            </a:r>
            <a:r>
              <a:rPr lang="pt-BR" sz="2400" dirty="0"/>
              <a:t>tem cumprido o seu mister constitucional, buscando a anulação de acordos lesivos e a condenação de sindicatos ou empresas envolvidas nessas práticas espúrias. Mas, se o contexto legal for modificado, permitindo aos sindicatos a retirada de direitos arduamente conquistados, os trabalhadores brasileiros pagarão um alto preço.</a:t>
            </a:r>
            <a:r>
              <a:rPr lang="pt-BR" dirty="0"/>
              <a:t> </a:t>
            </a:r>
            <a:endParaRPr lang="pt-BR" sz="2800" b="1" dirty="0"/>
          </a:p>
          <a:p>
            <a:pPr marL="45720" indent="0" algn="just" eaLnBrk="1" fontAlgn="auto" hangingPunct="1">
              <a:spcAft>
                <a:spcPts val="0"/>
              </a:spcAft>
              <a:buFont typeface="Arial" panose="020B0604020202020204" pitchFamily="34" charset="0"/>
              <a:buNone/>
              <a:defRPr/>
            </a:pPr>
            <a:endParaRPr lang="pt-BR" sz="2800" b="1" dirty="0">
              <a:solidFill>
                <a:schemeClr val="accent1">
                  <a:lumMod val="75000"/>
                </a:schemeClr>
              </a:solidFill>
            </a:endParaRPr>
          </a:p>
        </p:txBody>
      </p:sp>
    </p:spTree>
    <p:extLst>
      <p:ext uri="{BB962C8B-B14F-4D97-AF65-F5344CB8AC3E}">
        <p14:creationId xmlns:p14="http://schemas.microsoft.com/office/powerpoint/2010/main" val="15130627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ítulo 2"/>
          <p:cNvSpPr>
            <a:spLocks noGrp="1"/>
          </p:cNvSpPr>
          <p:nvPr>
            <p:ph type="title"/>
          </p:nvPr>
        </p:nvSpPr>
        <p:spPr>
          <a:xfrm>
            <a:off x="628650" y="260350"/>
            <a:ext cx="7886700" cy="936625"/>
          </a:xfrm>
        </p:spPr>
        <p:txBody>
          <a:bodyPr>
            <a:normAutofit fontScale="90000"/>
          </a:bodyPr>
          <a:lstStyle/>
          <a:p>
            <a:pPr algn="ctr" eaLnBrk="1" hangingPunct="1"/>
            <a:r>
              <a:rPr lang="pt-BR" altLang="pt-BR" b="1" smtClean="0">
                <a:solidFill>
                  <a:srgbClr val="FF0000"/>
                </a:solidFill>
              </a:rPr>
              <a:t>Projeto de Lei da Câmara nº 38/2017</a:t>
            </a:r>
            <a:br>
              <a:rPr lang="pt-BR" altLang="pt-BR" b="1" smtClean="0">
                <a:solidFill>
                  <a:srgbClr val="FF0000"/>
                </a:solidFill>
              </a:rPr>
            </a:br>
            <a:r>
              <a:rPr lang="pt-BR" altLang="pt-BR" b="1" smtClean="0">
                <a:solidFill>
                  <a:srgbClr val="FF0000"/>
                </a:solidFill>
              </a:rPr>
              <a:t>(Reforma Trabalhista) </a:t>
            </a:r>
            <a:endParaRPr lang="pt-BR" altLang="pt-BR" smtClean="0">
              <a:solidFill>
                <a:schemeClr val="accent1"/>
              </a:solidFill>
            </a:endParaRPr>
          </a:p>
        </p:txBody>
      </p:sp>
      <p:sp>
        <p:nvSpPr>
          <p:cNvPr id="2" name="Espaço Reservado para Conteúdo 1">
            <a:extLst>
              <a:ext uri="{FF2B5EF4-FFF2-40B4-BE49-F238E27FC236}">
                <a16:creationId xmlns:a16="http://schemas.microsoft.com/office/drawing/2014/main" id="{F73542A8-F3A0-4C3E-BAE7-6F02199EBFAF}"/>
              </a:ext>
            </a:extLst>
          </p:cNvPr>
          <p:cNvSpPr>
            <a:spLocks noGrp="1"/>
          </p:cNvSpPr>
          <p:nvPr>
            <p:ph idx="1"/>
          </p:nvPr>
        </p:nvSpPr>
        <p:spPr>
          <a:xfrm>
            <a:off x="628650" y="1412875"/>
            <a:ext cx="7886700" cy="5329238"/>
          </a:xfrm>
        </p:spPr>
        <p:txBody>
          <a:bodyPr rtlCol="0">
            <a:noAutofit/>
          </a:bodyPr>
          <a:lstStyle/>
          <a:p>
            <a:pPr>
              <a:defRPr/>
            </a:pPr>
            <a:endParaRPr lang="pt-BR" dirty="0" smtClean="0"/>
          </a:p>
          <a:p>
            <a:pPr>
              <a:defRPr/>
            </a:pPr>
            <a:r>
              <a:rPr lang="pt-BR" dirty="0" smtClean="0"/>
              <a:t>Por </a:t>
            </a:r>
            <a:r>
              <a:rPr lang="pt-BR" dirty="0"/>
              <a:t>fim, as hipóteses autorizativas de tal negociação coletiva estão elencadas nos incisos do art. 611-A do projeto, </a:t>
            </a:r>
            <a:r>
              <a:rPr lang="pt-BR" i="1" dirty="0"/>
              <a:t>litteris</a:t>
            </a:r>
            <a:r>
              <a:rPr lang="pt-BR" i="1" dirty="0" smtClean="0"/>
              <a:t>:</a:t>
            </a:r>
          </a:p>
          <a:p>
            <a:pPr>
              <a:defRPr/>
            </a:pPr>
            <a:endParaRPr lang="pt-BR" i="1" dirty="0"/>
          </a:p>
          <a:p>
            <a:pPr marL="0" indent="0">
              <a:buNone/>
              <a:defRPr/>
            </a:pPr>
            <a:endParaRPr lang="pt-BR" dirty="0"/>
          </a:p>
          <a:p>
            <a:pPr>
              <a:defRPr/>
            </a:pPr>
            <a:r>
              <a:rPr lang="pt-BR" dirty="0"/>
              <a:t>Art. 611-A. A convenção coletiva e o acordo coletivo de trabalho têm prevalência sobre a lei quando, entre outros, dispuserem sobre</a:t>
            </a:r>
            <a:r>
              <a:rPr lang="pt-BR" dirty="0" smtClean="0"/>
              <a:t>:</a:t>
            </a:r>
            <a:endParaRPr lang="pt-BR" dirty="0"/>
          </a:p>
          <a:p>
            <a:pPr marL="0" indent="0">
              <a:buNone/>
              <a:defRPr/>
            </a:pPr>
            <a:r>
              <a:rPr lang="pt-BR" dirty="0" smtClean="0"/>
              <a:t> </a:t>
            </a:r>
            <a:endParaRPr lang="pt-BR" sz="2800" b="1" dirty="0"/>
          </a:p>
          <a:p>
            <a:pPr marL="45720" indent="0" algn="just" eaLnBrk="1" fontAlgn="auto" hangingPunct="1">
              <a:spcAft>
                <a:spcPts val="0"/>
              </a:spcAft>
              <a:buFont typeface="Arial" panose="020B0604020202020204" pitchFamily="34" charset="0"/>
              <a:buNone/>
              <a:defRPr/>
            </a:pPr>
            <a:endParaRPr lang="pt-BR" sz="2800" b="1" dirty="0">
              <a:solidFill>
                <a:schemeClr val="accent1">
                  <a:lumMod val="75000"/>
                </a:schemeClr>
              </a:solidFill>
            </a:endParaRPr>
          </a:p>
        </p:txBody>
      </p:sp>
    </p:spTree>
    <p:extLst>
      <p:ext uri="{BB962C8B-B14F-4D97-AF65-F5344CB8AC3E}">
        <p14:creationId xmlns:p14="http://schemas.microsoft.com/office/powerpoint/2010/main" val="12913774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ítulo 2"/>
          <p:cNvSpPr>
            <a:spLocks noGrp="1"/>
          </p:cNvSpPr>
          <p:nvPr>
            <p:ph type="title"/>
          </p:nvPr>
        </p:nvSpPr>
        <p:spPr>
          <a:xfrm>
            <a:off x="628650" y="260350"/>
            <a:ext cx="7886700" cy="936625"/>
          </a:xfrm>
        </p:spPr>
        <p:txBody>
          <a:bodyPr>
            <a:normAutofit fontScale="90000"/>
          </a:bodyPr>
          <a:lstStyle/>
          <a:p>
            <a:pPr algn="ctr" eaLnBrk="1" hangingPunct="1"/>
            <a:r>
              <a:rPr lang="pt-BR" altLang="pt-BR" b="1" smtClean="0">
                <a:solidFill>
                  <a:srgbClr val="FF0000"/>
                </a:solidFill>
              </a:rPr>
              <a:t>Projeto de Lei da Câmara nº 38/2017</a:t>
            </a:r>
            <a:br>
              <a:rPr lang="pt-BR" altLang="pt-BR" b="1" smtClean="0">
                <a:solidFill>
                  <a:srgbClr val="FF0000"/>
                </a:solidFill>
              </a:rPr>
            </a:br>
            <a:r>
              <a:rPr lang="pt-BR" altLang="pt-BR" b="1" smtClean="0">
                <a:solidFill>
                  <a:srgbClr val="FF0000"/>
                </a:solidFill>
              </a:rPr>
              <a:t>(Reforma Trabalhista) </a:t>
            </a:r>
            <a:endParaRPr lang="pt-BR" altLang="pt-BR" smtClean="0">
              <a:solidFill>
                <a:schemeClr val="accent1"/>
              </a:solidFill>
            </a:endParaRPr>
          </a:p>
        </p:txBody>
      </p:sp>
      <p:sp>
        <p:nvSpPr>
          <p:cNvPr id="2" name="Espaço Reservado para Conteúdo 1">
            <a:extLst>
              <a:ext uri="{FF2B5EF4-FFF2-40B4-BE49-F238E27FC236}">
                <a16:creationId xmlns:a16="http://schemas.microsoft.com/office/drawing/2014/main" id="{F73542A8-F3A0-4C3E-BAE7-6F02199EBFAF}"/>
              </a:ext>
            </a:extLst>
          </p:cNvPr>
          <p:cNvSpPr>
            <a:spLocks noGrp="1"/>
          </p:cNvSpPr>
          <p:nvPr>
            <p:ph idx="1"/>
          </p:nvPr>
        </p:nvSpPr>
        <p:spPr>
          <a:xfrm>
            <a:off x="628650" y="1412875"/>
            <a:ext cx="7886700" cy="5100068"/>
          </a:xfrm>
        </p:spPr>
        <p:txBody>
          <a:bodyPr rtlCol="0">
            <a:noAutofit/>
          </a:bodyPr>
          <a:lstStyle/>
          <a:p>
            <a:pPr>
              <a:defRPr/>
            </a:pPr>
            <a:r>
              <a:rPr lang="pt-BR" sz="1200" b="1" dirty="0" smtClean="0"/>
              <a:t>I </a:t>
            </a:r>
            <a:r>
              <a:rPr lang="pt-BR" sz="1200" b="1" dirty="0"/>
              <a:t>–pacto quanto à jornada de trabalho, observados os limites constitucionais</a:t>
            </a:r>
            <a:r>
              <a:rPr lang="pt-BR" sz="1200" b="1" dirty="0" smtClean="0"/>
              <a:t>;</a:t>
            </a:r>
            <a:endParaRPr lang="pt-BR" sz="1200" b="1" dirty="0"/>
          </a:p>
          <a:p>
            <a:pPr>
              <a:defRPr/>
            </a:pPr>
            <a:r>
              <a:rPr lang="pt-BR" sz="1200" b="1" dirty="0"/>
              <a:t>II–banco de horas anual; </a:t>
            </a:r>
          </a:p>
          <a:p>
            <a:pPr>
              <a:defRPr/>
            </a:pPr>
            <a:r>
              <a:rPr lang="pt-BR" sz="1200" b="1" dirty="0"/>
              <a:t>III –intervalo intrajornada, respeitado o limite mínimo de trinta minutos para jornadas superiores a seis horas;  </a:t>
            </a:r>
          </a:p>
          <a:p>
            <a:pPr>
              <a:defRPr/>
            </a:pPr>
            <a:r>
              <a:rPr lang="pt-BR" sz="1200" b="1" dirty="0"/>
              <a:t>IV – adesão ao Programa Seguro-Emprego (PSE), de que trata a Lei nº 13.189, de 19 de novembro de 2015</a:t>
            </a:r>
            <a:r>
              <a:rPr lang="pt-BR" sz="1200" b="1" dirty="0" smtClean="0"/>
              <a:t>;</a:t>
            </a:r>
            <a:r>
              <a:rPr lang="pt-BR" sz="1200" b="1" dirty="0"/>
              <a:t> </a:t>
            </a:r>
          </a:p>
          <a:p>
            <a:pPr>
              <a:defRPr/>
            </a:pPr>
            <a:r>
              <a:rPr lang="pt-BR" sz="1200" b="1" dirty="0"/>
              <a:t>V – plano de cargos, salários e funções compatíveis com a condição pessoal do empregado, bem como identificação dos cargos que se enquadram como funções de confiança</a:t>
            </a:r>
            <a:r>
              <a:rPr lang="pt-BR" sz="1200" b="1" dirty="0" smtClean="0"/>
              <a:t>;</a:t>
            </a:r>
            <a:r>
              <a:rPr lang="pt-BR" sz="1200" b="1" dirty="0"/>
              <a:t> </a:t>
            </a:r>
          </a:p>
          <a:p>
            <a:pPr>
              <a:defRPr/>
            </a:pPr>
            <a:r>
              <a:rPr lang="pt-BR" sz="1200" b="1" dirty="0"/>
              <a:t>VI – regulamento empresarial</a:t>
            </a:r>
            <a:r>
              <a:rPr lang="pt-BR" sz="1200" b="1" dirty="0" smtClean="0"/>
              <a:t>;</a:t>
            </a:r>
            <a:r>
              <a:rPr lang="pt-BR" sz="1200" b="1" dirty="0"/>
              <a:t> </a:t>
            </a:r>
          </a:p>
          <a:p>
            <a:pPr>
              <a:defRPr/>
            </a:pPr>
            <a:r>
              <a:rPr lang="pt-BR" sz="1200" b="1" dirty="0"/>
              <a:t>VII – representante dos trabalhadores no local de trabalho</a:t>
            </a:r>
            <a:r>
              <a:rPr lang="pt-BR" sz="1200" b="1" dirty="0" smtClean="0"/>
              <a:t>;</a:t>
            </a:r>
            <a:r>
              <a:rPr lang="pt-BR" sz="1200" b="1" dirty="0"/>
              <a:t> </a:t>
            </a:r>
          </a:p>
          <a:p>
            <a:pPr>
              <a:defRPr/>
            </a:pPr>
            <a:r>
              <a:rPr lang="pt-BR" sz="1200" b="1" dirty="0"/>
              <a:t>VIII – </a:t>
            </a:r>
            <a:r>
              <a:rPr lang="pt-BR" sz="1200" b="1" dirty="0" err="1"/>
              <a:t>teletrabalho</a:t>
            </a:r>
            <a:r>
              <a:rPr lang="pt-BR" sz="1200" b="1" dirty="0"/>
              <a:t>, regime de sobreaviso, e </a:t>
            </a:r>
            <a:r>
              <a:rPr lang="pt-BR" sz="1200" b="1" i="1" dirty="0"/>
              <a:t>trabalho intermitente</a:t>
            </a:r>
            <a:r>
              <a:rPr lang="pt-BR" sz="1200" b="1" dirty="0"/>
              <a:t>;  </a:t>
            </a:r>
          </a:p>
          <a:p>
            <a:pPr>
              <a:defRPr/>
            </a:pPr>
            <a:r>
              <a:rPr lang="pt-BR" sz="1200" b="1" dirty="0"/>
              <a:t>IX – remuneração por produtividade, incluídas as gorjetas percebidas pelo empregado, e remuneração por desempenho individual; </a:t>
            </a:r>
          </a:p>
          <a:p>
            <a:pPr>
              <a:defRPr/>
            </a:pPr>
            <a:r>
              <a:rPr lang="pt-BR" sz="1200" b="1" dirty="0"/>
              <a:t>X – modalidade de registro de jornada de trabalho; </a:t>
            </a:r>
          </a:p>
          <a:p>
            <a:pPr>
              <a:defRPr/>
            </a:pPr>
            <a:r>
              <a:rPr lang="pt-BR" sz="1200" b="1" dirty="0"/>
              <a:t>XI –troca do dia de feriado</a:t>
            </a:r>
            <a:r>
              <a:rPr lang="pt-BR" sz="1200" b="1" dirty="0" smtClean="0"/>
              <a:t>;</a:t>
            </a:r>
            <a:endParaRPr lang="pt-BR" sz="1200" b="1" dirty="0"/>
          </a:p>
          <a:p>
            <a:pPr>
              <a:defRPr/>
            </a:pPr>
            <a:r>
              <a:rPr lang="pt-BR" sz="1200" b="1" dirty="0"/>
              <a:t>XII – enquadramento do grau de insalubridade</a:t>
            </a:r>
            <a:r>
              <a:rPr lang="pt-BR" sz="1200" b="1" dirty="0" smtClean="0"/>
              <a:t>;</a:t>
            </a:r>
            <a:endParaRPr lang="pt-BR" sz="1200" b="1" dirty="0"/>
          </a:p>
          <a:p>
            <a:pPr>
              <a:defRPr/>
            </a:pPr>
            <a:r>
              <a:rPr lang="pt-BR" sz="1200" b="1" dirty="0"/>
              <a:t>XIII-prorrogação de jornada em ambientes insalubres, sem licença prévia das autoridades competentes do Ministério do Trabalho; </a:t>
            </a:r>
          </a:p>
          <a:p>
            <a:pPr>
              <a:defRPr/>
            </a:pPr>
            <a:r>
              <a:rPr lang="pt-BR" sz="1200" b="1" dirty="0"/>
              <a:t>XIV – prêmios de incentivo em bens ou serviços, eventualmente concedidos em programas de incentivo; </a:t>
            </a:r>
          </a:p>
          <a:p>
            <a:pPr>
              <a:defRPr/>
            </a:pPr>
            <a:r>
              <a:rPr lang="pt-BR" sz="1200" b="1" dirty="0"/>
              <a:t> </a:t>
            </a:r>
            <a:r>
              <a:rPr lang="pt-BR" sz="1200" b="1" dirty="0" smtClean="0"/>
              <a:t>XV </a:t>
            </a:r>
            <a:r>
              <a:rPr lang="pt-BR" sz="1200" b="1" dirty="0"/>
              <a:t>– participação nos lucros ou resultados da </a:t>
            </a:r>
            <a:r>
              <a:rPr lang="pt-BR" sz="1200" b="1" dirty="0" smtClean="0"/>
              <a:t>empresa.</a:t>
            </a:r>
            <a:r>
              <a:rPr lang="pt-BR" dirty="0" smtClean="0"/>
              <a:t> </a:t>
            </a:r>
            <a:endParaRPr lang="pt-BR" sz="2800" b="1" dirty="0"/>
          </a:p>
          <a:p>
            <a:pPr marL="45720" indent="0" algn="just" eaLnBrk="1" fontAlgn="auto" hangingPunct="1">
              <a:spcAft>
                <a:spcPts val="0"/>
              </a:spcAft>
              <a:buFont typeface="Arial" panose="020B0604020202020204" pitchFamily="34" charset="0"/>
              <a:buNone/>
              <a:defRPr/>
            </a:pPr>
            <a:endParaRPr lang="pt-BR" sz="2800" b="1" dirty="0">
              <a:solidFill>
                <a:schemeClr val="accent1">
                  <a:lumMod val="75000"/>
                </a:schemeClr>
              </a:solidFill>
            </a:endParaRPr>
          </a:p>
        </p:txBody>
      </p:sp>
    </p:spTree>
    <p:extLst>
      <p:ext uri="{BB962C8B-B14F-4D97-AF65-F5344CB8AC3E}">
        <p14:creationId xmlns:p14="http://schemas.microsoft.com/office/powerpoint/2010/main" val="8935699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ítulo 2"/>
          <p:cNvSpPr>
            <a:spLocks noGrp="1"/>
          </p:cNvSpPr>
          <p:nvPr>
            <p:ph type="title"/>
          </p:nvPr>
        </p:nvSpPr>
        <p:spPr>
          <a:xfrm>
            <a:off x="628650" y="260350"/>
            <a:ext cx="7886700" cy="936625"/>
          </a:xfrm>
        </p:spPr>
        <p:txBody>
          <a:bodyPr>
            <a:normAutofit fontScale="90000"/>
          </a:bodyPr>
          <a:lstStyle/>
          <a:p>
            <a:pPr algn="ctr" eaLnBrk="1" hangingPunct="1"/>
            <a:r>
              <a:rPr lang="pt-BR" altLang="pt-BR" b="1" smtClean="0">
                <a:solidFill>
                  <a:srgbClr val="FF0000"/>
                </a:solidFill>
              </a:rPr>
              <a:t>Projeto de Lei da Câmara nº 38/2017</a:t>
            </a:r>
            <a:br>
              <a:rPr lang="pt-BR" altLang="pt-BR" b="1" smtClean="0">
                <a:solidFill>
                  <a:srgbClr val="FF0000"/>
                </a:solidFill>
              </a:rPr>
            </a:br>
            <a:r>
              <a:rPr lang="pt-BR" altLang="pt-BR" b="1" smtClean="0">
                <a:solidFill>
                  <a:srgbClr val="FF0000"/>
                </a:solidFill>
              </a:rPr>
              <a:t>(Reforma Trabalhista) </a:t>
            </a:r>
            <a:endParaRPr lang="pt-BR" altLang="pt-BR" smtClean="0">
              <a:solidFill>
                <a:schemeClr val="accent1"/>
              </a:solidFill>
            </a:endParaRPr>
          </a:p>
        </p:txBody>
      </p:sp>
      <p:sp>
        <p:nvSpPr>
          <p:cNvPr id="2" name="Espaço Reservado para Conteúdo 1">
            <a:extLst>
              <a:ext uri="{FF2B5EF4-FFF2-40B4-BE49-F238E27FC236}">
                <a16:creationId xmlns:a16="http://schemas.microsoft.com/office/drawing/2014/main" id="{F73542A8-F3A0-4C3E-BAE7-6F02199EBFAF}"/>
              </a:ext>
            </a:extLst>
          </p:cNvPr>
          <p:cNvSpPr>
            <a:spLocks noGrp="1"/>
          </p:cNvSpPr>
          <p:nvPr>
            <p:ph idx="1"/>
          </p:nvPr>
        </p:nvSpPr>
        <p:spPr>
          <a:xfrm>
            <a:off x="628650" y="1412875"/>
            <a:ext cx="7886700" cy="5256213"/>
          </a:xfrm>
        </p:spPr>
        <p:txBody>
          <a:bodyPr rtlCol="0">
            <a:noAutofit/>
          </a:bodyPr>
          <a:lstStyle/>
          <a:p>
            <a:pPr algn="just">
              <a:defRPr/>
            </a:pPr>
            <a:r>
              <a:rPr lang="pt-BR" sz="2200" dirty="0"/>
              <a:t>Ora, permitir a prevalência do negociado sobre o legislado para restringir ou extinguir direitos, além de configurar violação ao princípio da proteção, resulta em flagrante descumprimento das Convenções nº 98, 151 e 154 da OIT, cujo objetivo geral é o de </a:t>
            </a:r>
            <a:r>
              <a:rPr lang="pt-BR" sz="2200" i="1" dirty="0"/>
              <a:t>“promover a negociação coletiva sob perspectiva de tratativas de condições de trabalho mais favoráveis que as fixadas em lei.”</a:t>
            </a:r>
            <a:r>
              <a:rPr lang="pt-BR" sz="2200" dirty="0"/>
              <a:t> </a:t>
            </a:r>
            <a:endParaRPr lang="pt-BR" sz="2200" dirty="0" smtClean="0"/>
          </a:p>
          <a:p>
            <a:pPr marL="0" indent="0" algn="just">
              <a:buFont typeface="Arial" panose="020B0604020202020204" pitchFamily="34" charset="0"/>
              <a:buNone/>
              <a:defRPr/>
            </a:pPr>
            <a:endParaRPr lang="pt-BR" sz="2200" dirty="0"/>
          </a:p>
          <a:p>
            <a:pPr algn="just">
              <a:defRPr/>
            </a:pPr>
            <a:r>
              <a:rPr lang="pt-BR" sz="2200" dirty="0"/>
              <a:t>São também inconstitucionais quaisquer normas que afastem da apreciação do Poder Judiciário lesão ou ameaça de lesão a direito. O acesso à Justiça deve ser pleno, segundo dispõe o art. 5º, inciso XXXV, da Constituição Federal. Portanto, a restrição estabelecida no art. 8º, § 3º, do PLC nº 38/2017, que limita a Justiça do Trabalho a apreciar tão somente os aspectos formais dos acordos e das convenções coletivas, não pode ser mantido. O princípio da intervenção mínima na autonomia da vontade coletiva não pode servir de pretexto para violação do ordenamento jurídico</a:t>
            </a:r>
            <a:r>
              <a:rPr lang="pt-BR" sz="2200" dirty="0" smtClean="0"/>
              <a:t>.</a:t>
            </a:r>
            <a:endParaRPr lang="pt-BR" sz="2200" dirty="0"/>
          </a:p>
          <a:p>
            <a:pPr marL="0" indent="0">
              <a:buFont typeface="Arial" panose="020B0604020202020204" pitchFamily="34" charset="0"/>
              <a:buNone/>
              <a:defRPr/>
            </a:pPr>
            <a:endParaRPr lang="pt-BR" dirty="0"/>
          </a:p>
          <a:p>
            <a:pPr marL="45720" indent="0" algn="just" eaLnBrk="1" fontAlgn="auto" hangingPunct="1">
              <a:spcAft>
                <a:spcPts val="0"/>
              </a:spcAft>
              <a:buFont typeface="Arial" panose="020B0604020202020204" pitchFamily="34" charset="0"/>
              <a:buNone/>
              <a:defRPr/>
            </a:pPr>
            <a:endParaRPr lang="pt-BR" sz="2800" b="1" dirty="0">
              <a:solidFill>
                <a:schemeClr val="accent1">
                  <a:lumMod val="75000"/>
                </a:schemeClr>
              </a:solidFill>
            </a:endParaRPr>
          </a:p>
        </p:txBody>
      </p:sp>
    </p:spTree>
    <p:extLst>
      <p:ext uri="{BB962C8B-B14F-4D97-AF65-F5344CB8AC3E}">
        <p14:creationId xmlns:p14="http://schemas.microsoft.com/office/powerpoint/2010/main" val="37349321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ítulo 2"/>
          <p:cNvSpPr>
            <a:spLocks noGrp="1"/>
          </p:cNvSpPr>
          <p:nvPr>
            <p:ph type="title"/>
          </p:nvPr>
        </p:nvSpPr>
        <p:spPr>
          <a:xfrm>
            <a:off x="628650" y="260350"/>
            <a:ext cx="7886700" cy="936625"/>
          </a:xfrm>
        </p:spPr>
        <p:txBody>
          <a:bodyPr/>
          <a:lstStyle/>
          <a:p>
            <a:pPr algn="ctr" eaLnBrk="1" hangingPunct="1"/>
            <a:r>
              <a:rPr lang="pt-BR" altLang="pt-BR" b="1" smtClean="0">
                <a:solidFill>
                  <a:srgbClr val="FF0000"/>
                </a:solidFill>
              </a:rPr>
              <a:t>CONCLUSÃO</a:t>
            </a:r>
            <a:endParaRPr lang="pt-BR" altLang="pt-BR" smtClean="0">
              <a:solidFill>
                <a:schemeClr val="accent1"/>
              </a:solidFill>
            </a:endParaRPr>
          </a:p>
        </p:txBody>
      </p:sp>
      <p:sp>
        <p:nvSpPr>
          <p:cNvPr id="2" name="Espaço Reservado para Conteúdo 1">
            <a:extLst>
              <a:ext uri="{FF2B5EF4-FFF2-40B4-BE49-F238E27FC236}">
                <a16:creationId xmlns:a16="http://schemas.microsoft.com/office/drawing/2014/main" id="{F73542A8-F3A0-4C3E-BAE7-6F02199EBFAF}"/>
              </a:ext>
            </a:extLst>
          </p:cNvPr>
          <p:cNvSpPr>
            <a:spLocks noGrp="1"/>
          </p:cNvSpPr>
          <p:nvPr>
            <p:ph idx="1"/>
          </p:nvPr>
        </p:nvSpPr>
        <p:spPr>
          <a:xfrm>
            <a:off x="628650" y="1196975"/>
            <a:ext cx="7886700" cy="4979988"/>
          </a:xfrm>
        </p:spPr>
        <p:txBody>
          <a:bodyPr rtlCol="0">
            <a:noAutofit/>
          </a:bodyPr>
          <a:lstStyle/>
          <a:p>
            <a:pPr algn="just" eaLnBrk="1" hangingPunct="1">
              <a:defRPr/>
            </a:pPr>
            <a:r>
              <a:rPr lang="pt-BR" sz="2800" b="1" dirty="0"/>
              <a:t>Art. 1º DA CRFB. A República Federativa do Brasil, formada pela união indissolúvel dos Estados e Municípios e do Distrito Federal, constitui-se em Estado Democrático de Direito e tem como fundamentos:</a:t>
            </a:r>
          </a:p>
          <a:p>
            <a:pPr eaLnBrk="1" hangingPunct="1">
              <a:buFont typeface="Wingdings" panose="05000000000000000000" pitchFamily="2" charset="2"/>
              <a:buChar char="Ø"/>
              <a:defRPr/>
            </a:pPr>
            <a:r>
              <a:rPr lang="pt-BR" sz="2800" b="1" dirty="0"/>
              <a:t>I </a:t>
            </a:r>
            <a:r>
              <a:rPr lang="pt-BR" sz="2800" dirty="0"/>
              <a:t>- </a:t>
            </a:r>
            <a:r>
              <a:rPr lang="pt-BR" sz="2800" b="1" dirty="0"/>
              <a:t>a soberania;</a:t>
            </a:r>
          </a:p>
          <a:p>
            <a:pPr eaLnBrk="1" hangingPunct="1">
              <a:buFont typeface="Wingdings" panose="05000000000000000000" pitchFamily="2" charset="2"/>
              <a:buChar char="Ø"/>
              <a:defRPr/>
            </a:pPr>
            <a:r>
              <a:rPr lang="pt-BR" sz="2800" b="1" dirty="0"/>
              <a:t>II - a cidadania</a:t>
            </a:r>
          </a:p>
          <a:p>
            <a:pPr eaLnBrk="1" hangingPunct="1">
              <a:buFont typeface="Wingdings" panose="05000000000000000000" pitchFamily="2" charset="2"/>
              <a:buChar char="Ø"/>
              <a:defRPr/>
            </a:pPr>
            <a:r>
              <a:rPr lang="pt-BR" sz="2800" b="1" dirty="0"/>
              <a:t>III - a dignidade da pessoa humana;</a:t>
            </a:r>
          </a:p>
          <a:p>
            <a:pPr eaLnBrk="1" hangingPunct="1">
              <a:buFont typeface="Wingdings" panose="05000000000000000000" pitchFamily="2" charset="2"/>
              <a:buChar char="Ø"/>
              <a:defRPr/>
            </a:pPr>
            <a:r>
              <a:rPr lang="pt-BR" sz="2800" b="1" dirty="0"/>
              <a:t>IV - os valores sociais do trabalho e da livre iniciativa;</a:t>
            </a:r>
          </a:p>
          <a:p>
            <a:pPr eaLnBrk="1" hangingPunct="1">
              <a:buFont typeface="Wingdings" panose="05000000000000000000" pitchFamily="2" charset="2"/>
              <a:buChar char="Ø"/>
              <a:defRPr/>
            </a:pPr>
            <a:r>
              <a:rPr lang="pt-BR" sz="2800" b="1" dirty="0"/>
              <a:t>V - o pluralismo político.</a:t>
            </a:r>
          </a:p>
          <a:p>
            <a:pPr marL="45720" indent="0" algn="just" eaLnBrk="1" fontAlgn="auto" hangingPunct="1">
              <a:spcAft>
                <a:spcPts val="0"/>
              </a:spcAft>
              <a:buFont typeface="Arial" panose="020B0604020202020204" pitchFamily="34" charset="0"/>
              <a:buNone/>
              <a:defRPr/>
            </a:pPr>
            <a:endParaRPr lang="pt-BR" sz="2800" b="1" dirty="0">
              <a:solidFill>
                <a:schemeClr val="accent1">
                  <a:lumMod val="75000"/>
                </a:schemeClr>
              </a:solidFill>
            </a:endParaRPr>
          </a:p>
        </p:txBody>
      </p:sp>
    </p:spTree>
    <p:extLst>
      <p:ext uri="{BB962C8B-B14F-4D97-AF65-F5344CB8AC3E}">
        <p14:creationId xmlns:p14="http://schemas.microsoft.com/office/powerpoint/2010/main" val="36254384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ítulo 2"/>
          <p:cNvSpPr>
            <a:spLocks noGrp="1"/>
          </p:cNvSpPr>
          <p:nvPr>
            <p:ph type="title"/>
          </p:nvPr>
        </p:nvSpPr>
        <p:spPr/>
        <p:txBody>
          <a:bodyPr/>
          <a:lstStyle/>
          <a:p>
            <a:pPr algn="ctr" eaLnBrk="1" hangingPunct="1"/>
            <a:r>
              <a:rPr lang="pt-BR" altLang="pt-BR" b="1" smtClean="0">
                <a:solidFill>
                  <a:srgbClr val="FF0000"/>
                </a:solidFill>
              </a:rPr>
              <a:t>CONCLUSÃO</a:t>
            </a:r>
            <a:endParaRPr lang="pt-BR" altLang="pt-BR" smtClean="0">
              <a:solidFill>
                <a:schemeClr val="accent1"/>
              </a:solidFill>
            </a:endParaRPr>
          </a:p>
        </p:txBody>
      </p:sp>
      <p:sp>
        <p:nvSpPr>
          <p:cNvPr id="2" name="Espaço Reservado para Conteúdo 1">
            <a:extLst>
              <a:ext uri="{FF2B5EF4-FFF2-40B4-BE49-F238E27FC236}">
                <a16:creationId xmlns:a16="http://schemas.microsoft.com/office/drawing/2014/main" id="{76B7AD19-2D3F-461E-A5C6-DEE60F7CE89B}"/>
              </a:ext>
            </a:extLst>
          </p:cNvPr>
          <p:cNvSpPr>
            <a:spLocks noGrp="1"/>
          </p:cNvSpPr>
          <p:nvPr>
            <p:ph idx="1"/>
          </p:nvPr>
        </p:nvSpPr>
        <p:spPr>
          <a:xfrm>
            <a:off x="628650" y="1341438"/>
            <a:ext cx="7886700" cy="5400675"/>
          </a:xfrm>
        </p:spPr>
        <p:txBody>
          <a:bodyPr rtlCol="0">
            <a:normAutofit fontScale="70000" lnSpcReduction="20000"/>
          </a:bodyPr>
          <a:lstStyle/>
          <a:p>
            <a:pPr marL="502920" indent="-457200" algn="just" eaLnBrk="1" fontAlgn="auto" hangingPunct="1">
              <a:spcAft>
                <a:spcPts val="0"/>
              </a:spcAft>
              <a:defRPr/>
            </a:pPr>
            <a:r>
              <a:rPr lang="pt-BR" sz="4000" b="1" dirty="0"/>
              <a:t>Referido artigo preconiza que capital e trabalho sejam guiados pelos valores da utilidade social e pelo desenvolvimento de uma ordem econômica fundada na valorização do trabalho humano e na livre iniciativa, com o objetivo de assegurar a todos existência digna, conforme os ditames da justiça social.</a:t>
            </a:r>
          </a:p>
          <a:p>
            <a:pPr marL="45720" indent="0" algn="just" eaLnBrk="1" fontAlgn="auto" hangingPunct="1">
              <a:spcAft>
                <a:spcPts val="0"/>
              </a:spcAft>
              <a:buFont typeface="Arial" panose="020B0604020202020204" pitchFamily="34" charset="0"/>
              <a:buNone/>
              <a:defRPr/>
            </a:pPr>
            <a:endParaRPr lang="pt-BR" sz="4000" b="1" dirty="0"/>
          </a:p>
          <a:p>
            <a:pPr marL="502920" indent="-457200" algn="just" eaLnBrk="1" fontAlgn="auto" hangingPunct="1">
              <a:spcAft>
                <a:spcPts val="0"/>
              </a:spcAft>
              <a:defRPr/>
            </a:pPr>
            <a:r>
              <a:rPr lang="pt-BR" sz="4000" b="1" dirty="0"/>
              <a:t>Logo, propostas ‘</a:t>
            </a:r>
            <a:r>
              <a:rPr lang="pt-BR" sz="4000" b="1" dirty="0" err="1"/>
              <a:t>flexibilizatórias</a:t>
            </a:r>
            <a:r>
              <a:rPr lang="pt-BR" sz="4000" b="1" dirty="0"/>
              <a:t>’ tendentes a fraudar as relações de emprego, afastar ou reduzir a responsabilidade do empregador pelos riscos inerentes à atividade econômica ou que impliquem em lesão ou ameaça de lesão à vida, saúde e segurança do trabalhador são incompatíveis com o ordenamento jurídico pátrio.</a:t>
            </a:r>
          </a:p>
          <a:p>
            <a:pPr marL="45720" indent="0" algn="just" eaLnBrk="1" fontAlgn="auto" hangingPunct="1">
              <a:spcAft>
                <a:spcPts val="0"/>
              </a:spcAft>
              <a:buFont typeface="Arial" panose="020B0604020202020204" pitchFamily="34" charset="0"/>
              <a:buNone/>
              <a:defRPr/>
            </a:pPr>
            <a:endParaRPr lang="pt-BR" sz="3200" b="1" dirty="0"/>
          </a:p>
          <a:p>
            <a:pPr marL="45720" indent="0" algn="just" eaLnBrk="1" fontAlgn="auto" hangingPunct="1">
              <a:spcAft>
                <a:spcPts val="0"/>
              </a:spcAft>
              <a:buFont typeface="Arial" panose="020B0604020202020204" pitchFamily="34" charset="0"/>
              <a:buNone/>
              <a:defRPr/>
            </a:pPr>
            <a:endParaRPr lang="pt-BR" sz="3200" b="1" dirty="0">
              <a:solidFill>
                <a:schemeClr val="accent1">
                  <a:lumMod val="75000"/>
                </a:schemeClr>
              </a:solidFill>
            </a:endParaRPr>
          </a:p>
        </p:txBody>
      </p:sp>
    </p:spTree>
    <p:extLst>
      <p:ext uri="{BB962C8B-B14F-4D97-AF65-F5344CB8AC3E}">
        <p14:creationId xmlns:p14="http://schemas.microsoft.com/office/powerpoint/2010/main" val="15952192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ítulo 2"/>
          <p:cNvSpPr>
            <a:spLocks noGrp="1"/>
          </p:cNvSpPr>
          <p:nvPr>
            <p:ph type="title"/>
          </p:nvPr>
        </p:nvSpPr>
        <p:spPr/>
        <p:txBody>
          <a:bodyPr/>
          <a:lstStyle/>
          <a:p>
            <a:pPr algn="ctr" eaLnBrk="1" hangingPunct="1"/>
            <a:r>
              <a:rPr lang="pt-BR" altLang="pt-BR" b="1" smtClean="0">
                <a:solidFill>
                  <a:srgbClr val="FF0000"/>
                </a:solidFill>
              </a:rPr>
              <a:t>CONCLUSÃO</a:t>
            </a:r>
            <a:endParaRPr lang="pt-BR" altLang="pt-BR" smtClean="0">
              <a:solidFill>
                <a:schemeClr val="accent1"/>
              </a:solidFill>
            </a:endParaRPr>
          </a:p>
        </p:txBody>
      </p:sp>
      <p:sp>
        <p:nvSpPr>
          <p:cNvPr id="2" name="Espaço Reservado para Conteúdo 1">
            <a:extLst>
              <a:ext uri="{FF2B5EF4-FFF2-40B4-BE49-F238E27FC236}">
                <a16:creationId xmlns:a16="http://schemas.microsoft.com/office/drawing/2014/main" id="{5910053A-F6CD-4B2A-937E-93AC396BD53C}"/>
              </a:ext>
            </a:extLst>
          </p:cNvPr>
          <p:cNvSpPr>
            <a:spLocks noGrp="1"/>
          </p:cNvSpPr>
          <p:nvPr>
            <p:ph idx="1"/>
          </p:nvPr>
        </p:nvSpPr>
        <p:spPr/>
        <p:txBody>
          <a:bodyPr rtlCol="0">
            <a:normAutofit/>
          </a:bodyPr>
          <a:lstStyle/>
          <a:p>
            <a:pPr marL="502920" indent="-457200" algn="just" eaLnBrk="1" fontAlgn="auto" hangingPunct="1">
              <a:spcAft>
                <a:spcPts val="0"/>
              </a:spcAft>
              <a:defRPr/>
            </a:pPr>
            <a:endParaRPr lang="pt-BR" sz="3200" dirty="0"/>
          </a:p>
          <a:p>
            <a:pPr marL="45720" indent="0" algn="just" eaLnBrk="1" fontAlgn="auto" hangingPunct="1">
              <a:spcAft>
                <a:spcPts val="0"/>
              </a:spcAft>
              <a:buFont typeface="Arial" panose="020B0604020202020204" pitchFamily="34" charset="0"/>
              <a:buNone/>
              <a:defRPr/>
            </a:pPr>
            <a:r>
              <a:rPr lang="pt-BR" sz="3200" b="1" dirty="0"/>
              <a:t>Estamos em busca de um crescimento econômico sustentável, o que não acontece quando o trabalhador é submetido a péssimas condições de labor ou a um regime de contratação diferenciado, fragmentado e desigual. </a:t>
            </a:r>
          </a:p>
          <a:p>
            <a:pPr marL="45720" indent="0" algn="just" eaLnBrk="1" fontAlgn="auto" hangingPunct="1">
              <a:spcAft>
                <a:spcPts val="0"/>
              </a:spcAft>
              <a:buFont typeface="Arial" panose="020B0604020202020204" pitchFamily="34" charset="0"/>
              <a:buNone/>
              <a:defRPr/>
            </a:pPr>
            <a:endParaRPr lang="pt-BR" sz="3200" dirty="0"/>
          </a:p>
        </p:txBody>
      </p:sp>
    </p:spTree>
    <p:extLst>
      <p:ext uri="{BB962C8B-B14F-4D97-AF65-F5344CB8AC3E}">
        <p14:creationId xmlns:p14="http://schemas.microsoft.com/office/powerpoint/2010/main" val="3737618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1026">
            <a:extLst>
              <a:ext uri="{FF2B5EF4-FFF2-40B4-BE49-F238E27FC236}">
                <a16:creationId xmlns:a16="http://schemas.microsoft.com/office/drawing/2014/main" id="{505848B0-0EBF-45AB-99EE-3FC7F2314830}"/>
              </a:ext>
            </a:extLst>
          </p:cNvPr>
          <p:cNvSpPr>
            <a:spLocks noGrp="1" noChangeArrowheads="1"/>
          </p:cNvSpPr>
          <p:nvPr>
            <p:ph type="title"/>
          </p:nvPr>
        </p:nvSpPr>
        <p:spPr>
          <a:xfrm>
            <a:off x="685800" y="609600"/>
            <a:ext cx="8207375" cy="1143000"/>
          </a:xfrm>
        </p:spPr>
        <p:txBody>
          <a:bodyPr/>
          <a:lstStyle/>
          <a:p>
            <a:pPr algn="ctr" eaLnBrk="1" hangingPunct="1">
              <a:defRPr/>
            </a:pPr>
            <a:r>
              <a:rPr lang="pt-BR" altLang="pt-BR" sz="2800" b="1" dirty="0">
                <a:solidFill>
                  <a:srgbClr val="FF0000"/>
                </a:solidFill>
                <a:effectLst>
                  <a:outerShdw blurRad="38100" dist="38100" dir="2700000" algn="tl">
                    <a:srgbClr val="000000">
                      <a:alpha val="43137"/>
                    </a:srgbClr>
                  </a:outerShdw>
                </a:effectLst>
              </a:rPr>
              <a:t>MINISTÉRIO PÚBLICO DO TRABALHO</a:t>
            </a:r>
            <a:r>
              <a:rPr lang="pt-BR" altLang="pt-BR" sz="3200" b="1" dirty="0">
                <a:solidFill>
                  <a:srgbClr val="FF0000"/>
                </a:solidFill>
              </a:rPr>
              <a:t/>
            </a:r>
            <a:br>
              <a:rPr lang="pt-BR" altLang="pt-BR" sz="3200" b="1" dirty="0">
                <a:solidFill>
                  <a:srgbClr val="FF0000"/>
                </a:solidFill>
              </a:rPr>
            </a:br>
            <a:r>
              <a:rPr lang="pt-BR" altLang="pt-BR" sz="2800" b="1" dirty="0">
                <a:solidFill>
                  <a:srgbClr val="FF0000"/>
                </a:solidFill>
              </a:rPr>
              <a:t>CONSTITUIÇÃO FEDERAL- ART. 127</a:t>
            </a:r>
          </a:p>
        </p:txBody>
      </p:sp>
      <p:sp>
        <p:nvSpPr>
          <p:cNvPr id="186371" name="Rectangle 1027"/>
          <p:cNvSpPr>
            <a:spLocks noGrp="1"/>
          </p:cNvSpPr>
          <p:nvPr>
            <p:ph idx="1"/>
          </p:nvPr>
        </p:nvSpPr>
        <p:spPr>
          <a:xfrm>
            <a:off x="685800" y="1989138"/>
            <a:ext cx="7886700" cy="4440237"/>
          </a:xfrm>
        </p:spPr>
        <p:txBody>
          <a:bodyPr>
            <a:normAutofit lnSpcReduction="10000"/>
          </a:bodyPr>
          <a:lstStyle/>
          <a:p>
            <a:pPr algn="just" eaLnBrk="1" hangingPunct="1"/>
            <a:r>
              <a:rPr lang="pt-BR" altLang="pt-BR" sz="2800" b="1" i="1" smtClean="0"/>
              <a:t>CAPUT</a:t>
            </a:r>
            <a:r>
              <a:rPr lang="pt-BR" altLang="pt-BR" sz="2800" b="1" smtClean="0"/>
              <a:t> - O MINISTÉRIO PÚBLICO É INSTITUIÇÃO PERMANENTE, ESSENCIAL À FUNÇÃO JURISDICIONAL DO ESTADO, INCUBINDO-LHE A DEFESA DA ORDEM JURÍDICA, DO REGIME DEMOCRÁTICO E DOS INTERESSES SOCIAIS E INDIVIDUAIS INDISPONÍVEIS .</a:t>
            </a:r>
          </a:p>
          <a:p>
            <a:pPr algn="just" eaLnBrk="1" hangingPunct="1"/>
            <a:endParaRPr lang="pt-BR" altLang="pt-BR" sz="2800" b="1" smtClean="0"/>
          </a:p>
          <a:p>
            <a:pPr algn="just" eaLnBrk="1" hangingPunct="1"/>
            <a:r>
              <a:rPr lang="pt-BR" altLang="pt-BR" sz="2800" b="1" i="1" smtClean="0"/>
              <a:t>§ 1°</a:t>
            </a:r>
            <a:r>
              <a:rPr lang="pt-BR" altLang="pt-BR" sz="2800" b="1" smtClean="0"/>
              <a:t> - SÃO PRINCÍPIOS INSTITUCIONAIS DO MINISTÉRIO PÚBLICO A UNIDADE, A INDIVISIBILIDADE E A INDEPENDÊNCIA FUNCIONAL.  </a:t>
            </a:r>
          </a:p>
          <a:p>
            <a:pPr algn="just" eaLnBrk="1" hangingPunct="1"/>
            <a:endParaRPr lang="pt-BR" altLang="pt-BR" sz="2800" b="1" smtClean="0"/>
          </a:p>
        </p:txBody>
      </p:sp>
    </p:spTree>
    <p:extLst>
      <p:ext uri="{BB962C8B-B14F-4D97-AF65-F5344CB8AC3E}">
        <p14:creationId xmlns:p14="http://schemas.microsoft.com/office/powerpoint/2010/main" val="385542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 calcmode="lin" valueType="num">
                                      <p:cBhvr additive="base">
                                        <p:cTn id="7" dur="500" fill="hold"/>
                                        <p:tgtEl>
                                          <p:spTgt spid="186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637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86371">
                                            <p:txEl>
                                              <p:pRg st="2" end="2"/>
                                            </p:txEl>
                                          </p:spTgt>
                                        </p:tgtEl>
                                        <p:attrNameLst>
                                          <p:attrName>style.visibility</p:attrName>
                                        </p:attrNameLst>
                                      </p:cBhvr>
                                      <p:to>
                                        <p:strVal val="visible"/>
                                      </p:to>
                                    </p:set>
                                    <p:anim calcmode="lin" valueType="num">
                                      <p:cBhvr additive="base">
                                        <p:cTn id="13" dur="500" fill="hold"/>
                                        <p:tgtEl>
                                          <p:spTgt spid="1863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6371">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ítulo 2"/>
          <p:cNvSpPr>
            <a:spLocks noGrp="1"/>
          </p:cNvSpPr>
          <p:nvPr>
            <p:ph type="title"/>
          </p:nvPr>
        </p:nvSpPr>
        <p:spPr/>
        <p:txBody>
          <a:bodyPr/>
          <a:lstStyle/>
          <a:p>
            <a:pPr algn="ctr" eaLnBrk="1" hangingPunct="1"/>
            <a:r>
              <a:rPr lang="pt-BR" altLang="pt-BR" b="1" smtClean="0">
                <a:solidFill>
                  <a:srgbClr val="FF0000"/>
                </a:solidFill>
              </a:rPr>
              <a:t>CONCLUSÃO</a:t>
            </a:r>
            <a:endParaRPr lang="pt-BR" altLang="pt-BR" smtClean="0">
              <a:solidFill>
                <a:schemeClr val="accent1"/>
              </a:solidFill>
            </a:endParaRPr>
          </a:p>
        </p:txBody>
      </p:sp>
      <p:sp>
        <p:nvSpPr>
          <p:cNvPr id="2" name="Espaço Reservado para Conteúdo 1">
            <a:extLst>
              <a:ext uri="{FF2B5EF4-FFF2-40B4-BE49-F238E27FC236}">
                <a16:creationId xmlns:a16="http://schemas.microsoft.com/office/drawing/2014/main" id="{4E2C68B3-8EE2-4541-B5FB-6921048D84E0}"/>
              </a:ext>
            </a:extLst>
          </p:cNvPr>
          <p:cNvSpPr>
            <a:spLocks noGrp="1"/>
          </p:cNvSpPr>
          <p:nvPr>
            <p:ph idx="1"/>
          </p:nvPr>
        </p:nvSpPr>
        <p:spPr/>
        <p:txBody>
          <a:bodyPr rtlCol="0">
            <a:normAutofit fontScale="92500" lnSpcReduction="20000"/>
          </a:bodyPr>
          <a:lstStyle/>
          <a:p>
            <a:pPr marL="502920" indent="-457200" algn="just" eaLnBrk="1" fontAlgn="auto" hangingPunct="1">
              <a:spcAft>
                <a:spcPts val="0"/>
              </a:spcAft>
              <a:defRPr/>
            </a:pPr>
            <a:endParaRPr lang="pt-BR" sz="3200" dirty="0"/>
          </a:p>
          <a:p>
            <a:pPr algn="just" eaLnBrk="1" hangingPunct="1">
              <a:defRPr/>
            </a:pPr>
            <a:r>
              <a:rPr lang="pt-BR" sz="3000" b="1" dirty="0"/>
              <a:t>Necessário se torna</a:t>
            </a:r>
            <a:r>
              <a:rPr lang="pt-BR" sz="3000" b="1" dirty="0">
                <a:solidFill>
                  <a:srgbClr val="0070C0"/>
                </a:solidFill>
              </a:rPr>
              <a:t> </a:t>
            </a:r>
            <a:r>
              <a:rPr lang="pt-BR" sz="3000" b="1" dirty="0"/>
              <a:t>a adoção de medidas que, a médio ou longo prazo, tornarão a empresa brasileira mais competitiva e preparada para enfrentar o mercado externo, dentre as quais se destacam: </a:t>
            </a:r>
          </a:p>
          <a:p>
            <a:pPr algn="just" eaLnBrk="1" hangingPunct="1">
              <a:defRPr/>
            </a:pPr>
            <a:endParaRPr lang="pt-BR" sz="3000" b="1" dirty="0"/>
          </a:p>
          <a:p>
            <a:pPr algn="just" eaLnBrk="1" hangingPunct="1">
              <a:buFont typeface="Wingdings" panose="05000000000000000000" pitchFamily="2" charset="2"/>
              <a:buChar char="Ø"/>
              <a:defRPr/>
            </a:pPr>
            <a:r>
              <a:rPr lang="pt-BR" sz="3000" b="1" dirty="0"/>
              <a:t>Modernização do maquinário da indústria;</a:t>
            </a:r>
          </a:p>
          <a:p>
            <a:pPr algn="just" eaLnBrk="1" hangingPunct="1">
              <a:buFont typeface="Wingdings" panose="05000000000000000000" pitchFamily="2" charset="2"/>
              <a:buChar char="Ø"/>
              <a:defRPr/>
            </a:pPr>
            <a:r>
              <a:rPr lang="pt-BR" sz="3000" b="1" dirty="0"/>
              <a:t>Redução dos riscos de acidente do trabalho;</a:t>
            </a:r>
          </a:p>
          <a:p>
            <a:pPr algn="just" eaLnBrk="1" hangingPunct="1">
              <a:buFont typeface="Wingdings" panose="05000000000000000000" pitchFamily="2" charset="2"/>
              <a:buChar char="Ø"/>
              <a:defRPr/>
            </a:pPr>
            <a:r>
              <a:rPr lang="pt-BR" sz="3000" b="1" dirty="0"/>
              <a:t>Prática da terceirização dentro dos estritos limites legais e jurisprudenciais. </a:t>
            </a:r>
          </a:p>
          <a:p>
            <a:pPr algn="just" eaLnBrk="1" hangingPunct="1">
              <a:buFont typeface="Wingdings" panose="05000000000000000000" pitchFamily="2" charset="2"/>
              <a:buChar char="Ø"/>
              <a:defRPr/>
            </a:pPr>
            <a:endParaRPr lang="pt-BR" sz="3200" dirty="0"/>
          </a:p>
          <a:p>
            <a:pPr eaLnBrk="1" hangingPunct="1">
              <a:defRPr/>
            </a:pPr>
            <a:endParaRPr lang="pt-BR" sz="3200" dirty="0"/>
          </a:p>
        </p:txBody>
      </p:sp>
    </p:spTree>
    <p:extLst>
      <p:ext uri="{BB962C8B-B14F-4D97-AF65-F5344CB8AC3E}">
        <p14:creationId xmlns:p14="http://schemas.microsoft.com/office/powerpoint/2010/main" val="16702346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8262" y="368167"/>
            <a:ext cx="3412084" cy="646304"/>
          </a:xfrm>
          <a:prstGeom prst="rect">
            <a:avLst/>
          </a:prstGeom>
        </p:spPr>
      </p:pic>
      <p:sp>
        <p:nvSpPr>
          <p:cNvPr id="5" name="Retângulo 4"/>
          <p:cNvSpPr/>
          <p:nvPr/>
        </p:nvSpPr>
        <p:spPr>
          <a:xfrm>
            <a:off x="1390760" y="2861827"/>
            <a:ext cx="7367658"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pt-BR" sz="3600" cap="none" spc="0" dirty="0" smtClean="0">
                <a:ln/>
                <a:solidFill>
                  <a:srgbClr val="101B43"/>
                </a:solidFill>
                <a:effectLst/>
                <a:latin typeface="Arial Black" panose="020B0A04020102020204" pitchFamily="34" charset="0"/>
              </a:rPr>
              <a:t>NOSSOS AGRADECIMENTOS</a:t>
            </a:r>
            <a:endParaRPr lang="pt-BR" sz="3600" cap="none" spc="0" dirty="0">
              <a:ln/>
              <a:solidFill>
                <a:srgbClr val="101B43"/>
              </a:solidFill>
              <a:effectLst/>
              <a:latin typeface="Arial Black" panose="020B0A04020102020204" pitchFamily="34" charset="0"/>
            </a:endParaRPr>
          </a:p>
        </p:txBody>
      </p:sp>
      <p:sp>
        <p:nvSpPr>
          <p:cNvPr id="6" name="Retângulo 5"/>
          <p:cNvSpPr/>
          <p:nvPr/>
        </p:nvSpPr>
        <p:spPr>
          <a:xfrm>
            <a:off x="4459857" y="3711137"/>
            <a:ext cx="4130489"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pt-BR" sz="3600" b="1" cap="none" spc="0" dirty="0">
                <a:ln/>
                <a:solidFill>
                  <a:srgbClr val="E72309"/>
                </a:solidFill>
                <a:effectLst/>
              </a:rPr>
              <a:t>Prof. </a:t>
            </a:r>
            <a:r>
              <a:rPr lang="pt-BR" sz="3600" b="1" dirty="0" smtClean="0">
                <a:ln/>
                <a:solidFill>
                  <a:srgbClr val="E72309"/>
                </a:solidFill>
              </a:rPr>
              <a:t>Luis Camargo</a:t>
            </a:r>
            <a:endParaRPr lang="pt-BR" sz="3600" b="1" cap="none" spc="0" dirty="0">
              <a:ln/>
              <a:solidFill>
                <a:srgbClr val="E72309"/>
              </a:solidFill>
              <a:effectLst/>
            </a:endParaRPr>
          </a:p>
        </p:txBody>
      </p:sp>
      <p:sp>
        <p:nvSpPr>
          <p:cNvPr id="8" name="CaixaDeTexto 7"/>
          <p:cNvSpPr txBox="1"/>
          <p:nvPr/>
        </p:nvSpPr>
        <p:spPr>
          <a:xfrm>
            <a:off x="5157701" y="6261900"/>
            <a:ext cx="3665221"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2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(85) 3267-7597 e  98897-7566</a:t>
            </a:r>
          </a:p>
        </p:txBody>
      </p:sp>
      <p:sp>
        <p:nvSpPr>
          <p:cNvPr id="9" name="Retângulo 8"/>
          <p:cNvSpPr/>
          <p:nvPr/>
        </p:nvSpPr>
        <p:spPr>
          <a:xfrm>
            <a:off x="3379223" y="5875103"/>
            <a:ext cx="5558878" cy="52322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w="0"/>
                <a:solidFill>
                  <a:srgbClr val="C00000"/>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www.excolasocial.com.br</a:t>
            </a:r>
          </a:p>
        </p:txBody>
      </p:sp>
    </p:spTree>
    <p:extLst>
      <p:ext uri="{BB962C8B-B14F-4D97-AF65-F5344CB8AC3E}">
        <p14:creationId xmlns:p14="http://schemas.microsoft.com/office/powerpoint/2010/main" val="220998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500"/>
                            </p:stCondLst>
                            <p:childTnLst>
                              <p:par>
                                <p:cTn id="9" presetID="3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 calcmode="lin" valueType="num">
                                      <p:cBhvr>
                                        <p:cTn id="13" dur="500" fill="hold"/>
                                        <p:tgtEl>
                                          <p:spTgt spid="6"/>
                                        </p:tgtEl>
                                        <p:attrNameLst>
                                          <p:attrName>style.rotation</p:attrName>
                                        </p:attrNameLst>
                                      </p:cBhvr>
                                      <p:tavLst>
                                        <p:tav tm="0">
                                          <p:val>
                                            <p:fltVal val="90"/>
                                          </p:val>
                                        </p:tav>
                                        <p:tav tm="100000">
                                          <p:val>
                                            <p:fltVal val="0"/>
                                          </p:val>
                                        </p:tav>
                                      </p:tavLst>
                                    </p:anim>
                                    <p:animEffect transition="in" filter="fade">
                                      <p:cBhvr>
                                        <p:cTn id="14" dur="500"/>
                                        <p:tgtEl>
                                          <p:spTgt spid="6"/>
                                        </p:tgtEl>
                                      </p:cBhvr>
                                    </p:animEffect>
                                  </p:childTnLst>
                                </p:cTn>
                              </p:par>
                            </p:childTnLst>
                          </p:cTn>
                        </p:par>
                        <p:par>
                          <p:cTn id="15" fill="hold">
                            <p:stCondLst>
                              <p:cond delay="2500"/>
                            </p:stCondLst>
                            <p:childTnLst>
                              <p:par>
                                <p:cTn id="16" presetID="22" presetClass="entr" presetSubtype="2" fill="hold" grpId="0" nodeType="after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1000"/>
                                        <p:tgtEl>
                                          <p:spTgt spid="8"/>
                                        </p:tgtEl>
                                      </p:cBhvr>
                                    </p:animEffect>
                                  </p:childTnLst>
                                </p:cTn>
                              </p:par>
                            </p:childTnLst>
                          </p:cTn>
                        </p:par>
                        <p:par>
                          <p:cTn id="19" fill="hold">
                            <p:stCondLst>
                              <p:cond delay="4000"/>
                            </p:stCondLst>
                            <p:childTnLst>
                              <p:par>
                                <p:cTn id="20" presetID="2" presetClass="entr" presetSubtype="8" fill="hold" grpId="0" nodeType="afterEffect">
                                  <p:stCondLst>
                                    <p:cond delay="7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250" fill="hold"/>
                                        <p:tgtEl>
                                          <p:spTgt spid="9"/>
                                        </p:tgtEl>
                                        <p:attrNameLst>
                                          <p:attrName>ppt_x</p:attrName>
                                        </p:attrNameLst>
                                      </p:cBhvr>
                                      <p:tavLst>
                                        <p:tav tm="0">
                                          <p:val>
                                            <p:strVal val="0-#ppt_w/2"/>
                                          </p:val>
                                        </p:tav>
                                        <p:tav tm="100000">
                                          <p:val>
                                            <p:strVal val="#ppt_x"/>
                                          </p:val>
                                        </p:tav>
                                      </p:tavLst>
                                    </p:anim>
                                    <p:anim calcmode="lin" valueType="num">
                                      <p:cBhvr additive="base">
                                        <p:cTn id="23" dur="1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026"/>
          <p:cNvSpPr>
            <a:spLocks noGrp="1"/>
          </p:cNvSpPr>
          <p:nvPr>
            <p:ph type="title"/>
          </p:nvPr>
        </p:nvSpPr>
        <p:spPr>
          <a:xfrm>
            <a:off x="684213" y="549275"/>
            <a:ext cx="7772400" cy="1143000"/>
          </a:xfrm>
        </p:spPr>
        <p:txBody>
          <a:bodyPr/>
          <a:lstStyle/>
          <a:p>
            <a:pPr algn="ctr" eaLnBrk="1" hangingPunct="1"/>
            <a:r>
              <a:rPr lang="pt-BR" altLang="pt-BR" sz="3600" b="1" smtClean="0">
                <a:solidFill>
                  <a:srgbClr val="FF0000"/>
                </a:solidFill>
              </a:rPr>
              <a:t>Lei Complementar n° 75/93 </a:t>
            </a:r>
            <a:br>
              <a:rPr lang="pt-BR" altLang="pt-BR" sz="3600" b="1" smtClean="0">
                <a:solidFill>
                  <a:srgbClr val="FF0000"/>
                </a:solidFill>
              </a:rPr>
            </a:br>
            <a:r>
              <a:rPr lang="pt-BR" altLang="pt-BR" sz="3600" b="1" smtClean="0">
                <a:solidFill>
                  <a:srgbClr val="FF0000"/>
                </a:solidFill>
              </a:rPr>
              <a:t>Órgão Agente- ART. 83</a:t>
            </a:r>
            <a:endParaRPr lang="pt-BR" altLang="pt-BR" sz="3600" b="1" smtClean="0"/>
          </a:p>
        </p:txBody>
      </p:sp>
      <p:sp>
        <p:nvSpPr>
          <p:cNvPr id="111619" name="Rectangle 1027"/>
          <p:cNvSpPr>
            <a:spLocks noGrp="1"/>
          </p:cNvSpPr>
          <p:nvPr>
            <p:ph idx="1"/>
          </p:nvPr>
        </p:nvSpPr>
        <p:spPr/>
        <p:txBody>
          <a:bodyPr/>
          <a:lstStyle/>
          <a:p>
            <a:pPr algn="just" eaLnBrk="1" hangingPunct="1"/>
            <a:r>
              <a:rPr lang="pt-BR" altLang="pt-BR" sz="3200" b="1" i="1" smtClean="0"/>
              <a:t>CAPUT</a:t>
            </a:r>
            <a:r>
              <a:rPr lang="pt-BR" altLang="pt-BR" sz="3200" b="1" smtClean="0"/>
              <a:t>. Compete ao Ministério Público do Trabalho o exercício das seguintes atribuições junto aos Órgãos da Justiça do Trabalho:</a:t>
            </a:r>
          </a:p>
          <a:p>
            <a:pPr algn="just" eaLnBrk="1" hangingPunct="1">
              <a:buFontTx/>
              <a:buNone/>
            </a:pPr>
            <a:r>
              <a:rPr lang="pt-BR" altLang="pt-BR" sz="3200" b="1" smtClean="0"/>
              <a:t>                                                                     </a:t>
            </a:r>
          </a:p>
          <a:p>
            <a:pPr algn="just" eaLnBrk="1" hangingPunct="1">
              <a:buFontTx/>
              <a:buNone/>
            </a:pPr>
            <a:r>
              <a:rPr lang="pt-BR" altLang="pt-BR" sz="3200" b="1" smtClean="0"/>
              <a:t>   I – Promover as ações que lhes sejam atribuídas pela Constituição Federal e pelas leis trabalhistas . </a:t>
            </a:r>
          </a:p>
          <a:p>
            <a:pPr algn="just" eaLnBrk="1" hangingPunct="1">
              <a:buFontTx/>
              <a:buNone/>
            </a:pPr>
            <a:endParaRPr lang="pt-BR" altLang="pt-BR" sz="3200" b="1" smtClean="0"/>
          </a:p>
          <a:p>
            <a:pPr algn="just" eaLnBrk="1" hangingPunct="1">
              <a:buFontTx/>
              <a:buNone/>
            </a:pPr>
            <a:endParaRPr lang="pt-BR" altLang="pt-BR" sz="3200" b="1" smtClean="0"/>
          </a:p>
        </p:txBody>
      </p:sp>
    </p:spTree>
    <p:extLst>
      <p:ext uri="{BB962C8B-B14F-4D97-AF65-F5344CB8AC3E}">
        <p14:creationId xmlns:p14="http://schemas.microsoft.com/office/powerpoint/2010/main" val="3054512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1619">
                                            <p:txEl>
                                              <p:pRg st="1" end="1"/>
                                            </p:txEl>
                                          </p:spTgt>
                                        </p:tgtEl>
                                        <p:attrNameLst>
                                          <p:attrName>style.visibility</p:attrName>
                                        </p:attrNameLst>
                                      </p:cBhvr>
                                      <p:to>
                                        <p:strVal val="visible"/>
                                      </p:to>
                                    </p:set>
                                    <p:anim calcmode="lin" valueType="num">
                                      <p:cBhvr additive="base">
                                        <p:cTn id="13" dur="5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61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11619">
                                            <p:txEl>
                                              <p:pRg st="2" end="2"/>
                                            </p:txEl>
                                          </p:spTgt>
                                        </p:tgtEl>
                                        <p:attrNameLst>
                                          <p:attrName>style.visibility</p:attrName>
                                        </p:attrNameLst>
                                      </p:cBhvr>
                                      <p:to>
                                        <p:strVal val="visible"/>
                                      </p:to>
                                    </p:set>
                                    <p:anim calcmode="lin" valueType="num">
                                      <p:cBhvr additive="base">
                                        <p:cTn id="19" dur="5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619">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pPr algn="ctr" eaLnBrk="1" hangingPunct="1"/>
            <a:r>
              <a:rPr lang="pt-BR" altLang="pt-BR" sz="3600" b="1" smtClean="0">
                <a:solidFill>
                  <a:srgbClr val="FF0000"/>
                </a:solidFill>
              </a:rPr>
              <a:t>Lei Complementar n° 75/93 </a:t>
            </a:r>
            <a:br>
              <a:rPr lang="pt-BR" altLang="pt-BR" sz="3600" b="1" smtClean="0">
                <a:solidFill>
                  <a:srgbClr val="FF0000"/>
                </a:solidFill>
              </a:rPr>
            </a:br>
            <a:r>
              <a:rPr lang="pt-BR" altLang="pt-BR" sz="3600" b="1" smtClean="0">
                <a:solidFill>
                  <a:srgbClr val="FF0000"/>
                </a:solidFill>
              </a:rPr>
              <a:t>Órgão Agente- ART. 83</a:t>
            </a:r>
            <a:endParaRPr lang="pt-BR" altLang="pt-BR" sz="3600" b="1" smtClean="0"/>
          </a:p>
        </p:txBody>
      </p:sp>
      <p:sp>
        <p:nvSpPr>
          <p:cNvPr id="112643" name="Rectangle 3"/>
          <p:cNvSpPr>
            <a:spLocks noGrp="1"/>
          </p:cNvSpPr>
          <p:nvPr>
            <p:ph idx="1"/>
          </p:nvPr>
        </p:nvSpPr>
        <p:spPr>
          <a:xfrm>
            <a:off x="628650" y="1825625"/>
            <a:ext cx="7886700" cy="4843463"/>
          </a:xfrm>
        </p:spPr>
        <p:txBody>
          <a:bodyPr>
            <a:normAutofit lnSpcReduction="10000"/>
          </a:bodyPr>
          <a:lstStyle/>
          <a:p>
            <a:pPr algn="just" eaLnBrk="1" hangingPunct="1">
              <a:buFontTx/>
              <a:buNone/>
            </a:pPr>
            <a:r>
              <a:rPr lang="pt-BR" altLang="pt-BR" sz="2800" b="1" smtClean="0"/>
              <a:t>   III – Promover a ação civil pública no âmbito da Justiça do Trabalho, para defesa de </a:t>
            </a:r>
            <a:r>
              <a:rPr lang="pt-BR" altLang="pt-BR" sz="2800" b="1" i="1" smtClean="0"/>
              <a:t>interesses coletivos</a:t>
            </a:r>
            <a:r>
              <a:rPr lang="pt-BR" altLang="pt-BR" sz="2800" b="1" smtClean="0"/>
              <a:t>, quando desrespeitados os direitos sociais constitucionalmente garantidos.</a:t>
            </a:r>
          </a:p>
          <a:p>
            <a:pPr algn="just" eaLnBrk="1" hangingPunct="1">
              <a:buFontTx/>
              <a:buNone/>
            </a:pPr>
            <a:endParaRPr lang="pt-BR" altLang="pt-BR" sz="2800" b="1" smtClean="0"/>
          </a:p>
          <a:p>
            <a:pPr algn="just" eaLnBrk="1" hangingPunct="1">
              <a:buFontTx/>
              <a:buNone/>
            </a:pPr>
            <a:r>
              <a:rPr lang="pt-BR" altLang="pt-BR" sz="2800" b="1" smtClean="0"/>
              <a:t>   </a:t>
            </a:r>
            <a:r>
              <a:rPr lang="pt-BR" altLang="pt-BR" sz="2800" b="1" smtClean="0">
                <a:solidFill>
                  <a:srgbClr val="FF0000"/>
                </a:solidFill>
              </a:rPr>
              <a:t>OBS:</a:t>
            </a:r>
            <a:r>
              <a:rPr lang="pt-BR" altLang="pt-BR" sz="2800" b="1" smtClean="0"/>
              <a:t> </a:t>
            </a:r>
            <a:r>
              <a:rPr lang="pt-BR" altLang="pt-BR" sz="2800" b="1" smtClean="0">
                <a:solidFill>
                  <a:srgbClr val="FF0000"/>
                </a:solidFill>
              </a:rPr>
              <a:t>1</a:t>
            </a:r>
            <a:r>
              <a:rPr lang="pt-BR" altLang="pt-BR" sz="2800" b="1" smtClean="0"/>
              <a:t>-Referido dispositivo deve ser interpretado extensivamente, para alcançar os interesses individuais indisponíveis, homogêneos, sociais e difusos, conforme expressamente autorizado pelo Art. 6°, inciso VII, letra “d” da referida Lei Complementar. </a:t>
            </a:r>
            <a:r>
              <a:rPr lang="pt-BR" altLang="pt-BR" sz="2800" b="1" smtClean="0">
                <a:solidFill>
                  <a:srgbClr val="FF0000"/>
                </a:solidFill>
              </a:rPr>
              <a:t>2</a:t>
            </a:r>
            <a:r>
              <a:rPr lang="pt-BR" altLang="pt-BR" sz="2800" b="1" smtClean="0"/>
              <a:t>-Lei Complementar 75/93; Artigo 84, II; Inquérito Civil. </a:t>
            </a:r>
          </a:p>
          <a:p>
            <a:pPr algn="just" eaLnBrk="1" hangingPunct="1">
              <a:buFontTx/>
              <a:buNone/>
            </a:pPr>
            <a:endParaRPr lang="pt-BR" altLang="pt-BR" sz="2400" smtClean="0"/>
          </a:p>
          <a:p>
            <a:pPr eaLnBrk="1" hangingPunct="1"/>
            <a:endParaRPr lang="pt-BR" altLang="pt-BR" sz="2800" smtClean="0"/>
          </a:p>
        </p:txBody>
      </p:sp>
    </p:spTree>
    <p:extLst>
      <p:ext uri="{BB962C8B-B14F-4D97-AF65-F5344CB8AC3E}">
        <p14:creationId xmlns:p14="http://schemas.microsoft.com/office/powerpoint/2010/main" val="4152753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additive="base">
                                        <p:cTn id="7" dur="500" fill="hold"/>
                                        <p:tgtEl>
                                          <p:spTgt spid="1126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2643">
                                            <p:txEl>
                                              <p:pRg st="2" end="2"/>
                                            </p:txEl>
                                          </p:spTgt>
                                        </p:tgtEl>
                                        <p:attrNameLst>
                                          <p:attrName>style.visibility</p:attrName>
                                        </p:attrNameLst>
                                      </p:cBhvr>
                                      <p:to>
                                        <p:strVal val="visible"/>
                                      </p:to>
                                    </p:set>
                                    <p:anim calcmode="lin" valueType="num">
                                      <p:cBhvr additive="base">
                                        <p:cTn id="13" dur="500" fill="hold"/>
                                        <p:tgtEl>
                                          <p:spTgt spid="11264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4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026"/>
          <p:cNvSpPr>
            <a:spLocks noGrp="1"/>
          </p:cNvSpPr>
          <p:nvPr>
            <p:ph type="title"/>
          </p:nvPr>
        </p:nvSpPr>
        <p:spPr>
          <a:xfrm>
            <a:off x="628650" y="365125"/>
            <a:ext cx="7886700" cy="1192213"/>
          </a:xfrm>
        </p:spPr>
        <p:txBody>
          <a:bodyPr/>
          <a:lstStyle/>
          <a:p>
            <a:pPr algn="ctr" eaLnBrk="1" hangingPunct="1"/>
            <a:r>
              <a:rPr lang="pt-BR" altLang="pt-BR" sz="3600" b="1" smtClean="0">
                <a:solidFill>
                  <a:srgbClr val="FF0000"/>
                </a:solidFill>
              </a:rPr>
              <a:t>Lei Complementar n° 75/93 </a:t>
            </a:r>
            <a:br>
              <a:rPr lang="pt-BR" altLang="pt-BR" sz="3600" b="1" smtClean="0">
                <a:solidFill>
                  <a:srgbClr val="FF0000"/>
                </a:solidFill>
              </a:rPr>
            </a:br>
            <a:r>
              <a:rPr lang="pt-BR" altLang="pt-BR" sz="3600" b="1" smtClean="0">
                <a:solidFill>
                  <a:srgbClr val="FF0000"/>
                </a:solidFill>
              </a:rPr>
              <a:t>Órgão Agente- ART. 83</a:t>
            </a:r>
            <a:endParaRPr lang="pt-BR" altLang="pt-BR" sz="3600" b="1" smtClean="0"/>
          </a:p>
        </p:txBody>
      </p:sp>
      <p:sp>
        <p:nvSpPr>
          <p:cNvPr id="113667" name="Rectangle 1027"/>
          <p:cNvSpPr>
            <a:spLocks noGrp="1"/>
          </p:cNvSpPr>
          <p:nvPr>
            <p:ph idx="1"/>
          </p:nvPr>
        </p:nvSpPr>
        <p:spPr>
          <a:xfrm>
            <a:off x="628650" y="1557338"/>
            <a:ext cx="7886700" cy="5184775"/>
          </a:xfrm>
        </p:spPr>
        <p:txBody>
          <a:bodyPr/>
          <a:lstStyle/>
          <a:p>
            <a:pPr algn="just" eaLnBrk="1" hangingPunct="1">
              <a:buFontTx/>
              <a:buNone/>
            </a:pPr>
            <a:r>
              <a:rPr lang="pt-BR" altLang="pt-BR" b="1" smtClean="0"/>
              <a:t>  </a:t>
            </a:r>
            <a:r>
              <a:rPr lang="pt-BR" altLang="pt-BR" sz="3200" b="1" smtClean="0"/>
              <a:t> IV – Propor as ações cabíveis para declaração de nulidade de cláusula de contrato, acordo coletivo ou convenção coletiva que viole as liberdades individuais ou coletivas ou os direitos individuais indisponíveis dos trabalhadores.</a:t>
            </a:r>
          </a:p>
          <a:p>
            <a:pPr algn="just" eaLnBrk="1" hangingPunct="1">
              <a:buFontTx/>
              <a:buNone/>
            </a:pPr>
            <a:endParaRPr lang="pt-BR" altLang="pt-BR" sz="3200" b="1" smtClean="0"/>
          </a:p>
          <a:p>
            <a:pPr algn="just" eaLnBrk="1" hangingPunct="1">
              <a:buFontTx/>
              <a:buNone/>
            </a:pPr>
            <a:r>
              <a:rPr lang="pt-BR" altLang="pt-BR" sz="3200" b="1" smtClean="0"/>
              <a:t> V – Propor as ações necessárias à defesa dos direitos  e interesses dos menores, incapazes e índios, decorrentes das relações de trabalho.</a:t>
            </a:r>
            <a:endParaRPr lang="pt-BR" altLang="pt-BR" sz="3200" smtClean="0"/>
          </a:p>
          <a:p>
            <a:pPr eaLnBrk="1" hangingPunct="1"/>
            <a:endParaRPr lang="pt-BR" altLang="pt-BR" sz="3200" smtClean="0"/>
          </a:p>
        </p:txBody>
      </p:sp>
    </p:spTree>
    <p:extLst>
      <p:ext uri="{BB962C8B-B14F-4D97-AF65-F5344CB8AC3E}">
        <p14:creationId xmlns:p14="http://schemas.microsoft.com/office/powerpoint/2010/main" val="2579723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500" fill="hold"/>
                                        <p:tgtEl>
                                          <p:spTgt spid="113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3667">
                                            <p:txEl>
                                              <p:pRg st="2" end="2"/>
                                            </p:txEl>
                                          </p:spTgt>
                                        </p:tgtEl>
                                        <p:attrNameLst>
                                          <p:attrName>style.visibility</p:attrName>
                                        </p:attrNameLst>
                                      </p:cBhvr>
                                      <p:to>
                                        <p:strVal val="visible"/>
                                      </p:to>
                                    </p:set>
                                    <p:anim calcmode="lin" valueType="num">
                                      <p:cBhvr additive="base">
                                        <p:cTn id="13" dur="500" fill="hold"/>
                                        <p:tgtEl>
                                          <p:spTgt spid="1136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66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TotalTime>
  <Words>3463</Words>
  <Application>Microsoft Office PowerPoint</Application>
  <PresentationFormat>Apresentação na tela (4:3)</PresentationFormat>
  <Paragraphs>318</Paragraphs>
  <Slides>61</Slides>
  <Notes>4</Notes>
  <HiddenSlides>0</HiddenSlides>
  <MMClips>0</MMClips>
  <ScaleCrop>false</ScaleCrop>
  <HeadingPairs>
    <vt:vector size="8" baseType="variant">
      <vt:variant>
        <vt:lpstr>Fontes usadas</vt:lpstr>
      </vt:variant>
      <vt:variant>
        <vt:i4>9</vt:i4>
      </vt:variant>
      <vt:variant>
        <vt:lpstr>Tema</vt:lpstr>
      </vt:variant>
      <vt:variant>
        <vt:i4>1</vt:i4>
      </vt:variant>
      <vt:variant>
        <vt:lpstr>Servidores OLE inseridos</vt:lpstr>
      </vt:variant>
      <vt:variant>
        <vt:i4>1</vt:i4>
      </vt:variant>
      <vt:variant>
        <vt:lpstr>Títulos de slides</vt:lpstr>
      </vt:variant>
      <vt:variant>
        <vt:i4>61</vt:i4>
      </vt:variant>
    </vt:vector>
  </HeadingPairs>
  <TitlesOfParts>
    <vt:vector size="72" baseType="lpstr">
      <vt:lpstr>Arial</vt:lpstr>
      <vt:lpstr>Arial Black</vt:lpstr>
      <vt:lpstr>Calibri</vt:lpstr>
      <vt:lpstr>Calibri Light</vt:lpstr>
      <vt:lpstr>Comic Sans MS</vt:lpstr>
      <vt:lpstr>Courier New</vt:lpstr>
      <vt:lpstr>Impact</vt:lpstr>
      <vt:lpstr>Times New Roman</vt:lpstr>
      <vt:lpstr>Wingdings</vt:lpstr>
      <vt:lpstr>Tema do Office</vt:lpstr>
      <vt:lpstr>Photo Editor Photo</vt:lpstr>
      <vt:lpstr>Apresentação do PowerPoint</vt:lpstr>
      <vt:lpstr>FORMAS DEGRADANTES DE TRABALHO HUMANO</vt:lpstr>
      <vt:lpstr>  EXCOLA SOCIAL  PROFESSOR LUIS ANTONIO CAMARGO DE MELO</vt:lpstr>
      <vt:lpstr>Apresentação do PowerPoint</vt:lpstr>
      <vt:lpstr>Apresentação do PowerPoint</vt:lpstr>
      <vt:lpstr>MINISTÉRIO PÚBLICO DO TRABALHO CONSTITUIÇÃO FEDERAL- ART. 127</vt:lpstr>
      <vt:lpstr>Lei Complementar n° 75/93  Órgão Agente- ART. 83</vt:lpstr>
      <vt:lpstr>Lei Complementar n° 75/93  Órgão Agente- ART. 83</vt:lpstr>
      <vt:lpstr>Lei Complementar n° 75/93  Órgão Agente- ART. 83</vt:lpstr>
      <vt:lpstr>PRINCÍPIO DA PROTEÇÃO</vt:lpstr>
      <vt:lpstr>PRINCÍPIO DA PROTEÇÃO</vt:lpstr>
      <vt:lpstr>PRIORIDADES </vt:lpstr>
      <vt:lpstr>TRABALHO ESCRAVO CONTEMPORÂNEO ART. 149 DO CÓDIGO PENAL</vt:lpstr>
      <vt:lpstr>ARTIGO 149 - CP</vt:lpstr>
      <vt:lpstr>NORMATIVA INTERNACIONAL - OIT</vt:lpstr>
      <vt:lpstr>TRABALHO ESCRAVO</vt:lpstr>
      <vt:lpstr>SERVIDÃO POR DÍVIDAS E VÍCIOS</vt:lpstr>
      <vt:lpstr>Apresentação do PowerPoint</vt:lpstr>
      <vt:lpstr>Apresentação do PowerPoint</vt:lpstr>
      <vt:lpstr>INTERVENÇÃO ARTICULADA</vt:lpstr>
      <vt:lpstr>PREVENÇÃO</vt:lpstr>
      <vt:lpstr>REPRESSÃO Intervenção Judicial e Extrajudicial</vt:lpstr>
      <vt:lpstr>MEDIDA EXPROPRIATÓRIA</vt:lpstr>
      <vt:lpstr>MEDIDA EXPROPRIATÓRIA</vt:lpstr>
      <vt:lpstr>MEDIDA EXPROPRIATÓRIA</vt:lpstr>
      <vt:lpstr>MEDIDA EXPROPRIATÓRIA</vt:lpstr>
      <vt:lpstr>MEDIDA EXPROPRIATÓRIA</vt:lpstr>
      <vt:lpstr>MEDIDA EXPROPRIATÓRIA</vt:lpstr>
      <vt:lpstr>TRABALHO INFANTIL</vt:lpstr>
      <vt:lpstr>TRABALHO INFANTIL</vt:lpstr>
      <vt:lpstr>TRABALHO INFANTIL - PIORES FORMAS DE EXPLORAÇÃO SEGUNDO A ORGANIZAÇÃO INTERNACIONAL DO TRABALHO</vt:lpstr>
      <vt:lpstr>TRABALHO INFANTIL - PIORES FORMAS DE EXPLORAÇÃO SEGUNDO A ORGANIZAÇÃO INTERNACIONAL DO TRABALHO</vt:lpstr>
      <vt:lpstr>TRABALHO INFANTIL - PIORES FORMAS DE EXPLORAÇÃO SEGUNDO A ORGANIZAÇÃO INTERNACIONAL DO TRABALHO</vt:lpstr>
      <vt:lpstr>TRABALHO INFANTIL - PIORES FORMAS DE EXPLORAÇÃO SEGUNDO A ORGANIZAÇÃO INTERNACIONAL DO TRABALHO</vt:lpstr>
      <vt:lpstr>Apresentação do PowerPoint</vt:lpstr>
      <vt:lpstr> TERCEIRIZAÇÃO CONCEITO </vt:lpstr>
      <vt:lpstr> Objetivos</vt:lpstr>
      <vt:lpstr> Precarização </vt:lpstr>
      <vt:lpstr> Precarização </vt:lpstr>
      <vt:lpstr> PRECARIZAÇÃO</vt:lpstr>
      <vt:lpstr> PRECARIZAÇÃO</vt:lpstr>
      <vt:lpstr> PRECARIZAÇÃO</vt:lpstr>
      <vt:lpstr> PRECARIZAÇÃO</vt:lpstr>
      <vt:lpstr> PRECARIZAÇÃO</vt:lpstr>
      <vt:lpstr> PRECARIZAÇÃO</vt:lpstr>
      <vt:lpstr> PRECARIZAÇÃO</vt:lpstr>
      <vt:lpstr> súmula 331 do tst</vt:lpstr>
      <vt:lpstr>Projeto de Lei da Câmara nº 30/2015 (Antigo PL 4330/2004)</vt:lpstr>
      <vt:lpstr>Projeto de Lei da Câmara nº 30/2015 (Antigo PL 4330/2004)</vt:lpstr>
      <vt:lpstr>Projeto de Lei da Câmara nº 38/2017 (Reforma Trabalhista)</vt:lpstr>
      <vt:lpstr>Projeto de Lei da Câmara nº 38/2017 (Reforma Trabalhista) </vt:lpstr>
      <vt:lpstr>Projeto de Lei da Câmara nº 38/2017 (Reforma Trabalhista) </vt:lpstr>
      <vt:lpstr>Projeto de Lei da Câmara nº 38/2017 (Reforma Trabalhista) </vt:lpstr>
      <vt:lpstr>Projeto de Lei da Câmara nº 38/2017 (Reforma Trabalhista) </vt:lpstr>
      <vt:lpstr>Projeto de Lei da Câmara nº 38/2017 (Reforma Trabalhista) </vt:lpstr>
      <vt:lpstr>Projeto de Lei da Câmara nº 38/2017 (Reforma Trabalhista) </vt:lpstr>
      <vt:lpstr>CONCLUSÃO</vt:lpstr>
      <vt:lpstr>CONCLUSÃO</vt:lpstr>
      <vt:lpstr>CONCLUSÃO</vt:lpstr>
      <vt:lpstr>CONCLUSÃO</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congressosindical@gmail.com</dc:creator>
  <cp:lastModifiedBy>Luis Antonio Camargo de Melo</cp:lastModifiedBy>
  <cp:revision>8</cp:revision>
  <dcterms:created xsi:type="dcterms:W3CDTF">2017-05-20T02:11:59Z</dcterms:created>
  <dcterms:modified xsi:type="dcterms:W3CDTF">2017-06-19T19:22:03Z</dcterms:modified>
</cp:coreProperties>
</file>