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xlsx" ContentType="application/vnd.openxmlformats-officedocument.spreadsheetml.sheet"/>
  <Default Extension="rels" ContentType="application/vnd.openxmlformats-package.relationships+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335" r:id="rId3"/>
    <p:sldId id="336" r:id="rId4"/>
    <p:sldId id="337" r:id="rId5"/>
    <p:sldId id="326" r:id="rId6"/>
    <p:sldId id="329" r:id="rId7"/>
    <p:sldId id="327" r:id="rId8"/>
    <p:sldId id="331" r:id="rId9"/>
    <p:sldId id="333" r:id="rId10"/>
    <p:sldId id="330" r:id="rId11"/>
    <p:sldId id="338" r:id="rId12"/>
    <p:sldId id="334" r:id="rId13"/>
    <p:sldId id="261" r:id="rId14"/>
    <p:sldId id="263" r:id="rId15"/>
    <p:sldId id="257" r:id="rId16"/>
    <p:sldId id="265" r:id="rId17"/>
    <p:sldId id="264" r:id="rId18"/>
    <p:sldId id="272" r:id="rId19"/>
    <p:sldId id="273" r:id="rId20"/>
    <p:sldId id="311" r:id="rId21"/>
    <p:sldId id="293" r:id="rId22"/>
    <p:sldId id="294" r:id="rId23"/>
    <p:sldId id="295" r:id="rId24"/>
    <p:sldId id="296" r:id="rId25"/>
    <p:sldId id="297" r:id="rId26"/>
    <p:sldId id="298" r:id="rId27"/>
    <p:sldId id="316" r:id="rId28"/>
    <p:sldId id="299" r:id="rId29"/>
    <p:sldId id="300" r:id="rId30"/>
    <p:sldId id="301" r:id="rId31"/>
    <p:sldId id="302" r:id="rId32"/>
    <p:sldId id="303" r:id="rId33"/>
    <p:sldId id="304" r:id="rId34"/>
    <p:sldId id="305" r:id="rId35"/>
    <p:sldId id="306" r:id="rId36"/>
    <p:sldId id="307" r:id="rId37"/>
    <p:sldId id="308" r:id="rId38"/>
    <p:sldId id="309" r:id="rId39"/>
    <p:sldId id="313" r:id="rId40"/>
    <p:sldId id="314" r:id="rId41"/>
    <p:sldId id="339" r:id="rId42"/>
    <p:sldId id="340" r:id="rId43"/>
    <p:sldId id="341" r:id="rId44"/>
    <p:sldId id="270" r:id="rId4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5083" autoAdjust="0"/>
  </p:normalViewPr>
  <p:slideViewPr>
    <p:cSldViewPr>
      <p:cViewPr varScale="1">
        <p:scale>
          <a:sx n="106" d="100"/>
          <a:sy n="106" d="100"/>
        </p:scale>
        <p:origin x="1800"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charts/_rels/chart1.xml.rels><?xml version="1.0" encoding="UTF-8" standalone="yes"?>
<Relationships xmlns="http://schemas.openxmlformats.org/package/2006/relationships"><Relationship Id="rId1" Type="http://schemas.openxmlformats.org/officeDocument/2006/relationships/package" Target="../embeddings/Planilha_do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Planilha_do_Microsoft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1"/>
    <c:plotArea>
      <c:layout/>
      <c:pieChart>
        <c:varyColors val="1"/>
        <c:ser>
          <c:idx val="0"/>
          <c:order val="0"/>
          <c:tx>
            <c:strRef>
              <c:f>Plan1!$B$1</c:f>
              <c:strCache>
                <c:ptCount val="1"/>
                <c:pt idx="0">
                  <c:v>Michel Temer (PMDB)</c:v>
                </c:pt>
              </c:strCache>
            </c:strRef>
          </c:tx>
          <c:dPt>
            <c:idx val="0"/>
            <c:bubble3D val="0"/>
            <c:extLst xmlns:c16r2="http://schemas.microsoft.com/office/drawing/2015/06/chart">
              <c:ext xmlns:c16="http://schemas.microsoft.com/office/drawing/2014/chart" uri="{C3380CC4-5D6E-409C-BE32-E72D297353CC}">
                <c16:uniqueId val="{00000001-8A83-4D96-91BE-C5B6659C0C5E}"/>
              </c:ext>
            </c:extLst>
          </c:dPt>
          <c:dPt>
            <c:idx val="1"/>
            <c:bubble3D val="0"/>
            <c:extLst xmlns:c16r2="http://schemas.microsoft.com/office/drawing/2015/06/chart">
              <c:ext xmlns:c16="http://schemas.microsoft.com/office/drawing/2014/chart" uri="{C3380CC4-5D6E-409C-BE32-E72D297353CC}">
                <c16:uniqueId val="{00000003-8A83-4D96-91BE-C5B6659C0C5E}"/>
              </c:ext>
            </c:extLst>
          </c:dPt>
          <c:dPt>
            <c:idx val="2"/>
            <c:bubble3D val="0"/>
            <c:extLst xmlns:c16r2="http://schemas.microsoft.com/office/drawing/2015/06/chart">
              <c:ext xmlns:c16="http://schemas.microsoft.com/office/drawing/2014/chart" uri="{C3380CC4-5D6E-409C-BE32-E72D297353CC}">
                <c16:uniqueId val="{00000005-8A83-4D96-91BE-C5B6659C0C5E}"/>
              </c:ext>
            </c:extLst>
          </c:dPt>
          <c:dLbls>
            <c:spPr>
              <a:noFill/>
              <a:ln>
                <a:noFill/>
              </a:ln>
              <a:effectLst/>
            </c:spPr>
            <c:txPr>
              <a:bodyPr/>
              <a:lstStyle/>
              <a:p>
                <a:pPr>
                  <a:defRPr sz="2400" b="1">
                    <a:solidFill>
                      <a:schemeClr val="bg1"/>
                    </a:solidFill>
                  </a:defRPr>
                </a:pPr>
                <a:endParaRPr lang="pt-BR"/>
              </a:p>
            </c:txPr>
            <c:dLblPos val="ctr"/>
            <c:showLegendKey val="0"/>
            <c:showVal val="1"/>
            <c:showCatName val="0"/>
            <c:showSerName val="0"/>
            <c:showPercent val="1"/>
            <c:showBubbleSize val="0"/>
            <c:showLeaderLines val="0"/>
            <c:extLst xmlns:c16r2="http://schemas.microsoft.com/office/drawing/2015/06/chart">
              <c:ext xmlns:c15="http://schemas.microsoft.com/office/drawing/2012/chart" uri="{CE6537A1-D6FC-4f65-9D91-7224C49458BB}"/>
            </c:extLst>
          </c:dLbls>
          <c:cat>
            <c:strRef>
              <c:f>Plan1!$A$2:$A$4</c:f>
              <c:strCache>
                <c:ptCount val="3"/>
                <c:pt idx="0">
                  <c:v>Apoio consistente (PMDB, PSDB, PP, PR, PSD, PSB, DEM, PRB, PTN, PPS, PHS, PV e PTdoB)</c:v>
                </c:pt>
                <c:pt idx="1">
                  <c:v>Apoio condicionado (PTB, PSC, PEN, SD, PROS, PMB, PSL e PRP)</c:v>
                </c:pt>
                <c:pt idx="2">
                  <c:v>Oposição (PT, PDT, PCDOB, PSOL e REDE)</c:v>
                </c:pt>
              </c:strCache>
            </c:strRef>
          </c:cat>
          <c:val>
            <c:numRef>
              <c:f>Plan1!$B$2:$B$4</c:f>
              <c:numCache>
                <c:formatCode>General</c:formatCode>
                <c:ptCount val="3"/>
                <c:pt idx="0">
                  <c:v>358.0</c:v>
                </c:pt>
                <c:pt idx="1">
                  <c:v>55.0</c:v>
                </c:pt>
                <c:pt idx="2">
                  <c:v>102.0</c:v>
                </c:pt>
              </c:numCache>
            </c:numRef>
          </c:val>
          <c:extLst xmlns:c16r2="http://schemas.microsoft.com/office/drawing/2015/06/chart">
            <c:ext xmlns:c16="http://schemas.microsoft.com/office/drawing/2014/chart" uri="{C3380CC4-5D6E-409C-BE32-E72D297353CC}">
              <c16:uniqueId val="{00000006-8A83-4D96-91BE-C5B6659C0C5E}"/>
            </c:ext>
          </c:extLst>
        </c:ser>
        <c:dLbls>
          <c:dLblPos val="ctr"/>
          <c:showLegendKey val="0"/>
          <c:showVal val="0"/>
          <c:showCatName val="0"/>
          <c:showSerName val="0"/>
          <c:showPercent val="1"/>
          <c:showBubbleSize val="0"/>
          <c:showLeaderLines val="0"/>
        </c:dLbls>
        <c:firstSliceAng val="0"/>
      </c:pieChart>
    </c:plotArea>
    <c:legend>
      <c:legendPos val="r"/>
      <c:layout>
        <c:manualLayout>
          <c:xMode val="edge"/>
          <c:yMode val="edge"/>
          <c:x val="0.620967731980397"/>
          <c:y val="0.205959258495088"/>
          <c:w val="0.376012850424027"/>
          <c:h val="0.635537409423644"/>
        </c:manualLayout>
      </c:layout>
      <c:overlay val="0"/>
      <c:txPr>
        <a:bodyPr rot="0" vert="horz"/>
        <a:lstStyle/>
        <a:p>
          <a:pPr>
            <a:defRPr sz="1600"/>
          </a:pPr>
          <a:endParaRPr lang="pt-BR"/>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1"/>
    <c:plotArea>
      <c:layout/>
      <c:pieChart>
        <c:varyColors val="1"/>
        <c:ser>
          <c:idx val="0"/>
          <c:order val="0"/>
          <c:tx>
            <c:strRef>
              <c:f>Plan1!$B$1</c:f>
              <c:strCache>
                <c:ptCount val="1"/>
                <c:pt idx="0">
                  <c:v>Michel Temer (PMDB)</c:v>
                </c:pt>
              </c:strCache>
            </c:strRef>
          </c:tx>
          <c:dPt>
            <c:idx val="0"/>
            <c:bubble3D val="0"/>
            <c:extLst xmlns:c16r2="http://schemas.microsoft.com/office/drawing/2015/06/chart">
              <c:ext xmlns:c16="http://schemas.microsoft.com/office/drawing/2014/chart" uri="{C3380CC4-5D6E-409C-BE32-E72D297353CC}">
                <c16:uniqueId val="{00000000-1AC2-46EC-8FD4-D3E730AFDB50}"/>
              </c:ext>
            </c:extLst>
          </c:dPt>
          <c:dPt>
            <c:idx val="1"/>
            <c:bubble3D val="0"/>
            <c:extLst xmlns:c16r2="http://schemas.microsoft.com/office/drawing/2015/06/chart">
              <c:ext xmlns:c16="http://schemas.microsoft.com/office/drawing/2014/chart" uri="{C3380CC4-5D6E-409C-BE32-E72D297353CC}">
                <c16:uniqueId val="{00000001-1AC2-46EC-8FD4-D3E730AFDB50}"/>
              </c:ext>
            </c:extLst>
          </c:dPt>
          <c:dPt>
            <c:idx val="2"/>
            <c:bubble3D val="0"/>
            <c:extLst xmlns:c16r2="http://schemas.microsoft.com/office/drawing/2015/06/chart">
              <c:ext xmlns:c16="http://schemas.microsoft.com/office/drawing/2014/chart" uri="{C3380CC4-5D6E-409C-BE32-E72D297353CC}">
                <c16:uniqueId val="{00000002-1AC2-46EC-8FD4-D3E730AFDB50}"/>
              </c:ext>
            </c:extLst>
          </c:dPt>
          <c:dLbls>
            <c:spPr>
              <a:noFill/>
              <a:ln>
                <a:noFill/>
              </a:ln>
              <a:effectLst/>
            </c:spPr>
            <c:txPr>
              <a:bodyPr/>
              <a:lstStyle/>
              <a:p>
                <a:pPr>
                  <a:defRPr sz="2400" b="1">
                    <a:solidFill>
                      <a:schemeClr val="bg1"/>
                    </a:solidFill>
                  </a:defRPr>
                </a:pPr>
                <a:endParaRPr lang="pt-BR"/>
              </a:p>
            </c:txPr>
            <c:dLblPos val="ctr"/>
            <c:showLegendKey val="0"/>
            <c:showVal val="1"/>
            <c:showCatName val="0"/>
            <c:showSerName val="0"/>
            <c:showPercent val="1"/>
            <c:showBubbleSize val="0"/>
            <c:showLeaderLines val="0"/>
            <c:extLst xmlns:c16r2="http://schemas.microsoft.com/office/drawing/2015/06/chart">
              <c:ext xmlns:c15="http://schemas.microsoft.com/office/drawing/2012/chart" uri="{CE6537A1-D6FC-4f65-9D91-7224C49458BB}"/>
            </c:extLst>
          </c:dLbls>
          <c:cat>
            <c:strRef>
              <c:f>Plan1!$A$2:$A$4</c:f>
              <c:strCache>
                <c:ptCount val="3"/>
                <c:pt idx="0">
                  <c:v>Apoio consistente (PMDB, PSDB, PP, PR, PSB, PSD, DEM, PPS, PRB, PTC e PV)</c:v>
                </c:pt>
                <c:pt idx="1">
                  <c:v>Apoio condicionado (PTB, PDT, PSC e S/Partido)</c:v>
                </c:pt>
                <c:pt idx="2">
                  <c:v>Oposição (PT, PCDOB e REDE)</c:v>
                </c:pt>
              </c:strCache>
            </c:strRef>
          </c:cat>
          <c:val>
            <c:numRef>
              <c:f>Plan1!$B$2:$B$4</c:f>
              <c:numCache>
                <c:formatCode>General</c:formatCode>
                <c:ptCount val="3"/>
                <c:pt idx="0">
                  <c:v>64.0</c:v>
                </c:pt>
                <c:pt idx="1">
                  <c:v>5.0</c:v>
                </c:pt>
                <c:pt idx="2">
                  <c:v>12.0</c:v>
                </c:pt>
              </c:numCache>
            </c:numRef>
          </c:val>
          <c:extLst xmlns:c16r2="http://schemas.microsoft.com/office/drawing/2015/06/chart">
            <c:ext xmlns:c16="http://schemas.microsoft.com/office/drawing/2014/chart" uri="{C3380CC4-5D6E-409C-BE32-E72D297353CC}">
              <c16:uniqueId val="{00000003-1AC2-46EC-8FD4-D3E730AFDB50}"/>
            </c:ext>
          </c:extLst>
        </c:ser>
        <c:dLbls>
          <c:dLblPos val="ctr"/>
          <c:showLegendKey val="0"/>
          <c:showVal val="0"/>
          <c:showCatName val="0"/>
          <c:showSerName val="0"/>
          <c:showPercent val="1"/>
          <c:showBubbleSize val="0"/>
          <c:showLeaderLines val="0"/>
        </c:dLbls>
        <c:firstSliceAng val="0"/>
      </c:pieChart>
    </c:plotArea>
    <c:legend>
      <c:legendPos val="r"/>
      <c:layout>
        <c:manualLayout>
          <c:xMode val="edge"/>
          <c:yMode val="edge"/>
          <c:x val="0.620967731980397"/>
          <c:y val="0.303942196598434"/>
          <c:w val="0.376012850424027"/>
          <c:h val="0.439571596437475"/>
        </c:manualLayout>
      </c:layout>
      <c:overlay val="0"/>
      <c:txPr>
        <a:bodyPr rot="0" vert="horz"/>
        <a:lstStyle/>
        <a:p>
          <a:pPr>
            <a:defRPr sz="1600"/>
          </a:pPr>
          <a:endParaRPr lang="pt-BR"/>
        </a:p>
      </c:txPr>
    </c:legend>
    <c:plotVisOnly val="1"/>
    <c:dispBlanksAs val="gap"/>
    <c:showDLblsOverMax val="0"/>
  </c:chart>
  <c:spPr>
    <a:ln>
      <a:noFill/>
    </a:ln>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8D0D7E-D234-CB48-927A-29949A9B4190}" type="doc">
      <dgm:prSet loTypeId="urn:microsoft.com/office/officeart/2005/8/layout/process1" loCatId="process" qsTypeId="urn:microsoft.com/office/officeart/2005/8/quickstyle/3D3" qsCatId="3D" csTypeId="urn:microsoft.com/office/officeart/2005/8/colors/colorful1" csCatId="colorful" phldr="1"/>
      <dgm:spPr/>
      <dgm:t>
        <a:bodyPr/>
        <a:lstStyle/>
        <a:p>
          <a:endParaRPr lang="pt-BR"/>
        </a:p>
      </dgm:t>
    </dgm:pt>
    <dgm:pt modelId="{60024375-D1EE-4345-8E34-BE6924BE5B0D}">
      <dgm:prSet/>
      <dgm:spPr/>
      <dgm:t>
        <a:bodyPr/>
        <a:lstStyle/>
        <a:p>
          <a:pPr rtl="0"/>
          <a:r>
            <a:rPr lang="pt-BR" smtClean="0"/>
            <a:t>Ético-moral</a:t>
          </a:r>
          <a:endParaRPr lang="pt-BR"/>
        </a:p>
      </dgm:t>
    </dgm:pt>
    <dgm:pt modelId="{4BABBF22-9FAA-7644-AB6E-6DBE944C074D}" type="parTrans" cxnId="{750F162A-79F7-E041-AEF9-995DBA726A5C}">
      <dgm:prSet/>
      <dgm:spPr/>
      <dgm:t>
        <a:bodyPr/>
        <a:lstStyle/>
        <a:p>
          <a:endParaRPr lang="pt-BR"/>
        </a:p>
      </dgm:t>
    </dgm:pt>
    <dgm:pt modelId="{962FE687-E611-1540-AEF1-22C6E56058FF}" type="sibTrans" cxnId="{750F162A-79F7-E041-AEF9-995DBA726A5C}">
      <dgm:prSet/>
      <dgm:spPr/>
      <dgm:t>
        <a:bodyPr/>
        <a:lstStyle/>
        <a:p>
          <a:endParaRPr lang="pt-BR"/>
        </a:p>
      </dgm:t>
    </dgm:pt>
    <dgm:pt modelId="{1847F48E-3309-C344-9AEA-9F976A6E85D6}">
      <dgm:prSet custT="1"/>
      <dgm:spPr/>
      <dgm:t>
        <a:bodyPr/>
        <a:lstStyle/>
        <a:p>
          <a:r>
            <a:rPr lang="pt-BR" sz="1800" b="1" smtClean="0"/>
            <a:t>DIMENSÕES</a:t>
          </a:r>
          <a:endParaRPr lang="pt-BR" sz="1900" b="1" dirty="0"/>
        </a:p>
      </dgm:t>
    </dgm:pt>
    <dgm:pt modelId="{64F613F9-85A5-FF4E-B13A-63238AE6E0B1}" type="parTrans" cxnId="{8319551C-AF6A-6745-BC8A-CB084E1EFC80}">
      <dgm:prSet/>
      <dgm:spPr/>
      <dgm:t>
        <a:bodyPr/>
        <a:lstStyle/>
        <a:p>
          <a:endParaRPr lang="pt-BR"/>
        </a:p>
      </dgm:t>
    </dgm:pt>
    <dgm:pt modelId="{A1C94885-F940-2143-9073-5FBD48F0A17B}" type="sibTrans" cxnId="{8319551C-AF6A-6745-BC8A-CB084E1EFC80}">
      <dgm:prSet/>
      <dgm:spPr/>
      <dgm:t>
        <a:bodyPr/>
        <a:lstStyle/>
        <a:p>
          <a:endParaRPr lang="pt-BR"/>
        </a:p>
      </dgm:t>
    </dgm:pt>
    <dgm:pt modelId="{A624AF04-AAD6-784D-B368-67E50BE43FAD}">
      <dgm:prSet/>
      <dgm:spPr/>
      <dgm:t>
        <a:bodyPr/>
        <a:lstStyle/>
        <a:p>
          <a:r>
            <a:rPr lang="pt-BR" dirty="0" smtClean="0"/>
            <a:t>Econômico-fiscal </a:t>
          </a:r>
          <a:endParaRPr lang="pt-BR" dirty="0"/>
        </a:p>
      </dgm:t>
    </dgm:pt>
    <dgm:pt modelId="{9A13797F-EEBD-3948-9DC2-604835FF3F7A}" type="parTrans" cxnId="{BF2320AA-B373-7949-B014-C3EB5997ED9A}">
      <dgm:prSet/>
      <dgm:spPr/>
      <dgm:t>
        <a:bodyPr/>
        <a:lstStyle/>
        <a:p>
          <a:endParaRPr lang="pt-BR"/>
        </a:p>
      </dgm:t>
    </dgm:pt>
    <dgm:pt modelId="{AE5551F8-A838-B944-A495-B9C5C2749419}" type="sibTrans" cxnId="{BF2320AA-B373-7949-B014-C3EB5997ED9A}">
      <dgm:prSet/>
      <dgm:spPr/>
      <dgm:t>
        <a:bodyPr/>
        <a:lstStyle/>
        <a:p>
          <a:endParaRPr lang="pt-BR"/>
        </a:p>
      </dgm:t>
    </dgm:pt>
    <dgm:pt modelId="{E2C1DD03-0C36-EE47-AF00-3D57EEAC8697}" type="pres">
      <dgm:prSet presAssocID="{A78D0D7E-D234-CB48-927A-29949A9B4190}" presName="Name0" presStyleCnt="0">
        <dgm:presLayoutVars>
          <dgm:dir/>
          <dgm:resizeHandles val="exact"/>
        </dgm:presLayoutVars>
      </dgm:prSet>
      <dgm:spPr/>
      <dgm:t>
        <a:bodyPr/>
        <a:lstStyle/>
        <a:p>
          <a:endParaRPr lang="pt-BR"/>
        </a:p>
      </dgm:t>
    </dgm:pt>
    <dgm:pt modelId="{75616C86-405A-2545-B052-AB0A2E19F83D}" type="pres">
      <dgm:prSet presAssocID="{60024375-D1EE-4345-8E34-BE6924BE5B0D}" presName="node" presStyleLbl="node1" presStyleIdx="0" presStyleCnt="3">
        <dgm:presLayoutVars>
          <dgm:bulletEnabled val="1"/>
        </dgm:presLayoutVars>
      </dgm:prSet>
      <dgm:spPr/>
      <dgm:t>
        <a:bodyPr/>
        <a:lstStyle/>
        <a:p>
          <a:endParaRPr lang="pt-BR"/>
        </a:p>
      </dgm:t>
    </dgm:pt>
    <dgm:pt modelId="{ED266008-2292-2342-AE7C-15C466BA3B4C}" type="pres">
      <dgm:prSet presAssocID="{962FE687-E611-1540-AEF1-22C6E56058FF}" presName="sibTrans" presStyleLbl="sibTrans2D1" presStyleIdx="0" presStyleCnt="2" custAng="10800000"/>
      <dgm:spPr/>
      <dgm:t>
        <a:bodyPr/>
        <a:lstStyle/>
        <a:p>
          <a:endParaRPr lang="pt-BR"/>
        </a:p>
      </dgm:t>
    </dgm:pt>
    <dgm:pt modelId="{5A310AD4-03E9-E84D-8A95-3BCF8A0A0AAA}" type="pres">
      <dgm:prSet presAssocID="{962FE687-E611-1540-AEF1-22C6E56058FF}" presName="connectorText" presStyleLbl="sibTrans2D1" presStyleIdx="0" presStyleCnt="2"/>
      <dgm:spPr/>
      <dgm:t>
        <a:bodyPr/>
        <a:lstStyle/>
        <a:p>
          <a:endParaRPr lang="pt-BR"/>
        </a:p>
      </dgm:t>
    </dgm:pt>
    <dgm:pt modelId="{8EF01073-014A-F54C-8A39-1728A3A3CADC}" type="pres">
      <dgm:prSet presAssocID="{1847F48E-3309-C344-9AEA-9F976A6E85D6}" presName="node" presStyleLbl="node1" presStyleIdx="1" presStyleCnt="3">
        <dgm:presLayoutVars>
          <dgm:bulletEnabled val="1"/>
        </dgm:presLayoutVars>
      </dgm:prSet>
      <dgm:spPr/>
      <dgm:t>
        <a:bodyPr/>
        <a:lstStyle/>
        <a:p>
          <a:endParaRPr lang="pt-BR"/>
        </a:p>
      </dgm:t>
    </dgm:pt>
    <dgm:pt modelId="{156B229E-74BF-5F4C-9B6A-96489D8C6440}" type="pres">
      <dgm:prSet presAssocID="{A1C94885-F940-2143-9073-5FBD48F0A17B}" presName="sibTrans" presStyleLbl="sibTrans2D1" presStyleIdx="1" presStyleCnt="2"/>
      <dgm:spPr/>
      <dgm:t>
        <a:bodyPr/>
        <a:lstStyle/>
        <a:p>
          <a:endParaRPr lang="pt-BR"/>
        </a:p>
      </dgm:t>
    </dgm:pt>
    <dgm:pt modelId="{5DDD9D34-537F-4749-A858-7A6330A2CA88}" type="pres">
      <dgm:prSet presAssocID="{A1C94885-F940-2143-9073-5FBD48F0A17B}" presName="connectorText" presStyleLbl="sibTrans2D1" presStyleIdx="1" presStyleCnt="2"/>
      <dgm:spPr/>
      <dgm:t>
        <a:bodyPr/>
        <a:lstStyle/>
        <a:p>
          <a:endParaRPr lang="pt-BR"/>
        </a:p>
      </dgm:t>
    </dgm:pt>
    <dgm:pt modelId="{8110B29B-7555-8F4F-88FD-D67D4AD8AB15}" type="pres">
      <dgm:prSet presAssocID="{A624AF04-AAD6-784D-B368-67E50BE43FAD}" presName="node" presStyleLbl="node1" presStyleIdx="2" presStyleCnt="3" custScaleX="163798">
        <dgm:presLayoutVars>
          <dgm:bulletEnabled val="1"/>
        </dgm:presLayoutVars>
      </dgm:prSet>
      <dgm:spPr/>
      <dgm:t>
        <a:bodyPr/>
        <a:lstStyle/>
        <a:p>
          <a:endParaRPr lang="pt-BR"/>
        </a:p>
      </dgm:t>
    </dgm:pt>
  </dgm:ptLst>
  <dgm:cxnLst>
    <dgm:cxn modelId="{D47383D5-C251-7D4B-999E-54FE38C2B8EE}" type="presOf" srcId="{A1C94885-F940-2143-9073-5FBD48F0A17B}" destId="{5DDD9D34-537F-4749-A858-7A6330A2CA88}" srcOrd="1" destOrd="0" presId="urn:microsoft.com/office/officeart/2005/8/layout/process1"/>
    <dgm:cxn modelId="{BF2320AA-B373-7949-B014-C3EB5997ED9A}" srcId="{A78D0D7E-D234-CB48-927A-29949A9B4190}" destId="{A624AF04-AAD6-784D-B368-67E50BE43FAD}" srcOrd="2" destOrd="0" parTransId="{9A13797F-EEBD-3948-9DC2-604835FF3F7A}" sibTransId="{AE5551F8-A838-B944-A495-B9C5C2749419}"/>
    <dgm:cxn modelId="{27BD3A47-F8A2-E74C-82CA-06B369F69796}" type="presOf" srcId="{A624AF04-AAD6-784D-B368-67E50BE43FAD}" destId="{8110B29B-7555-8F4F-88FD-D67D4AD8AB15}" srcOrd="0" destOrd="0" presId="urn:microsoft.com/office/officeart/2005/8/layout/process1"/>
    <dgm:cxn modelId="{32602A48-14A7-C74F-A4B5-38CB2A7AC303}" type="presOf" srcId="{60024375-D1EE-4345-8E34-BE6924BE5B0D}" destId="{75616C86-405A-2545-B052-AB0A2E19F83D}" srcOrd="0" destOrd="0" presId="urn:microsoft.com/office/officeart/2005/8/layout/process1"/>
    <dgm:cxn modelId="{A4F1CDDE-E5CA-CD4C-8C9D-FA01D6D89401}" type="presOf" srcId="{A78D0D7E-D234-CB48-927A-29949A9B4190}" destId="{E2C1DD03-0C36-EE47-AF00-3D57EEAC8697}" srcOrd="0" destOrd="0" presId="urn:microsoft.com/office/officeart/2005/8/layout/process1"/>
    <dgm:cxn modelId="{750F162A-79F7-E041-AEF9-995DBA726A5C}" srcId="{A78D0D7E-D234-CB48-927A-29949A9B4190}" destId="{60024375-D1EE-4345-8E34-BE6924BE5B0D}" srcOrd="0" destOrd="0" parTransId="{4BABBF22-9FAA-7644-AB6E-6DBE944C074D}" sibTransId="{962FE687-E611-1540-AEF1-22C6E56058FF}"/>
    <dgm:cxn modelId="{8319551C-AF6A-6745-BC8A-CB084E1EFC80}" srcId="{A78D0D7E-D234-CB48-927A-29949A9B4190}" destId="{1847F48E-3309-C344-9AEA-9F976A6E85D6}" srcOrd="1" destOrd="0" parTransId="{64F613F9-85A5-FF4E-B13A-63238AE6E0B1}" sibTransId="{A1C94885-F940-2143-9073-5FBD48F0A17B}"/>
    <dgm:cxn modelId="{A9ABF9CF-A52F-DB4F-9F93-E84AC08EC674}" type="presOf" srcId="{962FE687-E611-1540-AEF1-22C6E56058FF}" destId="{5A310AD4-03E9-E84D-8A95-3BCF8A0A0AAA}" srcOrd="1" destOrd="0" presId="urn:microsoft.com/office/officeart/2005/8/layout/process1"/>
    <dgm:cxn modelId="{2FD67785-5F8F-B240-BF3B-A6F4B2512DF5}" type="presOf" srcId="{1847F48E-3309-C344-9AEA-9F976A6E85D6}" destId="{8EF01073-014A-F54C-8A39-1728A3A3CADC}" srcOrd="0" destOrd="0" presId="urn:microsoft.com/office/officeart/2005/8/layout/process1"/>
    <dgm:cxn modelId="{A4054685-6ADE-5D4F-BF4A-4E1715C35D82}" type="presOf" srcId="{A1C94885-F940-2143-9073-5FBD48F0A17B}" destId="{156B229E-74BF-5F4C-9B6A-96489D8C6440}" srcOrd="0" destOrd="0" presId="urn:microsoft.com/office/officeart/2005/8/layout/process1"/>
    <dgm:cxn modelId="{EC85D7C1-AB5A-3E43-9A68-1E504071999B}" type="presOf" srcId="{962FE687-E611-1540-AEF1-22C6E56058FF}" destId="{ED266008-2292-2342-AE7C-15C466BA3B4C}" srcOrd="0" destOrd="0" presId="urn:microsoft.com/office/officeart/2005/8/layout/process1"/>
    <dgm:cxn modelId="{56037112-7DFF-5846-9289-98399F3AFCA3}" type="presParOf" srcId="{E2C1DD03-0C36-EE47-AF00-3D57EEAC8697}" destId="{75616C86-405A-2545-B052-AB0A2E19F83D}" srcOrd="0" destOrd="0" presId="urn:microsoft.com/office/officeart/2005/8/layout/process1"/>
    <dgm:cxn modelId="{138B94A6-DCB7-7F41-B977-EB43B4C1CB34}" type="presParOf" srcId="{E2C1DD03-0C36-EE47-AF00-3D57EEAC8697}" destId="{ED266008-2292-2342-AE7C-15C466BA3B4C}" srcOrd="1" destOrd="0" presId="urn:microsoft.com/office/officeart/2005/8/layout/process1"/>
    <dgm:cxn modelId="{6F3D7C4F-33EB-B74C-B812-F6EF74F8FDBE}" type="presParOf" srcId="{ED266008-2292-2342-AE7C-15C466BA3B4C}" destId="{5A310AD4-03E9-E84D-8A95-3BCF8A0A0AAA}" srcOrd="0" destOrd="0" presId="urn:microsoft.com/office/officeart/2005/8/layout/process1"/>
    <dgm:cxn modelId="{C7CAD27B-297B-204A-87C4-5C4DA84F3674}" type="presParOf" srcId="{E2C1DD03-0C36-EE47-AF00-3D57EEAC8697}" destId="{8EF01073-014A-F54C-8A39-1728A3A3CADC}" srcOrd="2" destOrd="0" presId="urn:microsoft.com/office/officeart/2005/8/layout/process1"/>
    <dgm:cxn modelId="{07C5D457-92B9-E445-8BF5-1CB88AABF3E8}" type="presParOf" srcId="{E2C1DD03-0C36-EE47-AF00-3D57EEAC8697}" destId="{156B229E-74BF-5F4C-9B6A-96489D8C6440}" srcOrd="3" destOrd="0" presId="urn:microsoft.com/office/officeart/2005/8/layout/process1"/>
    <dgm:cxn modelId="{B68C4690-6297-D040-82F9-5E8516752EA9}" type="presParOf" srcId="{156B229E-74BF-5F4C-9B6A-96489D8C6440}" destId="{5DDD9D34-537F-4749-A858-7A6330A2CA88}" srcOrd="0" destOrd="0" presId="urn:microsoft.com/office/officeart/2005/8/layout/process1"/>
    <dgm:cxn modelId="{A7A2EF17-E71F-8C46-A4AE-7617F0731A53}" type="presParOf" srcId="{E2C1DD03-0C36-EE47-AF00-3D57EEAC8697}" destId="{8110B29B-7555-8F4F-88FD-D67D4AD8AB1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14059E-33EC-49AF-97F7-5A85C6AFC07A}" type="doc">
      <dgm:prSet loTypeId="urn:microsoft.com/office/officeart/2009/3/layout/HorizontalOrganizationChart" loCatId="hierarchy" qsTypeId="urn:microsoft.com/office/officeart/2005/8/quickstyle/simple1" qsCatId="simple" csTypeId="urn:microsoft.com/office/officeart/2005/8/colors/accent0_3" csCatId="mainScheme" phldr="1"/>
      <dgm:spPr/>
      <dgm:t>
        <a:bodyPr/>
        <a:lstStyle/>
        <a:p>
          <a:endParaRPr lang="pt-BR"/>
        </a:p>
      </dgm:t>
    </dgm:pt>
    <dgm:pt modelId="{F778E080-AFD9-4E41-9144-75F8B434B25A}">
      <dgm:prSet phldrT="[Texto]"/>
      <dgm:spPr/>
      <dgm:t>
        <a:bodyPr/>
        <a:lstStyle/>
        <a:p>
          <a:r>
            <a:rPr lang="pt-BR" dirty="0"/>
            <a:t>Plenário</a:t>
          </a:r>
        </a:p>
      </dgm:t>
    </dgm:pt>
    <dgm:pt modelId="{31D0A0CF-4A5B-4244-A793-E2C4582C3CEB}" type="parTrans" cxnId="{1BD40714-CAC3-4DD4-BAD3-5AD26DB14527}">
      <dgm:prSet/>
      <dgm:spPr/>
      <dgm:t>
        <a:bodyPr/>
        <a:lstStyle/>
        <a:p>
          <a:endParaRPr lang="pt-BR"/>
        </a:p>
      </dgm:t>
    </dgm:pt>
    <dgm:pt modelId="{F3B1996B-ACB8-4EC7-8506-269DE66DD675}" type="sibTrans" cxnId="{1BD40714-CAC3-4DD4-BAD3-5AD26DB14527}">
      <dgm:prSet/>
      <dgm:spPr/>
      <dgm:t>
        <a:bodyPr/>
        <a:lstStyle/>
        <a:p>
          <a:endParaRPr lang="pt-BR"/>
        </a:p>
      </dgm:t>
    </dgm:pt>
    <dgm:pt modelId="{53CBB2C4-B1E3-4F47-BA1A-53CD9A3CEBA9}">
      <dgm:prSet phldrT="[Texto]"/>
      <dgm:spPr/>
      <dgm:t>
        <a:bodyPr/>
        <a:lstStyle/>
        <a:p>
          <a:r>
            <a:rPr lang="pt-BR" dirty="0"/>
            <a:t>Plenário</a:t>
          </a:r>
        </a:p>
      </dgm:t>
    </dgm:pt>
    <dgm:pt modelId="{6F7EBE99-5E23-464C-90E5-168E9FD7F386}" type="parTrans" cxnId="{20A53F76-3CA5-4B48-94CD-BC23C4998B04}">
      <dgm:prSet/>
      <dgm:spPr/>
      <dgm:t>
        <a:bodyPr/>
        <a:lstStyle/>
        <a:p>
          <a:endParaRPr lang="pt-BR"/>
        </a:p>
      </dgm:t>
    </dgm:pt>
    <dgm:pt modelId="{EE2C1BB6-617B-49D0-9C88-37F285F32E92}" type="sibTrans" cxnId="{20A53F76-3CA5-4B48-94CD-BC23C4998B04}">
      <dgm:prSet/>
      <dgm:spPr/>
      <dgm:t>
        <a:bodyPr/>
        <a:lstStyle/>
        <a:p>
          <a:endParaRPr lang="pt-BR"/>
        </a:p>
      </dgm:t>
    </dgm:pt>
    <dgm:pt modelId="{9DEFDAEC-C175-4B15-9F51-2B535575CF2C}">
      <dgm:prSet phldrT="[Texto]"/>
      <dgm:spPr/>
      <dgm:t>
        <a:bodyPr/>
        <a:lstStyle/>
        <a:p>
          <a:r>
            <a:rPr lang="pt-BR" dirty="0"/>
            <a:t>Promulgação</a:t>
          </a:r>
        </a:p>
      </dgm:t>
    </dgm:pt>
    <dgm:pt modelId="{EFEF9B9A-7056-465F-9491-BAB078CF0C15}" type="parTrans" cxnId="{13A7BB65-3EC4-40AC-A01F-F545126EA5CC}">
      <dgm:prSet/>
      <dgm:spPr/>
      <dgm:t>
        <a:bodyPr/>
        <a:lstStyle/>
        <a:p>
          <a:endParaRPr lang="pt-BR"/>
        </a:p>
      </dgm:t>
    </dgm:pt>
    <dgm:pt modelId="{F201D046-29A6-49D9-BFD3-0525F3ABB8D3}" type="sibTrans" cxnId="{13A7BB65-3EC4-40AC-A01F-F545126EA5CC}">
      <dgm:prSet/>
      <dgm:spPr/>
      <dgm:t>
        <a:bodyPr/>
        <a:lstStyle/>
        <a:p>
          <a:endParaRPr lang="pt-BR"/>
        </a:p>
      </dgm:t>
    </dgm:pt>
    <dgm:pt modelId="{C69C1C13-B266-4B0C-9DCF-F8BF5196E8F1}">
      <dgm:prSet/>
      <dgm:spPr>
        <a:solidFill>
          <a:schemeClr val="accent2"/>
        </a:solidFill>
      </dgm:spPr>
      <dgm:t>
        <a:bodyPr/>
        <a:lstStyle/>
        <a:p>
          <a:r>
            <a:rPr lang="pt-BR" dirty="0"/>
            <a:t>Câmara</a:t>
          </a:r>
        </a:p>
      </dgm:t>
    </dgm:pt>
    <dgm:pt modelId="{BA65FF8D-638A-4457-8F8C-08D9A263BB87}" type="parTrans" cxnId="{A9CC75E8-D163-437A-8F7B-20838AB09488}">
      <dgm:prSet/>
      <dgm:spPr/>
      <dgm:t>
        <a:bodyPr/>
        <a:lstStyle/>
        <a:p>
          <a:endParaRPr lang="pt-BR"/>
        </a:p>
      </dgm:t>
    </dgm:pt>
    <dgm:pt modelId="{BBBCB1F7-32F8-4F05-B79E-EB9A29529820}" type="sibTrans" cxnId="{A9CC75E8-D163-437A-8F7B-20838AB09488}">
      <dgm:prSet/>
      <dgm:spPr/>
      <dgm:t>
        <a:bodyPr/>
        <a:lstStyle/>
        <a:p>
          <a:endParaRPr lang="pt-BR"/>
        </a:p>
      </dgm:t>
    </dgm:pt>
    <dgm:pt modelId="{274946D4-2E9D-4E8C-87B2-350B555451E1}">
      <dgm:prSet/>
      <dgm:spPr>
        <a:solidFill>
          <a:schemeClr val="accent2"/>
        </a:solidFill>
      </dgm:spPr>
      <dgm:t>
        <a:bodyPr/>
        <a:lstStyle/>
        <a:p>
          <a:r>
            <a:rPr lang="pt-BR" dirty="0"/>
            <a:t>CCJC/Comissão Especial</a:t>
          </a:r>
        </a:p>
      </dgm:t>
    </dgm:pt>
    <dgm:pt modelId="{F56BAD43-5DF3-48CB-BFD8-1B0B2B22B8A4}" type="parTrans" cxnId="{71C131BE-4FA2-4A60-9506-6F2FEA3EFD7A}">
      <dgm:prSet/>
      <dgm:spPr/>
      <dgm:t>
        <a:bodyPr/>
        <a:lstStyle/>
        <a:p>
          <a:endParaRPr lang="pt-BR"/>
        </a:p>
      </dgm:t>
    </dgm:pt>
    <dgm:pt modelId="{56F90376-3F28-427E-BECA-067B7ABD68F0}" type="sibTrans" cxnId="{71C131BE-4FA2-4A60-9506-6F2FEA3EFD7A}">
      <dgm:prSet/>
      <dgm:spPr/>
      <dgm:t>
        <a:bodyPr/>
        <a:lstStyle/>
        <a:p>
          <a:endParaRPr lang="pt-BR"/>
        </a:p>
      </dgm:t>
    </dgm:pt>
    <dgm:pt modelId="{03A1FB78-93DC-43E8-B6D8-9227DF5FB744}">
      <dgm:prSet/>
      <dgm:spPr/>
      <dgm:t>
        <a:bodyPr/>
        <a:lstStyle/>
        <a:p>
          <a:r>
            <a:rPr lang="pt-BR" dirty="0"/>
            <a:t>Senado</a:t>
          </a:r>
        </a:p>
      </dgm:t>
    </dgm:pt>
    <dgm:pt modelId="{A9865AD7-D680-4375-8151-2A2E3B8B49C4}" type="parTrans" cxnId="{1BA35078-030D-4C8E-87A6-EAC3C0F4D700}">
      <dgm:prSet/>
      <dgm:spPr/>
      <dgm:t>
        <a:bodyPr/>
        <a:lstStyle/>
        <a:p>
          <a:endParaRPr lang="pt-BR"/>
        </a:p>
      </dgm:t>
    </dgm:pt>
    <dgm:pt modelId="{778F6932-2F08-40A5-901D-36DBB43B97F0}" type="sibTrans" cxnId="{1BA35078-030D-4C8E-87A6-EAC3C0F4D700}">
      <dgm:prSet/>
      <dgm:spPr/>
      <dgm:t>
        <a:bodyPr/>
        <a:lstStyle/>
        <a:p>
          <a:endParaRPr lang="pt-BR"/>
        </a:p>
      </dgm:t>
    </dgm:pt>
    <dgm:pt modelId="{1C086B88-C9DB-46FD-A187-C9F45681E735}">
      <dgm:prSet/>
      <dgm:spPr/>
      <dgm:t>
        <a:bodyPr/>
        <a:lstStyle/>
        <a:p>
          <a:r>
            <a:rPr lang="pt-BR"/>
            <a:t>CCJC</a:t>
          </a:r>
          <a:endParaRPr lang="pt-BR" dirty="0"/>
        </a:p>
      </dgm:t>
    </dgm:pt>
    <dgm:pt modelId="{634D8EF8-B9F9-4564-9E28-7F7D31BC4CA9}" type="parTrans" cxnId="{F68E902C-A676-41D3-9EC7-267350961FC1}">
      <dgm:prSet/>
      <dgm:spPr/>
      <dgm:t>
        <a:bodyPr/>
        <a:lstStyle/>
        <a:p>
          <a:endParaRPr lang="pt-BR"/>
        </a:p>
      </dgm:t>
    </dgm:pt>
    <dgm:pt modelId="{6501C586-3178-42AA-A54B-FA2E26048445}" type="sibTrans" cxnId="{F68E902C-A676-41D3-9EC7-267350961FC1}">
      <dgm:prSet/>
      <dgm:spPr/>
      <dgm:t>
        <a:bodyPr/>
        <a:lstStyle/>
        <a:p>
          <a:endParaRPr lang="pt-BR"/>
        </a:p>
      </dgm:t>
    </dgm:pt>
    <dgm:pt modelId="{B9B3FDC8-1FDD-4902-A526-E9C369568467}">
      <dgm:prSet phldrT="[Texto]"/>
      <dgm:spPr/>
      <dgm:t>
        <a:bodyPr/>
        <a:lstStyle/>
        <a:p>
          <a:r>
            <a:rPr lang="pt-BR" dirty="0"/>
            <a:t>Etapas</a:t>
          </a:r>
        </a:p>
      </dgm:t>
    </dgm:pt>
    <dgm:pt modelId="{2CEB65C6-DC40-4A37-924B-BA001A82832E}" type="sibTrans" cxnId="{2A003254-D100-428D-9B60-2485CFE4EE57}">
      <dgm:prSet/>
      <dgm:spPr/>
      <dgm:t>
        <a:bodyPr/>
        <a:lstStyle/>
        <a:p>
          <a:endParaRPr lang="pt-BR"/>
        </a:p>
      </dgm:t>
    </dgm:pt>
    <dgm:pt modelId="{0E569AD9-55A7-4758-AA7A-DBE7E834C671}" type="parTrans" cxnId="{2A003254-D100-428D-9B60-2485CFE4EE57}">
      <dgm:prSet/>
      <dgm:spPr/>
      <dgm:t>
        <a:bodyPr/>
        <a:lstStyle/>
        <a:p>
          <a:endParaRPr lang="pt-BR"/>
        </a:p>
      </dgm:t>
    </dgm:pt>
    <dgm:pt modelId="{F45678C3-B75F-45F6-BE99-0C1EA3A6C652}" type="pres">
      <dgm:prSet presAssocID="{3F14059E-33EC-49AF-97F7-5A85C6AFC07A}" presName="hierChild1" presStyleCnt="0">
        <dgm:presLayoutVars>
          <dgm:orgChart val="1"/>
          <dgm:chPref val="1"/>
          <dgm:dir/>
          <dgm:animOne val="branch"/>
          <dgm:animLvl val="lvl"/>
          <dgm:resizeHandles/>
        </dgm:presLayoutVars>
      </dgm:prSet>
      <dgm:spPr/>
      <dgm:t>
        <a:bodyPr/>
        <a:lstStyle/>
        <a:p>
          <a:endParaRPr lang="pt-BR"/>
        </a:p>
      </dgm:t>
    </dgm:pt>
    <dgm:pt modelId="{0E6135C8-30C9-4067-A46B-AC2F072CCEA4}" type="pres">
      <dgm:prSet presAssocID="{B9B3FDC8-1FDD-4902-A526-E9C369568467}" presName="hierRoot1" presStyleCnt="0">
        <dgm:presLayoutVars>
          <dgm:hierBranch val="init"/>
        </dgm:presLayoutVars>
      </dgm:prSet>
      <dgm:spPr/>
    </dgm:pt>
    <dgm:pt modelId="{D36489CC-A360-42FC-AC6C-D50611F026EE}" type="pres">
      <dgm:prSet presAssocID="{B9B3FDC8-1FDD-4902-A526-E9C369568467}" presName="rootComposite1" presStyleCnt="0"/>
      <dgm:spPr/>
    </dgm:pt>
    <dgm:pt modelId="{A77A4F50-2551-4DA9-8536-93A7372501B5}" type="pres">
      <dgm:prSet presAssocID="{B9B3FDC8-1FDD-4902-A526-E9C369568467}" presName="rootText1" presStyleLbl="node0" presStyleIdx="0" presStyleCnt="1">
        <dgm:presLayoutVars>
          <dgm:chPref val="3"/>
        </dgm:presLayoutVars>
      </dgm:prSet>
      <dgm:spPr/>
      <dgm:t>
        <a:bodyPr/>
        <a:lstStyle/>
        <a:p>
          <a:endParaRPr lang="pt-BR"/>
        </a:p>
      </dgm:t>
    </dgm:pt>
    <dgm:pt modelId="{1FFC4654-4F5C-4E10-AA03-985FEA1C5091}" type="pres">
      <dgm:prSet presAssocID="{B9B3FDC8-1FDD-4902-A526-E9C369568467}" presName="rootConnector1" presStyleLbl="node1" presStyleIdx="0" presStyleCnt="0"/>
      <dgm:spPr/>
      <dgm:t>
        <a:bodyPr/>
        <a:lstStyle/>
        <a:p>
          <a:endParaRPr lang="pt-BR"/>
        </a:p>
      </dgm:t>
    </dgm:pt>
    <dgm:pt modelId="{4FCD578D-D80A-46AC-9EF6-DF43F0092D33}" type="pres">
      <dgm:prSet presAssocID="{B9B3FDC8-1FDD-4902-A526-E9C369568467}" presName="hierChild2" presStyleCnt="0"/>
      <dgm:spPr/>
    </dgm:pt>
    <dgm:pt modelId="{1A85BD11-4B63-4C40-9809-DDCE8731F5F4}" type="pres">
      <dgm:prSet presAssocID="{BA65FF8D-638A-4457-8F8C-08D9A263BB87}" presName="Name64" presStyleLbl="parChTrans1D2" presStyleIdx="0" presStyleCnt="3"/>
      <dgm:spPr/>
      <dgm:t>
        <a:bodyPr/>
        <a:lstStyle/>
        <a:p>
          <a:endParaRPr lang="pt-BR"/>
        </a:p>
      </dgm:t>
    </dgm:pt>
    <dgm:pt modelId="{D91879E3-EEC0-41E1-9C0B-3443F44351C4}" type="pres">
      <dgm:prSet presAssocID="{C69C1C13-B266-4B0C-9DCF-F8BF5196E8F1}" presName="hierRoot2" presStyleCnt="0">
        <dgm:presLayoutVars>
          <dgm:hierBranch val="init"/>
        </dgm:presLayoutVars>
      </dgm:prSet>
      <dgm:spPr/>
    </dgm:pt>
    <dgm:pt modelId="{40A66141-8176-44B0-B319-A4A3B614808C}" type="pres">
      <dgm:prSet presAssocID="{C69C1C13-B266-4B0C-9DCF-F8BF5196E8F1}" presName="rootComposite" presStyleCnt="0"/>
      <dgm:spPr/>
    </dgm:pt>
    <dgm:pt modelId="{0D763D89-8D2B-4C44-8FA4-0064BBF6F0DA}" type="pres">
      <dgm:prSet presAssocID="{C69C1C13-B266-4B0C-9DCF-F8BF5196E8F1}" presName="rootText" presStyleLbl="node2" presStyleIdx="0" presStyleCnt="3">
        <dgm:presLayoutVars>
          <dgm:chPref val="3"/>
        </dgm:presLayoutVars>
      </dgm:prSet>
      <dgm:spPr/>
      <dgm:t>
        <a:bodyPr/>
        <a:lstStyle/>
        <a:p>
          <a:endParaRPr lang="pt-BR"/>
        </a:p>
      </dgm:t>
    </dgm:pt>
    <dgm:pt modelId="{150AF672-F3BB-40E4-9036-18380F6460D8}" type="pres">
      <dgm:prSet presAssocID="{C69C1C13-B266-4B0C-9DCF-F8BF5196E8F1}" presName="rootConnector" presStyleLbl="node2" presStyleIdx="0" presStyleCnt="3"/>
      <dgm:spPr/>
      <dgm:t>
        <a:bodyPr/>
        <a:lstStyle/>
        <a:p>
          <a:endParaRPr lang="pt-BR"/>
        </a:p>
      </dgm:t>
    </dgm:pt>
    <dgm:pt modelId="{A692D0C4-7E19-41F8-8022-9EA8CA7681DF}" type="pres">
      <dgm:prSet presAssocID="{C69C1C13-B266-4B0C-9DCF-F8BF5196E8F1}" presName="hierChild4" presStyleCnt="0"/>
      <dgm:spPr/>
    </dgm:pt>
    <dgm:pt modelId="{8EB81042-1809-47D3-9AFB-87C5BCA3F570}" type="pres">
      <dgm:prSet presAssocID="{F56BAD43-5DF3-48CB-BFD8-1B0B2B22B8A4}" presName="Name64" presStyleLbl="parChTrans1D3" presStyleIdx="0" presStyleCnt="2"/>
      <dgm:spPr/>
      <dgm:t>
        <a:bodyPr/>
        <a:lstStyle/>
        <a:p>
          <a:endParaRPr lang="pt-BR"/>
        </a:p>
      </dgm:t>
    </dgm:pt>
    <dgm:pt modelId="{48DC7F89-CB5F-435A-83BD-C17320489ED0}" type="pres">
      <dgm:prSet presAssocID="{274946D4-2E9D-4E8C-87B2-350B555451E1}" presName="hierRoot2" presStyleCnt="0">
        <dgm:presLayoutVars>
          <dgm:hierBranch val="init"/>
        </dgm:presLayoutVars>
      </dgm:prSet>
      <dgm:spPr/>
    </dgm:pt>
    <dgm:pt modelId="{094776BB-8043-4BC8-A10E-ECA8D59E9754}" type="pres">
      <dgm:prSet presAssocID="{274946D4-2E9D-4E8C-87B2-350B555451E1}" presName="rootComposite" presStyleCnt="0"/>
      <dgm:spPr/>
    </dgm:pt>
    <dgm:pt modelId="{E8C93E97-76A0-4A3D-A1DD-870915AE9D06}" type="pres">
      <dgm:prSet presAssocID="{274946D4-2E9D-4E8C-87B2-350B555451E1}" presName="rootText" presStyleLbl="node3" presStyleIdx="0" presStyleCnt="2">
        <dgm:presLayoutVars>
          <dgm:chPref val="3"/>
        </dgm:presLayoutVars>
      </dgm:prSet>
      <dgm:spPr/>
      <dgm:t>
        <a:bodyPr/>
        <a:lstStyle/>
        <a:p>
          <a:endParaRPr lang="pt-BR"/>
        </a:p>
      </dgm:t>
    </dgm:pt>
    <dgm:pt modelId="{D24080F9-59FD-478A-8E38-1CB2FACBA6FB}" type="pres">
      <dgm:prSet presAssocID="{274946D4-2E9D-4E8C-87B2-350B555451E1}" presName="rootConnector" presStyleLbl="node3" presStyleIdx="0" presStyleCnt="2"/>
      <dgm:spPr/>
      <dgm:t>
        <a:bodyPr/>
        <a:lstStyle/>
        <a:p>
          <a:endParaRPr lang="pt-BR"/>
        </a:p>
      </dgm:t>
    </dgm:pt>
    <dgm:pt modelId="{DD1C3D0E-7BCD-4416-A9FC-77FF54010733}" type="pres">
      <dgm:prSet presAssocID="{274946D4-2E9D-4E8C-87B2-350B555451E1}" presName="hierChild4" presStyleCnt="0"/>
      <dgm:spPr/>
    </dgm:pt>
    <dgm:pt modelId="{9B33E3E7-5F5A-40BB-9382-65DC2414927E}" type="pres">
      <dgm:prSet presAssocID="{31D0A0CF-4A5B-4244-A793-E2C4582C3CEB}" presName="Name64" presStyleLbl="parChTrans1D4" presStyleIdx="0" presStyleCnt="2"/>
      <dgm:spPr/>
      <dgm:t>
        <a:bodyPr/>
        <a:lstStyle/>
        <a:p>
          <a:endParaRPr lang="pt-BR"/>
        </a:p>
      </dgm:t>
    </dgm:pt>
    <dgm:pt modelId="{D9356312-830D-4196-860A-0C55523F29D7}" type="pres">
      <dgm:prSet presAssocID="{F778E080-AFD9-4E41-9144-75F8B434B25A}" presName="hierRoot2" presStyleCnt="0">
        <dgm:presLayoutVars>
          <dgm:hierBranch val="init"/>
        </dgm:presLayoutVars>
      </dgm:prSet>
      <dgm:spPr/>
    </dgm:pt>
    <dgm:pt modelId="{49D468A3-B88D-4136-A609-A4C7014D9C93}" type="pres">
      <dgm:prSet presAssocID="{F778E080-AFD9-4E41-9144-75F8B434B25A}" presName="rootComposite" presStyleCnt="0"/>
      <dgm:spPr/>
    </dgm:pt>
    <dgm:pt modelId="{6079C488-C0F5-40C6-8E19-ECE8FDE0C7F7}" type="pres">
      <dgm:prSet presAssocID="{F778E080-AFD9-4E41-9144-75F8B434B25A}" presName="rootText" presStyleLbl="node4" presStyleIdx="0" presStyleCnt="2">
        <dgm:presLayoutVars>
          <dgm:chPref val="3"/>
        </dgm:presLayoutVars>
      </dgm:prSet>
      <dgm:spPr/>
      <dgm:t>
        <a:bodyPr/>
        <a:lstStyle/>
        <a:p>
          <a:endParaRPr lang="pt-BR"/>
        </a:p>
      </dgm:t>
    </dgm:pt>
    <dgm:pt modelId="{3AE0387B-F27D-45C7-ACD8-E8BB1A94610C}" type="pres">
      <dgm:prSet presAssocID="{F778E080-AFD9-4E41-9144-75F8B434B25A}" presName="rootConnector" presStyleLbl="node4" presStyleIdx="0" presStyleCnt="2"/>
      <dgm:spPr/>
      <dgm:t>
        <a:bodyPr/>
        <a:lstStyle/>
        <a:p>
          <a:endParaRPr lang="pt-BR"/>
        </a:p>
      </dgm:t>
    </dgm:pt>
    <dgm:pt modelId="{2AB47E6F-7DF0-4531-87E6-80C97C62C5DF}" type="pres">
      <dgm:prSet presAssocID="{F778E080-AFD9-4E41-9144-75F8B434B25A}" presName="hierChild4" presStyleCnt="0"/>
      <dgm:spPr/>
    </dgm:pt>
    <dgm:pt modelId="{0CCE3F8E-B145-439D-8DA8-3112F144C101}" type="pres">
      <dgm:prSet presAssocID="{F778E080-AFD9-4E41-9144-75F8B434B25A}" presName="hierChild5" presStyleCnt="0"/>
      <dgm:spPr/>
    </dgm:pt>
    <dgm:pt modelId="{7DB8EA52-BEF1-4D4F-B3B1-E7EBF283498A}" type="pres">
      <dgm:prSet presAssocID="{274946D4-2E9D-4E8C-87B2-350B555451E1}" presName="hierChild5" presStyleCnt="0"/>
      <dgm:spPr/>
    </dgm:pt>
    <dgm:pt modelId="{E07984BC-5C3C-4C05-A466-D071DFBFC434}" type="pres">
      <dgm:prSet presAssocID="{C69C1C13-B266-4B0C-9DCF-F8BF5196E8F1}" presName="hierChild5" presStyleCnt="0"/>
      <dgm:spPr/>
    </dgm:pt>
    <dgm:pt modelId="{40850863-7AF6-4A4A-A347-0F3BB3709CC2}" type="pres">
      <dgm:prSet presAssocID="{A9865AD7-D680-4375-8151-2A2E3B8B49C4}" presName="Name64" presStyleLbl="parChTrans1D2" presStyleIdx="1" presStyleCnt="3"/>
      <dgm:spPr/>
      <dgm:t>
        <a:bodyPr/>
        <a:lstStyle/>
        <a:p>
          <a:endParaRPr lang="pt-BR"/>
        </a:p>
      </dgm:t>
    </dgm:pt>
    <dgm:pt modelId="{6900415C-8D62-4491-90DE-E19ABEF824F5}" type="pres">
      <dgm:prSet presAssocID="{03A1FB78-93DC-43E8-B6D8-9227DF5FB744}" presName="hierRoot2" presStyleCnt="0">
        <dgm:presLayoutVars>
          <dgm:hierBranch val="init"/>
        </dgm:presLayoutVars>
      </dgm:prSet>
      <dgm:spPr/>
    </dgm:pt>
    <dgm:pt modelId="{FE1E19A1-B6C4-4AB0-98C8-DE65FE1776F3}" type="pres">
      <dgm:prSet presAssocID="{03A1FB78-93DC-43E8-B6D8-9227DF5FB744}" presName="rootComposite" presStyleCnt="0"/>
      <dgm:spPr/>
    </dgm:pt>
    <dgm:pt modelId="{94C24167-D7E8-42F4-A084-E5B8810AD5AE}" type="pres">
      <dgm:prSet presAssocID="{03A1FB78-93DC-43E8-B6D8-9227DF5FB744}" presName="rootText" presStyleLbl="node2" presStyleIdx="1" presStyleCnt="3">
        <dgm:presLayoutVars>
          <dgm:chPref val="3"/>
        </dgm:presLayoutVars>
      </dgm:prSet>
      <dgm:spPr/>
      <dgm:t>
        <a:bodyPr/>
        <a:lstStyle/>
        <a:p>
          <a:endParaRPr lang="pt-BR"/>
        </a:p>
      </dgm:t>
    </dgm:pt>
    <dgm:pt modelId="{8B0C6C32-BD21-48E9-B681-9D99CBBB2F13}" type="pres">
      <dgm:prSet presAssocID="{03A1FB78-93DC-43E8-B6D8-9227DF5FB744}" presName="rootConnector" presStyleLbl="node2" presStyleIdx="1" presStyleCnt="3"/>
      <dgm:spPr/>
      <dgm:t>
        <a:bodyPr/>
        <a:lstStyle/>
        <a:p>
          <a:endParaRPr lang="pt-BR"/>
        </a:p>
      </dgm:t>
    </dgm:pt>
    <dgm:pt modelId="{D627A37F-3EEF-4120-B895-84C0BFB80267}" type="pres">
      <dgm:prSet presAssocID="{03A1FB78-93DC-43E8-B6D8-9227DF5FB744}" presName="hierChild4" presStyleCnt="0"/>
      <dgm:spPr/>
    </dgm:pt>
    <dgm:pt modelId="{5E354ACB-89C2-46C2-BEAE-326FB20E5138}" type="pres">
      <dgm:prSet presAssocID="{634D8EF8-B9F9-4564-9E28-7F7D31BC4CA9}" presName="Name64" presStyleLbl="parChTrans1D3" presStyleIdx="1" presStyleCnt="2"/>
      <dgm:spPr/>
      <dgm:t>
        <a:bodyPr/>
        <a:lstStyle/>
        <a:p>
          <a:endParaRPr lang="pt-BR"/>
        </a:p>
      </dgm:t>
    </dgm:pt>
    <dgm:pt modelId="{D545E5A0-4014-4A7C-B571-18BEF192C440}" type="pres">
      <dgm:prSet presAssocID="{1C086B88-C9DB-46FD-A187-C9F45681E735}" presName="hierRoot2" presStyleCnt="0">
        <dgm:presLayoutVars>
          <dgm:hierBranch val="init"/>
        </dgm:presLayoutVars>
      </dgm:prSet>
      <dgm:spPr/>
    </dgm:pt>
    <dgm:pt modelId="{DB6D40A8-6A50-4C00-BD3D-5997D8B19564}" type="pres">
      <dgm:prSet presAssocID="{1C086B88-C9DB-46FD-A187-C9F45681E735}" presName="rootComposite" presStyleCnt="0"/>
      <dgm:spPr/>
    </dgm:pt>
    <dgm:pt modelId="{A1FB7AFE-AAD3-4AA9-A507-3F0B6EE87F2D}" type="pres">
      <dgm:prSet presAssocID="{1C086B88-C9DB-46FD-A187-C9F45681E735}" presName="rootText" presStyleLbl="node3" presStyleIdx="1" presStyleCnt="2">
        <dgm:presLayoutVars>
          <dgm:chPref val="3"/>
        </dgm:presLayoutVars>
      </dgm:prSet>
      <dgm:spPr/>
      <dgm:t>
        <a:bodyPr/>
        <a:lstStyle/>
        <a:p>
          <a:endParaRPr lang="pt-BR"/>
        </a:p>
      </dgm:t>
    </dgm:pt>
    <dgm:pt modelId="{B8AC81FD-3F6D-4D34-A8E1-1B53F119E151}" type="pres">
      <dgm:prSet presAssocID="{1C086B88-C9DB-46FD-A187-C9F45681E735}" presName="rootConnector" presStyleLbl="node3" presStyleIdx="1" presStyleCnt="2"/>
      <dgm:spPr/>
      <dgm:t>
        <a:bodyPr/>
        <a:lstStyle/>
        <a:p>
          <a:endParaRPr lang="pt-BR"/>
        </a:p>
      </dgm:t>
    </dgm:pt>
    <dgm:pt modelId="{7C15C796-337A-4F0E-9B5E-1720867E6503}" type="pres">
      <dgm:prSet presAssocID="{1C086B88-C9DB-46FD-A187-C9F45681E735}" presName="hierChild4" presStyleCnt="0"/>
      <dgm:spPr/>
    </dgm:pt>
    <dgm:pt modelId="{91A789D1-EA6E-4BCB-A4B0-A7EE7D258A0E}" type="pres">
      <dgm:prSet presAssocID="{6F7EBE99-5E23-464C-90E5-168E9FD7F386}" presName="Name64" presStyleLbl="parChTrans1D4" presStyleIdx="1" presStyleCnt="2"/>
      <dgm:spPr/>
      <dgm:t>
        <a:bodyPr/>
        <a:lstStyle/>
        <a:p>
          <a:endParaRPr lang="pt-BR"/>
        </a:p>
      </dgm:t>
    </dgm:pt>
    <dgm:pt modelId="{A3F7E377-E284-4EBA-AE5D-1938AF442CCA}" type="pres">
      <dgm:prSet presAssocID="{53CBB2C4-B1E3-4F47-BA1A-53CD9A3CEBA9}" presName="hierRoot2" presStyleCnt="0">
        <dgm:presLayoutVars>
          <dgm:hierBranch val="init"/>
        </dgm:presLayoutVars>
      </dgm:prSet>
      <dgm:spPr/>
    </dgm:pt>
    <dgm:pt modelId="{3B4F0687-3304-4FEB-AE6C-F6ADDB2295D3}" type="pres">
      <dgm:prSet presAssocID="{53CBB2C4-B1E3-4F47-BA1A-53CD9A3CEBA9}" presName="rootComposite" presStyleCnt="0"/>
      <dgm:spPr/>
    </dgm:pt>
    <dgm:pt modelId="{E53C12CD-4BFC-4292-9A27-9287A6CA259C}" type="pres">
      <dgm:prSet presAssocID="{53CBB2C4-B1E3-4F47-BA1A-53CD9A3CEBA9}" presName="rootText" presStyleLbl="node4" presStyleIdx="1" presStyleCnt="2">
        <dgm:presLayoutVars>
          <dgm:chPref val="3"/>
        </dgm:presLayoutVars>
      </dgm:prSet>
      <dgm:spPr/>
      <dgm:t>
        <a:bodyPr/>
        <a:lstStyle/>
        <a:p>
          <a:endParaRPr lang="pt-BR"/>
        </a:p>
      </dgm:t>
    </dgm:pt>
    <dgm:pt modelId="{C38020C1-6B76-4248-AB92-D6D331F9B171}" type="pres">
      <dgm:prSet presAssocID="{53CBB2C4-B1E3-4F47-BA1A-53CD9A3CEBA9}" presName="rootConnector" presStyleLbl="node4" presStyleIdx="1" presStyleCnt="2"/>
      <dgm:spPr/>
      <dgm:t>
        <a:bodyPr/>
        <a:lstStyle/>
        <a:p>
          <a:endParaRPr lang="pt-BR"/>
        </a:p>
      </dgm:t>
    </dgm:pt>
    <dgm:pt modelId="{E311AED9-72DB-480A-9656-CB9034A47B36}" type="pres">
      <dgm:prSet presAssocID="{53CBB2C4-B1E3-4F47-BA1A-53CD9A3CEBA9}" presName="hierChild4" presStyleCnt="0"/>
      <dgm:spPr/>
    </dgm:pt>
    <dgm:pt modelId="{DC088F59-CE2D-4DEC-A48F-2CA9B70EEA93}" type="pres">
      <dgm:prSet presAssocID="{53CBB2C4-B1E3-4F47-BA1A-53CD9A3CEBA9}" presName="hierChild5" presStyleCnt="0"/>
      <dgm:spPr/>
    </dgm:pt>
    <dgm:pt modelId="{E567A5EC-23C5-472A-A798-71297B0294EA}" type="pres">
      <dgm:prSet presAssocID="{1C086B88-C9DB-46FD-A187-C9F45681E735}" presName="hierChild5" presStyleCnt="0"/>
      <dgm:spPr/>
    </dgm:pt>
    <dgm:pt modelId="{A593D69E-C860-4CD2-8FE4-CA4EAF041ED3}" type="pres">
      <dgm:prSet presAssocID="{03A1FB78-93DC-43E8-B6D8-9227DF5FB744}" presName="hierChild5" presStyleCnt="0"/>
      <dgm:spPr/>
    </dgm:pt>
    <dgm:pt modelId="{8B785074-3282-4393-AC23-1341AA1489D0}" type="pres">
      <dgm:prSet presAssocID="{EFEF9B9A-7056-465F-9491-BAB078CF0C15}" presName="Name64" presStyleLbl="parChTrans1D2" presStyleIdx="2" presStyleCnt="3"/>
      <dgm:spPr/>
      <dgm:t>
        <a:bodyPr/>
        <a:lstStyle/>
        <a:p>
          <a:endParaRPr lang="pt-BR"/>
        </a:p>
      </dgm:t>
    </dgm:pt>
    <dgm:pt modelId="{A1DCF42F-D6F6-4261-B594-73DAABAB737A}" type="pres">
      <dgm:prSet presAssocID="{9DEFDAEC-C175-4B15-9F51-2B535575CF2C}" presName="hierRoot2" presStyleCnt="0">
        <dgm:presLayoutVars>
          <dgm:hierBranch val="init"/>
        </dgm:presLayoutVars>
      </dgm:prSet>
      <dgm:spPr/>
    </dgm:pt>
    <dgm:pt modelId="{1D285894-6820-4E82-BC7D-A25203D9931D}" type="pres">
      <dgm:prSet presAssocID="{9DEFDAEC-C175-4B15-9F51-2B535575CF2C}" presName="rootComposite" presStyleCnt="0"/>
      <dgm:spPr/>
    </dgm:pt>
    <dgm:pt modelId="{9E2B262D-F5B0-44DB-A9AB-640C27951ADD}" type="pres">
      <dgm:prSet presAssocID="{9DEFDAEC-C175-4B15-9F51-2B535575CF2C}" presName="rootText" presStyleLbl="node2" presStyleIdx="2" presStyleCnt="3" custScaleX="340980">
        <dgm:presLayoutVars>
          <dgm:chPref val="3"/>
        </dgm:presLayoutVars>
      </dgm:prSet>
      <dgm:spPr/>
      <dgm:t>
        <a:bodyPr/>
        <a:lstStyle/>
        <a:p>
          <a:endParaRPr lang="pt-BR"/>
        </a:p>
      </dgm:t>
    </dgm:pt>
    <dgm:pt modelId="{8318300F-B04C-48AE-8D27-6BF1FB0EA03D}" type="pres">
      <dgm:prSet presAssocID="{9DEFDAEC-C175-4B15-9F51-2B535575CF2C}" presName="rootConnector" presStyleLbl="node2" presStyleIdx="2" presStyleCnt="3"/>
      <dgm:spPr/>
      <dgm:t>
        <a:bodyPr/>
        <a:lstStyle/>
        <a:p>
          <a:endParaRPr lang="pt-BR"/>
        </a:p>
      </dgm:t>
    </dgm:pt>
    <dgm:pt modelId="{5BAD4FD4-0F6F-4F5D-B138-BB020C861750}" type="pres">
      <dgm:prSet presAssocID="{9DEFDAEC-C175-4B15-9F51-2B535575CF2C}" presName="hierChild4" presStyleCnt="0"/>
      <dgm:spPr/>
    </dgm:pt>
    <dgm:pt modelId="{910B9A60-21BB-46CC-B89C-9440742B4216}" type="pres">
      <dgm:prSet presAssocID="{9DEFDAEC-C175-4B15-9F51-2B535575CF2C}" presName="hierChild5" presStyleCnt="0"/>
      <dgm:spPr/>
    </dgm:pt>
    <dgm:pt modelId="{4270EC85-5119-4487-8644-98C13C087597}" type="pres">
      <dgm:prSet presAssocID="{B9B3FDC8-1FDD-4902-A526-E9C369568467}" presName="hierChild3" presStyleCnt="0"/>
      <dgm:spPr/>
    </dgm:pt>
  </dgm:ptLst>
  <dgm:cxnLst>
    <dgm:cxn modelId="{1BD40714-CAC3-4DD4-BAD3-5AD26DB14527}" srcId="{274946D4-2E9D-4E8C-87B2-350B555451E1}" destId="{F778E080-AFD9-4E41-9144-75F8B434B25A}" srcOrd="0" destOrd="0" parTransId="{31D0A0CF-4A5B-4244-A793-E2C4582C3CEB}" sibTransId="{F3B1996B-ACB8-4EC7-8506-269DE66DD675}"/>
    <dgm:cxn modelId="{186B0A8C-8486-46A5-BA25-737104C61F88}" type="presOf" srcId="{274946D4-2E9D-4E8C-87B2-350B555451E1}" destId="{D24080F9-59FD-478A-8E38-1CB2FACBA6FB}" srcOrd="1" destOrd="0" presId="urn:microsoft.com/office/officeart/2009/3/layout/HorizontalOrganizationChart"/>
    <dgm:cxn modelId="{F68E902C-A676-41D3-9EC7-267350961FC1}" srcId="{03A1FB78-93DC-43E8-B6D8-9227DF5FB744}" destId="{1C086B88-C9DB-46FD-A187-C9F45681E735}" srcOrd="0" destOrd="0" parTransId="{634D8EF8-B9F9-4564-9E28-7F7D31BC4CA9}" sibTransId="{6501C586-3178-42AA-A54B-FA2E26048445}"/>
    <dgm:cxn modelId="{AACDC019-B77A-41BC-BAA3-1435C31054A2}" type="presOf" srcId="{03A1FB78-93DC-43E8-B6D8-9227DF5FB744}" destId="{8B0C6C32-BD21-48E9-B681-9D99CBBB2F13}" srcOrd="1" destOrd="0" presId="urn:microsoft.com/office/officeart/2009/3/layout/HorizontalOrganizationChart"/>
    <dgm:cxn modelId="{A35DCE05-6502-4AA8-B849-489CF894B47B}" type="presOf" srcId="{F778E080-AFD9-4E41-9144-75F8B434B25A}" destId="{3AE0387B-F27D-45C7-ACD8-E8BB1A94610C}" srcOrd="1" destOrd="0" presId="urn:microsoft.com/office/officeart/2009/3/layout/HorizontalOrganizationChart"/>
    <dgm:cxn modelId="{F004500E-5EB0-42F0-B87C-0B6DA6DF29DA}" type="presOf" srcId="{1C086B88-C9DB-46FD-A187-C9F45681E735}" destId="{B8AC81FD-3F6D-4D34-A8E1-1B53F119E151}" srcOrd="1" destOrd="0" presId="urn:microsoft.com/office/officeart/2009/3/layout/HorizontalOrganizationChart"/>
    <dgm:cxn modelId="{20A53F76-3CA5-4B48-94CD-BC23C4998B04}" srcId="{1C086B88-C9DB-46FD-A187-C9F45681E735}" destId="{53CBB2C4-B1E3-4F47-BA1A-53CD9A3CEBA9}" srcOrd="0" destOrd="0" parTransId="{6F7EBE99-5E23-464C-90E5-168E9FD7F386}" sibTransId="{EE2C1BB6-617B-49D0-9C88-37F285F32E92}"/>
    <dgm:cxn modelId="{33FD83C5-EF26-40EB-8D34-B9B8B587262B}" type="presOf" srcId="{3F14059E-33EC-49AF-97F7-5A85C6AFC07A}" destId="{F45678C3-B75F-45F6-BE99-0C1EA3A6C652}" srcOrd="0" destOrd="0" presId="urn:microsoft.com/office/officeart/2009/3/layout/HorizontalOrganizationChart"/>
    <dgm:cxn modelId="{7D5494CD-6D39-4B29-91AE-0B7BC6F49E5E}" type="presOf" srcId="{634D8EF8-B9F9-4564-9E28-7F7D31BC4CA9}" destId="{5E354ACB-89C2-46C2-BEAE-326FB20E5138}" srcOrd="0" destOrd="0" presId="urn:microsoft.com/office/officeart/2009/3/layout/HorizontalOrganizationChart"/>
    <dgm:cxn modelId="{71C131BE-4FA2-4A60-9506-6F2FEA3EFD7A}" srcId="{C69C1C13-B266-4B0C-9DCF-F8BF5196E8F1}" destId="{274946D4-2E9D-4E8C-87B2-350B555451E1}" srcOrd="0" destOrd="0" parTransId="{F56BAD43-5DF3-48CB-BFD8-1B0B2B22B8A4}" sibTransId="{56F90376-3F28-427E-BECA-067B7ABD68F0}"/>
    <dgm:cxn modelId="{391F44E0-F649-4C9E-B558-7AB8E8CD4C2A}" type="presOf" srcId="{6F7EBE99-5E23-464C-90E5-168E9FD7F386}" destId="{91A789D1-EA6E-4BCB-A4B0-A7EE7D258A0E}" srcOrd="0" destOrd="0" presId="urn:microsoft.com/office/officeart/2009/3/layout/HorizontalOrganizationChart"/>
    <dgm:cxn modelId="{0ECF3651-A516-4DD2-B36B-1E4258FAC491}" type="presOf" srcId="{03A1FB78-93DC-43E8-B6D8-9227DF5FB744}" destId="{94C24167-D7E8-42F4-A084-E5B8810AD5AE}" srcOrd="0" destOrd="0" presId="urn:microsoft.com/office/officeart/2009/3/layout/HorizontalOrganizationChart"/>
    <dgm:cxn modelId="{13A7BB65-3EC4-40AC-A01F-F545126EA5CC}" srcId="{B9B3FDC8-1FDD-4902-A526-E9C369568467}" destId="{9DEFDAEC-C175-4B15-9F51-2B535575CF2C}" srcOrd="2" destOrd="0" parTransId="{EFEF9B9A-7056-465F-9491-BAB078CF0C15}" sibTransId="{F201D046-29A6-49D9-BFD3-0525F3ABB8D3}"/>
    <dgm:cxn modelId="{B2640C5F-403B-4CE6-BA58-9D669D25C71A}" type="presOf" srcId="{BA65FF8D-638A-4457-8F8C-08D9A263BB87}" destId="{1A85BD11-4B63-4C40-9809-DDCE8731F5F4}" srcOrd="0" destOrd="0" presId="urn:microsoft.com/office/officeart/2009/3/layout/HorizontalOrganizationChart"/>
    <dgm:cxn modelId="{B81F2E41-4537-45B6-B1D4-2A3DAD193917}" type="presOf" srcId="{B9B3FDC8-1FDD-4902-A526-E9C369568467}" destId="{1FFC4654-4F5C-4E10-AA03-985FEA1C5091}" srcOrd="1" destOrd="0" presId="urn:microsoft.com/office/officeart/2009/3/layout/HorizontalOrganizationChart"/>
    <dgm:cxn modelId="{C8D9F3FA-C03E-4EF6-AEBF-B057CE60AD98}" type="presOf" srcId="{274946D4-2E9D-4E8C-87B2-350B555451E1}" destId="{E8C93E97-76A0-4A3D-A1DD-870915AE9D06}" srcOrd="0" destOrd="0" presId="urn:microsoft.com/office/officeart/2009/3/layout/HorizontalOrganizationChart"/>
    <dgm:cxn modelId="{308B38EA-62AC-43EA-9A14-740E5B249590}" type="presOf" srcId="{C69C1C13-B266-4B0C-9DCF-F8BF5196E8F1}" destId="{150AF672-F3BB-40E4-9036-18380F6460D8}" srcOrd="1" destOrd="0" presId="urn:microsoft.com/office/officeart/2009/3/layout/HorizontalOrganizationChart"/>
    <dgm:cxn modelId="{1B982A07-4106-4896-B5CB-E97615A7E3CB}" type="presOf" srcId="{EFEF9B9A-7056-465F-9491-BAB078CF0C15}" destId="{8B785074-3282-4393-AC23-1341AA1489D0}" srcOrd="0" destOrd="0" presId="urn:microsoft.com/office/officeart/2009/3/layout/HorizontalOrganizationChart"/>
    <dgm:cxn modelId="{F83EFF23-10C6-48D5-94E5-77295D24E64C}" type="presOf" srcId="{F56BAD43-5DF3-48CB-BFD8-1B0B2B22B8A4}" destId="{8EB81042-1809-47D3-9AFB-87C5BCA3F570}" srcOrd="0" destOrd="0" presId="urn:microsoft.com/office/officeart/2009/3/layout/HorizontalOrganizationChart"/>
    <dgm:cxn modelId="{6F2247A2-B48B-4A1E-9DFB-C53F1D435E13}" type="presOf" srcId="{9DEFDAEC-C175-4B15-9F51-2B535575CF2C}" destId="{8318300F-B04C-48AE-8D27-6BF1FB0EA03D}" srcOrd="1" destOrd="0" presId="urn:microsoft.com/office/officeart/2009/3/layout/HorizontalOrganizationChart"/>
    <dgm:cxn modelId="{2A003254-D100-428D-9B60-2485CFE4EE57}" srcId="{3F14059E-33EC-49AF-97F7-5A85C6AFC07A}" destId="{B9B3FDC8-1FDD-4902-A526-E9C369568467}" srcOrd="0" destOrd="0" parTransId="{0E569AD9-55A7-4758-AA7A-DBE7E834C671}" sibTransId="{2CEB65C6-DC40-4A37-924B-BA001A82832E}"/>
    <dgm:cxn modelId="{E50A03A2-CDDB-4165-8F18-ADDB5ACC2ECB}" type="presOf" srcId="{53CBB2C4-B1E3-4F47-BA1A-53CD9A3CEBA9}" destId="{C38020C1-6B76-4248-AB92-D6D331F9B171}" srcOrd="1" destOrd="0" presId="urn:microsoft.com/office/officeart/2009/3/layout/HorizontalOrganizationChart"/>
    <dgm:cxn modelId="{A9CC75E8-D163-437A-8F7B-20838AB09488}" srcId="{B9B3FDC8-1FDD-4902-A526-E9C369568467}" destId="{C69C1C13-B266-4B0C-9DCF-F8BF5196E8F1}" srcOrd="0" destOrd="0" parTransId="{BA65FF8D-638A-4457-8F8C-08D9A263BB87}" sibTransId="{BBBCB1F7-32F8-4F05-B79E-EB9A29529820}"/>
    <dgm:cxn modelId="{B192764A-E5D6-4108-9752-4AE0FF4DB5BC}" type="presOf" srcId="{1C086B88-C9DB-46FD-A187-C9F45681E735}" destId="{A1FB7AFE-AAD3-4AA9-A507-3F0B6EE87F2D}" srcOrd="0" destOrd="0" presId="urn:microsoft.com/office/officeart/2009/3/layout/HorizontalOrganizationChart"/>
    <dgm:cxn modelId="{FA27050A-731E-4AA7-B408-38D23FDCFEFF}" type="presOf" srcId="{A9865AD7-D680-4375-8151-2A2E3B8B49C4}" destId="{40850863-7AF6-4A4A-A347-0F3BB3709CC2}" srcOrd="0" destOrd="0" presId="urn:microsoft.com/office/officeart/2009/3/layout/HorizontalOrganizationChart"/>
    <dgm:cxn modelId="{1BA35078-030D-4C8E-87A6-EAC3C0F4D700}" srcId="{B9B3FDC8-1FDD-4902-A526-E9C369568467}" destId="{03A1FB78-93DC-43E8-B6D8-9227DF5FB744}" srcOrd="1" destOrd="0" parTransId="{A9865AD7-D680-4375-8151-2A2E3B8B49C4}" sibTransId="{778F6932-2F08-40A5-901D-36DBB43B97F0}"/>
    <dgm:cxn modelId="{81B49C74-AB45-4906-A97E-7E96E139D4E8}" type="presOf" srcId="{9DEFDAEC-C175-4B15-9F51-2B535575CF2C}" destId="{9E2B262D-F5B0-44DB-A9AB-640C27951ADD}" srcOrd="0" destOrd="0" presId="urn:microsoft.com/office/officeart/2009/3/layout/HorizontalOrganizationChart"/>
    <dgm:cxn modelId="{0AFC65B4-9BB8-47B7-BC79-071F7994053B}" type="presOf" srcId="{53CBB2C4-B1E3-4F47-BA1A-53CD9A3CEBA9}" destId="{E53C12CD-4BFC-4292-9A27-9287A6CA259C}" srcOrd="0" destOrd="0" presId="urn:microsoft.com/office/officeart/2009/3/layout/HorizontalOrganizationChart"/>
    <dgm:cxn modelId="{74E99B10-A799-4054-A3BD-6EA0DA248A50}" type="presOf" srcId="{C69C1C13-B266-4B0C-9DCF-F8BF5196E8F1}" destId="{0D763D89-8D2B-4C44-8FA4-0064BBF6F0DA}" srcOrd="0" destOrd="0" presId="urn:microsoft.com/office/officeart/2009/3/layout/HorizontalOrganizationChart"/>
    <dgm:cxn modelId="{22D962D9-D62A-4E06-B8AB-7E36DA5333EA}" type="presOf" srcId="{31D0A0CF-4A5B-4244-A793-E2C4582C3CEB}" destId="{9B33E3E7-5F5A-40BB-9382-65DC2414927E}" srcOrd="0" destOrd="0" presId="urn:microsoft.com/office/officeart/2009/3/layout/HorizontalOrganizationChart"/>
    <dgm:cxn modelId="{182255E9-6291-471C-AFFE-F0417984DD2C}" type="presOf" srcId="{F778E080-AFD9-4E41-9144-75F8B434B25A}" destId="{6079C488-C0F5-40C6-8E19-ECE8FDE0C7F7}" srcOrd="0" destOrd="0" presId="urn:microsoft.com/office/officeart/2009/3/layout/HorizontalOrganizationChart"/>
    <dgm:cxn modelId="{D7569873-A70C-4426-8384-B4E87CF0E6BB}" type="presOf" srcId="{B9B3FDC8-1FDD-4902-A526-E9C369568467}" destId="{A77A4F50-2551-4DA9-8536-93A7372501B5}" srcOrd="0" destOrd="0" presId="urn:microsoft.com/office/officeart/2009/3/layout/HorizontalOrganizationChart"/>
    <dgm:cxn modelId="{16EA640B-E9D0-4FB3-9FFC-B7FA6D7D6862}" type="presParOf" srcId="{F45678C3-B75F-45F6-BE99-0C1EA3A6C652}" destId="{0E6135C8-30C9-4067-A46B-AC2F072CCEA4}" srcOrd="0" destOrd="0" presId="urn:microsoft.com/office/officeart/2009/3/layout/HorizontalOrganizationChart"/>
    <dgm:cxn modelId="{EDADBE95-44C2-49BC-A1DB-7D2010CDB30E}" type="presParOf" srcId="{0E6135C8-30C9-4067-A46B-AC2F072CCEA4}" destId="{D36489CC-A360-42FC-AC6C-D50611F026EE}" srcOrd="0" destOrd="0" presId="urn:microsoft.com/office/officeart/2009/3/layout/HorizontalOrganizationChart"/>
    <dgm:cxn modelId="{0969A6FF-D1EA-4812-A771-CE4E6630F917}" type="presParOf" srcId="{D36489CC-A360-42FC-AC6C-D50611F026EE}" destId="{A77A4F50-2551-4DA9-8536-93A7372501B5}" srcOrd="0" destOrd="0" presId="urn:microsoft.com/office/officeart/2009/3/layout/HorizontalOrganizationChart"/>
    <dgm:cxn modelId="{16C9B06F-8678-469C-B56E-EF8E9AD41FCE}" type="presParOf" srcId="{D36489CC-A360-42FC-AC6C-D50611F026EE}" destId="{1FFC4654-4F5C-4E10-AA03-985FEA1C5091}" srcOrd="1" destOrd="0" presId="urn:microsoft.com/office/officeart/2009/3/layout/HorizontalOrganizationChart"/>
    <dgm:cxn modelId="{4B3D65ED-4A1B-42B4-807D-AA6CE0DF816B}" type="presParOf" srcId="{0E6135C8-30C9-4067-A46B-AC2F072CCEA4}" destId="{4FCD578D-D80A-46AC-9EF6-DF43F0092D33}" srcOrd="1" destOrd="0" presId="urn:microsoft.com/office/officeart/2009/3/layout/HorizontalOrganizationChart"/>
    <dgm:cxn modelId="{73694A90-CF7E-4E19-BD6A-368486A5962F}" type="presParOf" srcId="{4FCD578D-D80A-46AC-9EF6-DF43F0092D33}" destId="{1A85BD11-4B63-4C40-9809-DDCE8731F5F4}" srcOrd="0" destOrd="0" presId="urn:microsoft.com/office/officeart/2009/3/layout/HorizontalOrganizationChart"/>
    <dgm:cxn modelId="{15838C27-21A4-4BCB-9046-3800C8038322}" type="presParOf" srcId="{4FCD578D-D80A-46AC-9EF6-DF43F0092D33}" destId="{D91879E3-EEC0-41E1-9C0B-3443F44351C4}" srcOrd="1" destOrd="0" presId="urn:microsoft.com/office/officeart/2009/3/layout/HorizontalOrganizationChart"/>
    <dgm:cxn modelId="{F878D0C3-9C0C-476B-9594-452CB488FD45}" type="presParOf" srcId="{D91879E3-EEC0-41E1-9C0B-3443F44351C4}" destId="{40A66141-8176-44B0-B319-A4A3B614808C}" srcOrd="0" destOrd="0" presId="urn:microsoft.com/office/officeart/2009/3/layout/HorizontalOrganizationChart"/>
    <dgm:cxn modelId="{DAD64A0D-54C2-474C-9E5F-A1F5B808BF6C}" type="presParOf" srcId="{40A66141-8176-44B0-B319-A4A3B614808C}" destId="{0D763D89-8D2B-4C44-8FA4-0064BBF6F0DA}" srcOrd="0" destOrd="0" presId="urn:microsoft.com/office/officeart/2009/3/layout/HorizontalOrganizationChart"/>
    <dgm:cxn modelId="{41996710-B1BC-4FF6-8125-875D9603496E}" type="presParOf" srcId="{40A66141-8176-44B0-B319-A4A3B614808C}" destId="{150AF672-F3BB-40E4-9036-18380F6460D8}" srcOrd="1" destOrd="0" presId="urn:microsoft.com/office/officeart/2009/3/layout/HorizontalOrganizationChart"/>
    <dgm:cxn modelId="{9230E773-D3F8-4E7E-B815-41F43E2A76A9}" type="presParOf" srcId="{D91879E3-EEC0-41E1-9C0B-3443F44351C4}" destId="{A692D0C4-7E19-41F8-8022-9EA8CA7681DF}" srcOrd="1" destOrd="0" presId="urn:microsoft.com/office/officeart/2009/3/layout/HorizontalOrganizationChart"/>
    <dgm:cxn modelId="{B41C3A93-B90F-479D-9789-D9F96F7A397B}" type="presParOf" srcId="{A692D0C4-7E19-41F8-8022-9EA8CA7681DF}" destId="{8EB81042-1809-47D3-9AFB-87C5BCA3F570}" srcOrd="0" destOrd="0" presId="urn:microsoft.com/office/officeart/2009/3/layout/HorizontalOrganizationChart"/>
    <dgm:cxn modelId="{93C65140-6BC5-4720-A808-F3055C28B000}" type="presParOf" srcId="{A692D0C4-7E19-41F8-8022-9EA8CA7681DF}" destId="{48DC7F89-CB5F-435A-83BD-C17320489ED0}" srcOrd="1" destOrd="0" presId="urn:microsoft.com/office/officeart/2009/3/layout/HorizontalOrganizationChart"/>
    <dgm:cxn modelId="{326CD895-2E51-4BC4-9630-37DF40B37075}" type="presParOf" srcId="{48DC7F89-CB5F-435A-83BD-C17320489ED0}" destId="{094776BB-8043-4BC8-A10E-ECA8D59E9754}" srcOrd="0" destOrd="0" presId="urn:microsoft.com/office/officeart/2009/3/layout/HorizontalOrganizationChart"/>
    <dgm:cxn modelId="{8B101929-669F-431A-9D8C-F711B9D54D35}" type="presParOf" srcId="{094776BB-8043-4BC8-A10E-ECA8D59E9754}" destId="{E8C93E97-76A0-4A3D-A1DD-870915AE9D06}" srcOrd="0" destOrd="0" presId="urn:microsoft.com/office/officeart/2009/3/layout/HorizontalOrganizationChart"/>
    <dgm:cxn modelId="{6C7EB391-5C3C-458B-8530-41E7FBC76C50}" type="presParOf" srcId="{094776BB-8043-4BC8-A10E-ECA8D59E9754}" destId="{D24080F9-59FD-478A-8E38-1CB2FACBA6FB}" srcOrd="1" destOrd="0" presId="urn:microsoft.com/office/officeart/2009/3/layout/HorizontalOrganizationChart"/>
    <dgm:cxn modelId="{D231FCBA-5EB6-448A-8A30-5649B355279B}" type="presParOf" srcId="{48DC7F89-CB5F-435A-83BD-C17320489ED0}" destId="{DD1C3D0E-7BCD-4416-A9FC-77FF54010733}" srcOrd="1" destOrd="0" presId="urn:microsoft.com/office/officeart/2009/3/layout/HorizontalOrganizationChart"/>
    <dgm:cxn modelId="{6F85C037-9E98-4264-8AB0-4473AD60457F}" type="presParOf" srcId="{DD1C3D0E-7BCD-4416-A9FC-77FF54010733}" destId="{9B33E3E7-5F5A-40BB-9382-65DC2414927E}" srcOrd="0" destOrd="0" presId="urn:microsoft.com/office/officeart/2009/3/layout/HorizontalOrganizationChart"/>
    <dgm:cxn modelId="{A0245266-A46E-4F0A-A1D2-8FE0B895A35C}" type="presParOf" srcId="{DD1C3D0E-7BCD-4416-A9FC-77FF54010733}" destId="{D9356312-830D-4196-860A-0C55523F29D7}" srcOrd="1" destOrd="0" presId="urn:microsoft.com/office/officeart/2009/3/layout/HorizontalOrganizationChart"/>
    <dgm:cxn modelId="{BD550030-A897-4297-8E9D-FCAD7BB1E46B}" type="presParOf" srcId="{D9356312-830D-4196-860A-0C55523F29D7}" destId="{49D468A3-B88D-4136-A609-A4C7014D9C93}" srcOrd="0" destOrd="0" presId="urn:microsoft.com/office/officeart/2009/3/layout/HorizontalOrganizationChart"/>
    <dgm:cxn modelId="{0052F1F2-C84B-401E-8A88-347F0A044609}" type="presParOf" srcId="{49D468A3-B88D-4136-A609-A4C7014D9C93}" destId="{6079C488-C0F5-40C6-8E19-ECE8FDE0C7F7}" srcOrd="0" destOrd="0" presId="urn:microsoft.com/office/officeart/2009/3/layout/HorizontalOrganizationChart"/>
    <dgm:cxn modelId="{A561DA68-2726-4C7A-A73A-40AA4C9E958C}" type="presParOf" srcId="{49D468A3-B88D-4136-A609-A4C7014D9C93}" destId="{3AE0387B-F27D-45C7-ACD8-E8BB1A94610C}" srcOrd="1" destOrd="0" presId="urn:microsoft.com/office/officeart/2009/3/layout/HorizontalOrganizationChart"/>
    <dgm:cxn modelId="{DB3173B0-AFB8-4324-BC54-13575674B83E}" type="presParOf" srcId="{D9356312-830D-4196-860A-0C55523F29D7}" destId="{2AB47E6F-7DF0-4531-87E6-80C97C62C5DF}" srcOrd="1" destOrd="0" presId="urn:microsoft.com/office/officeart/2009/3/layout/HorizontalOrganizationChart"/>
    <dgm:cxn modelId="{39AD1311-F432-4E39-9634-6746B7E54C49}" type="presParOf" srcId="{D9356312-830D-4196-860A-0C55523F29D7}" destId="{0CCE3F8E-B145-439D-8DA8-3112F144C101}" srcOrd="2" destOrd="0" presId="urn:microsoft.com/office/officeart/2009/3/layout/HorizontalOrganizationChart"/>
    <dgm:cxn modelId="{43D5AD1D-5542-4BD2-ABC5-B77CCA7C49BB}" type="presParOf" srcId="{48DC7F89-CB5F-435A-83BD-C17320489ED0}" destId="{7DB8EA52-BEF1-4D4F-B3B1-E7EBF283498A}" srcOrd="2" destOrd="0" presId="urn:microsoft.com/office/officeart/2009/3/layout/HorizontalOrganizationChart"/>
    <dgm:cxn modelId="{727329E3-AEDF-43AB-BF02-E1752957060A}" type="presParOf" srcId="{D91879E3-EEC0-41E1-9C0B-3443F44351C4}" destId="{E07984BC-5C3C-4C05-A466-D071DFBFC434}" srcOrd="2" destOrd="0" presId="urn:microsoft.com/office/officeart/2009/3/layout/HorizontalOrganizationChart"/>
    <dgm:cxn modelId="{4C6E8A13-1E8B-4A11-B422-933722D7E6F2}" type="presParOf" srcId="{4FCD578D-D80A-46AC-9EF6-DF43F0092D33}" destId="{40850863-7AF6-4A4A-A347-0F3BB3709CC2}" srcOrd="2" destOrd="0" presId="urn:microsoft.com/office/officeart/2009/3/layout/HorizontalOrganizationChart"/>
    <dgm:cxn modelId="{D2BB5AFE-4E99-4228-A6C4-847BA1AAFAA1}" type="presParOf" srcId="{4FCD578D-D80A-46AC-9EF6-DF43F0092D33}" destId="{6900415C-8D62-4491-90DE-E19ABEF824F5}" srcOrd="3" destOrd="0" presId="urn:microsoft.com/office/officeart/2009/3/layout/HorizontalOrganizationChart"/>
    <dgm:cxn modelId="{18DA4DE1-C67B-4852-8CEB-D53F9443F81D}" type="presParOf" srcId="{6900415C-8D62-4491-90DE-E19ABEF824F5}" destId="{FE1E19A1-B6C4-4AB0-98C8-DE65FE1776F3}" srcOrd="0" destOrd="0" presId="urn:microsoft.com/office/officeart/2009/3/layout/HorizontalOrganizationChart"/>
    <dgm:cxn modelId="{EA9CC66C-E61D-46BA-A954-9B881AAB455C}" type="presParOf" srcId="{FE1E19A1-B6C4-4AB0-98C8-DE65FE1776F3}" destId="{94C24167-D7E8-42F4-A084-E5B8810AD5AE}" srcOrd="0" destOrd="0" presId="urn:microsoft.com/office/officeart/2009/3/layout/HorizontalOrganizationChart"/>
    <dgm:cxn modelId="{4A638C0A-58CE-4196-B16B-F303DD5E3617}" type="presParOf" srcId="{FE1E19A1-B6C4-4AB0-98C8-DE65FE1776F3}" destId="{8B0C6C32-BD21-48E9-B681-9D99CBBB2F13}" srcOrd="1" destOrd="0" presId="urn:microsoft.com/office/officeart/2009/3/layout/HorizontalOrganizationChart"/>
    <dgm:cxn modelId="{480A2C3C-4AF8-4147-9A72-3DC9EC936824}" type="presParOf" srcId="{6900415C-8D62-4491-90DE-E19ABEF824F5}" destId="{D627A37F-3EEF-4120-B895-84C0BFB80267}" srcOrd="1" destOrd="0" presId="urn:microsoft.com/office/officeart/2009/3/layout/HorizontalOrganizationChart"/>
    <dgm:cxn modelId="{4686466E-B953-4722-9FC5-8A22654D709E}" type="presParOf" srcId="{D627A37F-3EEF-4120-B895-84C0BFB80267}" destId="{5E354ACB-89C2-46C2-BEAE-326FB20E5138}" srcOrd="0" destOrd="0" presId="urn:microsoft.com/office/officeart/2009/3/layout/HorizontalOrganizationChart"/>
    <dgm:cxn modelId="{C4CAEF4C-A428-40AF-BB0D-17F4E4FFAEED}" type="presParOf" srcId="{D627A37F-3EEF-4120-B895-84C0BFB80267}" destId="{D545E5A0-4014-4A7C-B571-18BEF192C440}" srcOrd="1" destOrd="0" presId="urn:microsoft.com/office/officeart/2009/3/layout/HorizontalOrganizationChart"/>
    <dgm:cxn modelId="{345AD9DE-6E06-4AC2-B3E0-F08EAE807985}" type="presParOf" srcId="{D545E5A0-4014-4A7C-B571-18BEF192C440}" destId="{DB6D40A8-6A50-4C00-BD3D-5997D8B19564}" srcOrd="0" destOrd="0" presId="urn:microsoft.com/office/officeart/2009/3/layout/HorizontalOrganizationChart"/>
    <dgm:cxn modelId="{45F142AA-5B9E-4354-AE21-96BB10A63BB4}" type="presParOf" srcId="{DB6D40A8-6A50-4C00-BD3D-5997D8B19564}" destId="{A1FB7AFE-AAD3-4AA9-A507-3F0B6EE87F2D}" srcOrd="0" destOrd="0" presId="urn:microsoft.com/office/officeart/2009/3/layout/HorizontalOrganizationChart"/>
    <dgm:cxn modelId="{5B653650-3148-4059-BB3D-5D0ED9AEFEC1}" type="presParOf" srcId="{DB6D40A8-6A50-4C00-BD3D-5997D8B19564}" destId="{B8AC81FD-3F6D-4D34-A8E1-1B53F119E151}" srcOrd="1" destOrd="0" presId="urn:microsoft.com/office/officeart/2009/3/layout/HorizontalOrganizationChart"/>
    <dgm:cxn modelId="{052268FD-6B76-4278-992A-AC19AE2FFB01}" type="presParOf" srcId="{D545E5A0-4014-4A7C-B571-18BEF192C440}" destId="{7C15C796-337A-4F0E-9B5E-1720867E6503}" srcOrd="1" destOrd="0" presId="urn:microsoft.com/office/officeart/2009/3/layout/HorizontalOrganizationChart"/>
    <dgm:cxn modelId="{002A606E-C4F5-4C18-B8CE-581CCF6D48E5}" type="presParOf" srcId="{7C15C796-337A-4F0E-9B5E-1720867E6503}" destId="{91A789D1-EA6E-4BCB-A4B0-A7EE7D258A0E}" srcOrd="0" destOrd="0" presId="urn:microsoft.com/office/officeart/2009/3/layout/HorizontalOrganizationChart"/>
    <dgm:cxn modelId="{B922C2D2-E5C8-40AA-AB17-89BBA152F594}" type="presParOf" srcId="{7C15C796-337A-4F0E-9B5E-1720867E6503}" destId="{A3F7E377-E284-4EBA-AE5D-1938AF442CCA}" srcOrd="1" destOrd="0" presId="urn:microsoft.com/office/officeart/2009/3/layout/HorizontalOrganizationChart"/>
    <dgm:cxn modelId="{C4C5D099-C88F-4632-BC21-DE8C6D9FFB6A}" type="presParOf" srcId="{A3F7E377-E284-4EBA-AE5D-1938AF442CCA}" destId="{3B4F0687-3304-4FEB-AE6C-F6ADDB2295D3}" srcOrd="0" destOrd="0" presId="urn:microsoft.com/office/officeart/2009/3/layout/HorizontalOrganizationChart"/>
    <dgm:cxn modelId="{7F4809DA-CC13-4188-9439-71808A09E472}" type="presParOf" srcId="{3B4F0687-3304-4FEB-AE6C-F6ADDB2295D3}" destId="{E53C12CD-4BFC-4292-9A27-9287A6CA259C}" srcOrd="0" destOrd="0" presId="urn:microsoft.com/office/officeart/2009/3/layout/HorizontalOrganizationChart"/>
    <dgm:cxn modelId="{C8FD1A23-3789-46E9-B0EF-5F0C4AAFE0E4}" type="presParOf" srcId="{3B4F0687-3304-4FEB-AE6C-F6ADDB2295D3}" destId="{C38020C1-6B76-4248-AB92-D6D331F9B171}" srcOrd="1" destOrd="0" presId="urn:microsoft.com/office/officeart/2009/3/layout/HorizontalOrganizationChart"/>
    <dgm:cxn modelId="{6AE3B577-17CB-4C7E-AFC5-CF534DF843FD}" type="presParOf" srcId="{A3F7E377-E284-4EBA-AE5D-1938AF442CCA}" destId="{E311AED9-72DB-480A-9656-CB9034A47B36}" srcOrd="1" destOrd="0" presId="urn:microsoft.com/office/officeart/2009/3/layout/HorizontalOrganizationChart"/>
    <dgm:cxn modelId="{CDCB5573-4439-4B2A-9BFB-057ECE7A873B}" type="presParOf" srcId="{A3F7E377-E284-4EBA-AE5D-1938AF442CCA}" destId="{DC088F59-CE2D-4DEC-A48F-2CA9B70EEA93}" srcOrd="2" destOrd="0" presId="urn:microsoft.com/office/officeart/2009/3/layout/HorizontalOrganizationChart"/>
    <dgm:cxn modelId="{A85B7404-865B-4790-BD0A-661B38DF43CF}" type="presParOf" srcId="{D545E5A0-4014-4A7C-B571-18BEF192C440}" destId="{E567A5EC-23C5-472A-A798-71297B0294EA}" srcOrd="2" destOrd="0" presId="urn:microsoft.com/office/officeart/2009/3/layout/HorizontalOrganizationChart"/>
    <dgm:cxn modelId="{74076925-B077-4074-B894-A38257B49A1D}" type="presParOf" srcId="{6900415C-8D62-4491-90DE-E19ABEF824F5}" destId="{A593D69E-C860-4CD2-8FE4-CA4EAF041ED3}" srcOrd="2" destOrd="0" presId="urn:microsoft.com/office/officeart/2009/3/layout/HorizontalOrganizationChart"/>
    <dgm:cxn modelId="{EC61AAE1-76E0-4122-B56C-63B0ED3DC177}" type="presParOf" srcId="{4FCD578D-D80A-46AC-9EF6-DF43F0092D33}" destId="{8B785074-3282-4393-AC23-1341AA1489D0}" srcOrd="4" destOrd="0" presId="urn:microsoft.com/office/officeart/2009/3/layout/HorizontalOrganizationChart"/>
    <dgm:cxn modelId="{DEA28D5D-687D-4EBA-B658-9321AADF7E91}" type="presParOf" srcId="{4FCD578D-D80A-46AC-9EF6-DF43F0092D33}" destId="{A1DCF42F-D6F6-4261-B594-73DAABAB737A}" srcOrd="5" destOrd="0" presId="urn:microsoft.com/office/officeart/2009/3/layout/HorizontalOrganizationChart"/>
    <dgm:cxn modelId="{40927129-EDC2-4FE7-AF36-322F3F7A2AE9}" type="presParOf" srcId="{A1DCF42F-D6F6-4261-B594-73DAABAB737A}" destId="{1D285894-6820-4E82-BC7D-A25203D9931D}" srcOrd="0" destOrd="0" presId="urn:microsoft.com/office/officeart/2009/3/layout/HorizontalOrganizationChart"/>
    <dgm:cxn modelId="{813E0F7F-41E5-4246-BB22-FF383795C29A}" type="presParOf" srcId="{1D285894-6820-4E82-BC7D-A25203D9931D}" destId="{9E2B262D-F5B0-44DB-A9AB-640C27951ADD}" srcOrd="0" destOrd="0" presId="urn:microsoft.com/office/officeart/2009/3/layout/HorizontalOrganizationChart"/>
    <dgm:cxn modelId="{B3983EC0-956B-47B8-B182-32BE35B437C6}" type="presParOf" srcId="{1D285894-6820-4E82-BC7D-A25203D9931D}" destId="{8318300F-B04C-48AE-8D27-6BF1FB0EA03D}" srcOrd="1" destOrd="0" presId="urn:microsoft.com/office/officeart/2009/3/layout/HorizontalOrganizationChart"/>
    <dgm:cxn modelId="{5077255D-C349-47E5-95BE-948F900A190B}" type="presParOf" srcId="{A1DCF42F-D6F6-4261-B594-73DAABAB737A}" destId="{5BAD4FD4-0F6F-4F5D-B138-BB020C861750}" srcOrd="1" destOrd="0" presId="urn:microsoft.com/office/officeart/2009/3/layout/HorizontalOrganizationChart"/>
    <dgm:cxn modelId="{7684DCDF-2BC7-4010-B2B5-979B470928BC}" type="presParOf" srcId="{A1DCF42F-D6F6-4261-B594-73DAABAB737A}" destId="{910B9A60-21BB-46CC-B89C-9440742B4216}" srcOrd="2" destOrd="0" presId="urn:microsoft.com/office/officeart/2009/3/layout/HorizontalOrganizationChart"/>
    <dgm:cxn modelId="{42A24DCE-1671-431D-A72C-AD498217A7D7}" type="presParOf" srcId="{0E6135C8-30C9-4067-A46B-AC2F072CCEA4}" destId="{4270EC85-5119-4487-8644-98C13C087597}"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616C86-405A-2545-B052-AB0A2E19F83D}">
      <dsp:nvSpPr>
        <dsp:cNvPr id="0" name=""/>
        <dsp:cNvSpPr/>
      </dsp:nvSpPr>
      <dsp:spPr>
        <a:xfrm>
          <a:off x="4012" y="0"/>
          <a:ext cx="1769091" cy="792087"/>
        </a:xfrm>
        <a:prstGeom prst="roundRect">
          <a:avLst>
            <a:gd name="adj" fmla="val 10000"/>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pt-BR" sz="2200" kern="1200" smtClean="0"/>
            <a:t>Ético-moral</a:t>
          </a:r>
          <a:endParaRPr lang="pt-BR" sz="2200" kern="1200"/>
        </a:p>
      </dsp:txBody>
      <dsp:txXfrm>
        <a:off x="27211" y="23199"/>
        <a:ext cx="1722693" cy="745689"/>
      </dsp:txXfrm>
    </dsp:sp>
    <dsp:sp modelId="{ED266008-2292-2342-AE7C-15C466BA3B4C}">
      <dsp:nvSpPr>
        <dsp:cNvPr id="0" name=""/>
        <dsp:cNvSpPr/>
      </dsp:nvSpPr>
      <dsp:spPr>
        <a:xfrm rot="10800000">
          <a:off x="1950012" y="176676"/>
          <a:ext cx="375047" cy="438734"/>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pt-BR" sz="1800" kern="1200"/>
        </a:p>
      </dsp:txBody>
      <dsp:txXfrm>
        <a:off x="2062526" y="264423"/>
        <a:ext cx="262533" cy="263240"/>
      </dsp:txXfrm>
    </dsp:sp>
    <dsp:sp modelId="{8EF01073-014A-F54C-8A39-1728A3A3CADC}">
      <dsp:nvSpPr>
        <dsp:cNvPr id="0" name=""/>
        <dsp:cNvSpPr/>
      </dsp:nvSpPr>
      <dsp:spPr>
        <a:xfrm>
          <a:off x="2480740" y="0"/>
          <a:ext cx="1769091" cy="792087"/>
        </a:xfrm>
        <a:prstGeom prst="roundRect">
          <a:avLst>
            <a:gd name="adj" fmla="val 10000"/>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b="1" kern="1200" smtClean="0"/>
            <a:t>DIMENSÕES</a:t>
          </a:r>
          <a:endParaRPr lang="pt-BR" sz="1900" b="1" kern="1200" dirty="0"/>
        </a:p>
      </dsp:txBody>
      <dsp:txXfrm>
        <a:off x="2503939" y="23199"/>
        <a:ext cx="1722693" cy="745689"/>
      </dsp:txXfrm>
    </dsp:sp>
    <dsp:sp modelId="{156B229E-74BF-5F4C-9B6A-96489D8C6440}">
      <dsp:nvSpPr>
        <dsp:cNvPr id="0" name=""/>
        <dsp:cNvSpPr/>
      </dsp:nvSpPr>
      <dsp:spPr>
        <a:xfrm>
          <a:off x="4426740" y="176676"/>
          <a:ext cx="375047" cy="438734"/>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pt-BR" sz="1800" kern="1200"/>
        </a:p>
      </dsp:txBody>
      <dsp:txXfrm>
        <a:off x="4426740" y="264423"/>
        <a:ext cx="262533" cy="263240"/>
      </dsp:txXfrm>
    </dsp:sp>
    <dsp:sp modelId="{8110B29B-7555-8F4F-88FD-D67D4AD8AB15}">
      <dsp:nvSpPr>
        <dsp:cNvPr id="0" name=""/>
        <dsp:cNvSpPr/>
      </dsp:nvSpPr>
      <dsp:spPr>
        <a:xfrm>
          <a:off x="4957467" y="0"/>
          <a:ext cx="2897735" cy="792087"/>
        </a:xfrm>
        <a:prstGeom prst="roundRect">
          <a:avLst>
            <a:gd name="adj" fmla="val 10000"/>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pt-BR" sz="2200" kern="1200" dirty="0" smtClean="0"/>
            <a:t>Econômico-fiscal </a:t>
          </a:r>
          <a:endParaRPr lang="pt-BR" sz="2200" kern="1200" dirty="0"/>
        </a:p>
      </dsp:txBody>
      <dsp:txXfrm>
        <a:off x="4980666" y="23199"/>
        <a:ext cx="2851337" cy="7456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85074-3282-4393-AC23-1341AA1489D0}">
      <dsp:nvSpPr>
        <dsp:cNvPr id="0" name=""/>
        <dsp:cNvSpPr/>
      </dsp:nvSpPr>
      <dsp:spPr>
        <a:xfrm>
          <a:off x="1783476" y="2556284"/>
          <a:ext cx="355732" cy="764825"/>
        </a:xfrm>
        <a:custGeom>
          <a:avLst/>
          <a:gdLst/>
          <a:ahLst/>
          <a:cxnLst/>
          <a:rect l="0" t="0" r="0" b="0"/>
          <a:pathLst>
            <a:path>
              <a:moveTo>
                <a:pt x="0" y="0"/>
              </a:moveTo>
              <a:lnTo>
                <a:pt x="177866" y="0"/>
              </a:lnTo>
              <a:lnTo>
                <a:pt x="177866" y="764825"/>
              </a:lnTo>
              <a:lnTo>
                <a:pt x="355732" y="764825"/>
              </a:lnTo>
            </a:path>
          </a:pathLst>
        </a:custGeom>
        <a:noFill/>
        <a:ln w="1905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A789D1-EA6E-4BCB-A4B0-A7EE7D258A0E}">
      <dsp:nvSpPr>
        <dsp:cNvPr id="0" name=""/>
        <dsp:cNvSpPr/>
      </dsp:nvSpPr>
      <dsp:spPr>
        <a:xfrm>
          <a:off x="6052271" y="2510564"/>
          <a:ext cx="355732" cy="91440"/>
        </a:xfrm>
        <a:custGeom>
          <a:avLst/>
          <a:gdLst/>
          <a:ahLst/>
          <a:cxnLst/>
          <a:rect l="0" t="0" r="0" b="0"/>
          <a:pathLst>
            <a:path>
              <a:moveTo>
                <a:pt x="0" y="45720"/>
              </a:moveTo>
              <a:lnTo>
                <a:pt x="355732" y="45720"/>
              </a:lnTo>
            </a:path>
          </a:pathLst>
        </a:custGeom>
        <a:noFill/>
        <a:ln w="1905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354ACB-89C2-46C2-BEAE-326FB20E5138}">
      <dsp:nvSpPr>
        <dsp:cNvPr id="0" name=""/>
        <dsp:cNvSpPr/>
      </dsp:nvSpPr>
      <dsp:spPr>
        <a:xfrm>
          <a:off x="3917874" y="2510564"/>
          <a:ext cx="355732" cy="91440"/>
        </a:xfrm>
        <a:custGeom>
          <a:avLst/>
          <a:gdLst/>
          <a:ahLst/>
          <a:cxnLst/>
          <a:rect l="0" t="0" r="0" b="0"/>
          <a:pathLst>
            <a:path>
              <a:moveTo>
                <a:pt x="0" y="45720"/>
              </a:moveTo>
              <a:lnTo>
                <a:pt x="355732" y="45720"/>
              </a:lnTo>
            </a:path>
          </a:pathLst>
        </a:custGeom>
        <a:noFill/>
        <a:ln w="1905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850863-7AF6-4A4A-A347-0F3BB3709CC2}">
      <dsp:nvSpPr>
        <dsp:cNvPr id="0" name=""/>
        <dsp:cNvSpPr/>
      </dsp:nvSpPr>
      <dsp:spPr>
        <a:xfrm>
          <a:off x="1783476" y="2510564"/>
          <a:ext cx="355732" cy="91440"/>
        </a:xfrm>
        <a:custGeom>
          <a:avLst/>
          <a:gdLst/>
          <a:ahLst/>
          <a:cxnLst/>
          <a:rect l="0" t="0" r="0" b="0"/>
          <a:pathLst>
            <a:path>
              <a:moveTo>
                <a:pt x="0" y="45720"/>
              </a:moveTo>
              <a:lnTo>
                <a:pt x="355732" y="45720"/>
              </a:lnTo>
            </a:path>
          </a:pathLst>
        </a:custGeom>
        <a:noFill/>
        <a:ln w="1905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33E3E7-5F5A-40BB-9382-65DC2414927E}">
      <dsp:nvSpPr>
        <dsp:cNvPr id="0" name=""/>
        <dsp:cNvSpPr/>
      </dsp:nvSpPr>
      <dsp:spPr>
        <a:xfrm>
          <a:off x="6052271" y="1745738"/>
          <a:ext cx="355732" cy="91440"/>
        </a:xfrm>
        <a:custGeom>
          <a:avLst/>
          <a:gdLst/>
          <a:ahLst/>
          <a:cxnLst/>
          <a:rect l="0" t="0" r="0" b="0"/>
          <a:pathLst>
            <a:path>
              <a:moveTo>
                <a:pt x="0" y="45720"/>
              </a:moveTo>
              <a:lnTo>
                <a:pt x="355732" y="45720"/>
              </a:lnTo>
            </a:path>
          </a:pathLst>
        </a:custGeom>
        <a:noFill/>
        <a:ln w="1905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B81042-1809-47D3-9AFB-87C5BCA3F570}">
      <dsp:nvSpPr>
        <dsp:cNvPr id="0" name=""/>
        <dsp:cNvSpPr/>
      </dsp:nvSpPr>
      <dsp:spPr>
        <a:xfrm>
          <a:off x="3917874" y="1745738"/>
          <a:ext cx="355732" cy="91440"/>
        </a:xfrm>
        <a:custGeom>
          <a:avLst/>
          <a:gdLst/>
          <a:ahLst/>
          <a:cxnLst/>
          <a:rect l="0" t="0" r="0" b="0"/>
          <a:pathLst>
            <a:path>
              <a:moveTo>
                <a:pt x="0" y="45720"/>
              </a:moveTo>
              <a:lnTo>
                <a:pt x="355732" y="45720"/>
              </a:lnTo>
            </a:path>
          </a:pathLst>
        </a:custGeom>
        <a:noFill/>
        <a:ln w="1905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85BD11-4B63-4C40-9809-DDCE8731F5F4}">
      <dsp:nvSpPr>
        <dsp:cNvPr id="0" name=""/>
        <dsp:cNvSpPr/>
      </dsp:nvSpPr>
      <dsp:spPr>
        <a:xfrm>
          <a:off x="1783476" y="1791458"/>
          <a:ext cx="355732" cy="764825"/>
        </a:xfrm>
        <a:custGeom>
          <a:avLst/>
          <a:gdLst/>
          <a:ahLst/>
          <a:cxnLst/>
          <a:rect l="0" t="0" r="0" b="0"/>
          <a:pathLst>
            <a:path>
              <a:moveTo>
                <a:pt x="0" y="764825"/>
              </a:moveTo>
              <a:lnTo>
                <a:pt x="177866" y="764825"/>
              </a:lnTo>
              <a:lnTo>
                <a:pt x="177866" y="0"/>
              </a:lnTo>
              <a:lnTo>
                <a:pt x="355732" y="0"/>
              </a:lnTo>
            </a:path>
          </a:pathLst>
        </a:custGeom>
        <a:noFill/>
        <a:ln w="1905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7A4F50-2551-4DA9-8536-93A7372501B5}">
      <dsp:nvSpPr>
        <dsp:cNvPr id="0" name=""/>
        <dsp:cNvSpPr/>
      </dsp:nvSpPr>
      <dsp:spPr>
        <a:xfrm>
          <a:off x="4812" y="2285037"/>
          <a:ext cx="1778664" cy="542492"/>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pt-BR" sz="1900" kern="1200" dirty="0"/>
            <a:t>Etapas</a:t>
          </a:r>
        </a:p>
      </dsp:txBody>
      <dsp:txXfrm>
        <a:off x="4812" y="2285037"/>
        <a:ext cx="1778664" cy="542492"/>
      </dsp:txXfrm>
    </dsp:sp>
    <dsp:sp modelId="{0D763D89-8D2B-4C44-8FA4-0064BBF6F0DA}">
      <dsp:nvSpPr>
        <dsp:cNvPr id="0" name=""/>
        <dsp:cNvSpPr/>
      </dsp:nvSpPr>
      <dsp:spPr>
        <a:xfrm>
          <a:off x="2139209" y="1520211"/>
          <a:ext cx="1778664" cy="542492"/>
        </a:xfrm>
        <a:prstGeom prst="rect">
          <a:avLst/>
        </a:prstGeom>
        <a:solidFill>
          <a:schemeClr val="accent2"/>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pt-BR" sz="1900" kern="1200" dirty="0"/>
            <a:t>Câmara</a:t>
          </a:r>
        </a:p>
      </dsp:txBody>
      <dsp:txXfrm>
        <a:off x="2139209" y="1520211"/>
        <a:ext cx="1778664" cy="542492"/>
      </dsp:txXfrm>
    </dsp:sp>
    <dsp:sp modelId="{E8C93E97-76A0-4A3D-A1DD-870915AE9D06}">
      <dsp:nvSpPr>
        <dsp:cNvPr id="0" name=""/>
        <dsp:cNvSpPr/>
      </dsp:nvSpPr>
      <dsp:spPr>
        <a:xfrm>
          <a:off x="4273606" y="1520211"/>
          <a:ext cx="1778664" cy="542492"/>
        </a:xfrm>
        <a:prstGeom prst="rect">
          <a:avLst/>
        </a:prstGeom>
        <a:solidFill>
          <a:schemeClr val="accent2"/>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pt-BR" sz="1900" kern="1200" dirty="0"/>
            <a:t>CCJC/Comissão Especial</a:t>
          </a:r>
        </a:p>
      </dsp:txBody>
      <dsp:txXfrm>
        <a:off x="4273606" y="1520211"/>
        <a:ext cx="1778664" cy="542492"/>
      </dsp:txXfrm>
    </dsp:sp>
    <dsp:sp modelId="{6079C488-C0F5-40C6-8E19-ECE8FDE0C7F7}">
      <dsp:nvSpPr>
        <dsp:cNvPr id="0" name=""/>
        <dsp:cNvSpPr/>
      </dsp:nvSpPr>
      <dsp:spPr>
        <a:xfrm>
          <a:off x="6408004" y="1520211"/>
          <a:ext cx="1778664" cy="542492"/>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pt-BR" sz="1900" kern="1200" dirty="0"/>
            <a:t>Plenário</a:t>
          </a:r>
        </a:p>
      </dsp:txBody>
      <dsp:txXfrm>
        <a:off x="6408004" y="1520211"/>
        <a:ext cx="1778664" cy="542492"/>
      </dsp:txXfrm>
    </dsp:sp>
    <dsp:sp modelId="{94C24167-D7E8-42F4-A084-E5B8810AD5AE}">
      <dsp:nvSpPr>
        <dsp:cNvPr id="0" name=""/>
        <dsp:cNvSpPr/>
      </dsp:nvSpPr>
      <dsp:spPr>
        <a:xfrm>
          <a:off x="2139209" y="2285037"/>
          <a:ext cx="1778664" cy="542492"/>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pt-BR" sz="1900" kern="1200" dirty="0"/>
            <a:t>Senado</a:t>
          </a:r>
        </a:p>
      </dsp:txBody>
      <dsp:txXfrm>
        <a:off x="2139209" y="2285037"/>
        <a:ext cx="1778664" cy="542492"/>
      </dsp:txXfrm>
    </dsp:sp>
    <dsp:sp modelId="{A1FB7AFE-AAD3-4AA9-A507-3F0B6EE87F2D}">
      <dsp:nvSpPr>
        <dsp:cNvPr id="0" name=""/>
        <dsp:cNvSpPr/>
      </dsp:nvSpPr>
      <dsp:spPr>
        <a:xfrm>
          <a:off x="4273606" y="2285037"/>
          <a:ext cx="1778664" cy="542492"/>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pt-BR" sz="1900" kern="1200"/>
            <a:t>CCJC</a:t>
          </a:r>
          <a:endParaRPr lang="pt-BR" sz="1900" kern="1200" dirty="0"/>
        </a:p>
      </dsp:txBody>
      <dsp:txXfrm>
        <a:off x="4273606" y="2285037"/>
        <a:ext cx="1778664" cy="542492"/>
      </dsp:txXfrm>
    </dsp:sp>
    <dsp:sp modelId="{E53C12CD-4BFC-4292-9A27-9287A6CA259C}">
      <dsp:nvSpPr>
        <dsp:cNvPr id="0" name=""/>
        <dsp:cNvSpPr/>
      </dsp:nvSpPr>
      <dsp:spPr>
        <a:xfrm>
          <a:off x="6408004" y="2285037"/>
          <a:ext cx="1778664" cy="542492"/>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pt-BR" sz="1900" kern="1200" dirty="0"/>
            <a:t>Plenário</a:t>
          </a:r>
        </a:p>
      </dsp:txBody>
      <dsp:txXfrm>
        <a:off x="6408004" y="2285037"/>
        <a:ext cx="1778664" cy="542492"/>
      </dsp:txXfrm>
    </dsp:sp>
    <dsp:sp modelId="{9E2B262D-F5B0-44DB-A9AB-640C27951ADD}">
      <dsp:nvSpPr>
        <dsp:cNvPr id="0" name=""/>
        <dsp:cNvSpPr/>
      </dsp:nvSpPr>
      <dsp:spPr>
        <a:xfrm>
          <a:off x="2139209" y="3049863"/>
          <a:ext cx="6064889" cy="542492"/>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pt-BR" sz="1900" kern="1200" dirty="0"/>
            <a:t>Promulgação</a:t>
          </a:r>
        </a:p>
      </dsp:txBody>
      <dsp:txXfrm>
        <a:off x="2139209" y="3049863"/>
        <a:ext cx="6064889" cy="54249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571B1C-1D21-420A-836E-E59AD4A557B4}" type="datetimeFigureOut">
              <a:rPr lang="pt-BR" smtClean="0"/>
              <a:t>21/06/17</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6CD317-16C6-4C10-A0D1-05D38A5847D8}" type="slidenum">
              <a:rPr lang="pt-BR" smtClean="0"/>
              <a:t>‹n.º›</a:t>
            </a:fld>
            <a:endParaRPr lang="pt-BR"/>
          </a:p>
        </p:txBody>
      </p:sp>
    </p:spTree>
    <p:extLst>
      <p:ext uri="{BB962C8B-B14F-4D97-AF65-F5344CB8AC3E}">
        <p14:creationId xmlns:p14="http://schemas.microsoft.com/office/powerpoint/2010/main" val="2977185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C96CD317-16C6-4C10-A0D1-05D38A5847D8}" type="slidenum">
              <a:rPr lang="pt-BR" smtClean="0"/>
              <a:t>1</a:t>
            </a:fld>
            <a:endParaRPr lang="pt-BR"/>
          </a:p>
        </p:txBody>
      </p:sp>
    </p:spTree>
    <p:extLst>
      <p:ext uri="{BB962C8B-B14F-4D97-AF65-F5344CB8AC3E}">
        <p14:creationId xmlns:p14="http://schemas.microsoft.com/office/powerpoint/2010/main" val="1725203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D3F99C5-5F27-45E9-A43A-892397106755}" type="slidenum">
              <a:rPr lang="pt-BR" smtClean="0"/>
              <a:t>39</a:t>
            </a:fld>
            <a:endParaRPr lang="pt-BR"/>
          </a:p>
        </p:txBody>
      </p:sp>
    </p:spTree>
    <p:extLst>
      <p:ext uri="{BB962C8B-B14F-4D97-AF65-F5344CB8AC3E}">
        <p14:creationId xmlns:p14="http://schemas.microsoft.com/office/powerpoint/2010/main" val="879560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FF32686A-0C3C-45CC-B0DF-5AE8A61488CA}" type="slidenum">
              <a:rPr lang="pt-BR" smtClean="0"/>
              <a:t>9</a:t>
            </a:fld>
            <a:endParaRPr lang="pt-BR"/>
          </a:p>
        </p:txBody>
      </p:sp>
    </p:spTree>
    <p:extLst>
      <p:ext uri="{BB962C8B-B14F-4D97-AF65-F5344CB8AC3E}">
        <p14:creationId xmlns:p14="http://schemas.microsoft.com/office/powerpoint/2010/main" val="978789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sz="1200" dirty="0"/>
          </a:p>
        </p:txBody>
      </p:sp>
      <p:sp>
        <p:nvSpPr>
          <p:cNvPr id="4" name="Espaço Reservado para Número de Slide 3"/>
          <p:cNvSpPr>
            <a:spLocks noGrp="1"/>
          </p:cNvSpPr>
          <p:nvPr>
            <p:ph type="sldNum" sz="quarter" idx="10"/>
          </p:nvPr>
        </p:nvSpPr>
        <p:spPr/>
        <p:txBody>
          <a:bodyPr/>
          <a:lstStyle/>
          <a:p>
            <a:fld id="{C96CD317-16C6-4C10-A0D1-05D38A5847D8}" type="slidenum">
              <a:rPr lang="pt-BR" smtClean="0"/>
              <a:t>17</a:t>
            </a:fld>
            <a:endParaRPr lang="pt-BR"/>
          </a:p>
        </p:txBody>
      </p:sp>
    </p:spTree>
    <p:extLst>
      <p:ext uri="{BB962C8B-B14F-4D97-AF65-F5344CB8AC3E}">
        <p14:creationId xmlns:p14="http://schemas.microsoft.com/office/powerpoint/2010/main" val="1005939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C96CD317-16C6-4C10-A0D1-05D38A5847D8}" type="slidenum">
              <a:rPr lang="pt-BR" smtClean="0"/>
              <a:t>18</a:t>
            </a:fld>
            <a:endParaRPr lang="pt-BR"/>
          </a:p>
        </p:txBody>
      </p:sp>
    </p:spTree>
    <p:extLst>
      <p:ext uri="{BB962C8B-B14F-4D97-AF65-F5344CB8AC3E}">
        <p14:creationId xmlns:p14="http://schemas.microsoft.com/office/powerpoint/2010/main" val="653988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C96CD317-16C6-4C10-A0D1-05D38A5847D8}" type="slidenum">
              <a:rPr lang="pt-BR" smtClean="0"/>
              <a:t>24</a:t>
            </a:fld>
            <a:endParaRPr lang="pt-BR"/>
          </a:p>
        </p:txBody>
      </p:sp>
    </p:spTree>
    <p:extLst>
      <p:ext uri="{BB962C8B-B14F-4D97-AF65-F5344CB8AC3E}">
        <p14:creationId xmlns:p14="http://schemas.microsoft.com/office/powerpoint/2010/main" val="2211302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C96CD317-16C6-4C10-A0D1-05D38A5847D8}" type="slidenum">
              <a:rPr lang="pt-BR" smtClean="0"/>
              <a:t>26</a:t>
            </a:fld>
            <a:endParaRPr lang="pt-BR"/>
          </a:p>
        </p:txBody>
      </p:sp>
    </p:spTree>
    <p:extLst>
      <p:ext uri="{BB962C8B-B14F-4D97-AF65-F5344CB8AC3E}">
        <p14:creationId xmlns:p14="http://schemas.microsoft.com/office/powerpoint/2010/main" val="1968506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C96CD317-16C6-4C10-A0D1-05D38A5847D8}" type="slidenum">
              <a:rPr lang="pt-BR" smtClean="0"/>
              <a:t>28</a:t>
            </a:fld>
            <a:endParaRPr lang="pt-BR"/>
          </a:p>
        </p:txBody>
      </p:sp>
    </p:spTree>
    <p:extLst>
      <p:ext uri="{BB962C8B-B14F-4D97-AF65-F5344CB8AC3E}">
        <p14:creationId xmlns:p14="http://schemas.microsoft.com/office/powerpoint/2010/main" val="2827298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C96CD317-16C6-4C10-A0D1-05D38A5847D8}" type="slidenum">
              <a:rPr lang="pt-BR" smtClean="0"/>
              <a:t>29</a:t>
            </a:fld>
            <a:endParaRPr lang="pt-BR"/>
          </a:p>
        </p:txBody>
      </p:sp>
    </p:spTree>
    <p:extLst>
      <p:ext uri="{BB962C8B-B14F-4D97-AF65-F5344CB8AC3E}">
        <p14:creationId xmlns:p14="http://schemas.microsoft.com/office/powerpoint/2010/main" val="1184387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C96CD317-16C6-4C10-A0D1-05D38A5847D8}" type="slidenum">
              <a:rPr lang="pt-BR" smtClean="0"/>
              <a:t>37</a:t>
            </a:fld>
            <a:endParaRPr lang="pt-BR"/>
          </a:p>
        </p:txBody>
      </p:sp>
    </p:spTree>
    <p:extLst>
      <p:ext uri="{BB962C8B-B14F-4D97-AF65-F5344CB8AC3E}">
        <p14:creationId xmlns:p14="http://schemas.microsoft.com/office/powerpoint/2010/main" val="2127275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3" name="Retângulo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tângulo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tângulo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tângulo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tângulo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tângulo de cantos arredondado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tângulo de cantos arredondado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tângulo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pt-BR"/>
              <a:t>Clique para editar o título mestre</a:t>
            </a:r>
            <a:endParaRPr kumimoji="0" lang="en-US"/>
          </a:p>
        </p:txBody>
      </p:sp>
      <p:sp>
        <p:nvSpPr>
          <p:cNvPr id="9" name="Subtítu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Espaço Reservado para Data 27"/>
          <p:cNvSpPr>
            <a:spLocks noGrp="1"/>
          </p:cNvSpPr>
          <p:nvPr>
            <p:ph type="dt" sz="half" idx="10"/>
          </p:nvPr>
        </p:nvSpPr>
        <p:spPr>
          <a:xfrm>
            <a:off x="6705600" y="4206240"/>
            <a:ext cx="960120" cy="457200"/>
          </a:xfrm>
        </p:spPr>
        <p:txBody>
          <a:bodyPr/>
          <a:lstStyle/>
          <a:p>
            <a:fld id="{916DA23E-E0D2-46F5-B9B9-9EE8DA76EB65}" type="datetimeFigureOut">
              <a:rPr lang="pt-BR" smtClean="0"/>
              <a:t>21/06/17</a:t>
            </a:fld>
            <a:endParaRPr lang="pt-BR"/>
          </a:p>
        </p:txBody>
      </p:sp>
      <p:sp>
        <p:nvSpPr>
          <p:cNvPr id="17" name="Espaço Reservado para Rodapé 16"/>
          <p:cNvSpPr>
            <a:spLocks noGrp="1"/>
          </p:cNvSpPr>
          <p:nvPr>
            <p:ph type="ftr" sz="quarter" idx="11"/>
          </p:nvPr>
        </p:nvSpPr>
        <p:spPr>
          <a:xfrm>
            <a:off x="5410200" y="4205288"/>
            <a:ext cx="1295400" cy="457200"/>
          </a:xfrm>
        </p:spPr>
        <p:txBody>
          <a:bodyPr/>
          <a:lstStyle/>
          <a:p>
            <a:endParaRPr lang="pt-BR"/>
          </a:p>
        </p:txBody>
      </p:sp>
      <p:sp>
        <p:nvSpPr>
          <p:cNvPr id="29" name="Espaço Reservado para Número de Slid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4669CC7-C6C7-4E25-9D34-B2669C21B8B3}"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916DA23E-E0D2-46F5-B9B9-9EE8DA76EB65}" type="datetimeFigureOut">
              <a:rPr lang="pt-BR" smtClean="0"/>
              <a:t>21/06/17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4669CC7-C6C7-4E25-9D34-B2669C21B8B3}"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1143000"/>
            <a:ext cx="1905000" cy="5486400"/>
          </a:xfrm>
        </p:spPr>
        <p:txBody>
          <a:bodyPr vert="eaVert"/>
          <a:lstStyle/>
          <a:p>
            <a:r>
              <a:rPr kumimoji="0" lang="pt-BR"/>
              <a:t>Clique para editar o título mestre</a:t>
            </a:r>
            <a:endParaRPr kumimoji="0" lang="en-US"/>
          </a:p>
        </p:txBody>
      </p:sp>
      <p:sp>
        <p:nvSpPr>
          <p:cNvPr id="3" name="Espaço Reservado para Texto Vertical 2"/>
          <p:cNvSpPr>
            <a:spLocks noGrp="1"/>
          </p:cNvSpPr>
          <p:nvPr>
            <p:ph type="body" orient="vert" idx="1"/>
          </p:nvPr>
        </p:nvSpPr>
        <p:spPr>
          <a:xfrm>
            <a:off x="457200" y="1143000"/>
            <a:ext cx="6248400" cy="5486400"/>
          </a:xfrm>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916DA23E-E0D2-46F5-B9B9-9EE8DA76EB65}" type="datetimeFigureOut">
              <a:rPr lang="pt-BR" smtClean="0"/>
              <a:t>21/06/17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4669CC7-C6C7-4E25-9D34-B2669C21B8B3}"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916DA23E-E0D2-46F5-B9B9-9EE8DA76EB65}" type="datetimeFigureOut">
              <a:rPr lang="pt-BR" smtClean="0"/>
              <a:t>21/06/17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4669CC7-C6C7-4E25-9D34-B2669C21B8B3}"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t-BR"/>
              <a:t>Clique para editar o título mestre</a:t>
            </a:r>
            <a:endParaRPr kumimoji="0" lang="en-US"/>
          </a:p>
        </p:txBody>
      </p:sp>
      <p:sp>
        <p:nvSpPr>
          <p:cNvPr id="3" name="Espaço Reservado para Texto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 texto mestre</a:t>
            </a:r>
          </a:p>
        </p:txBody>
      </p:sp>
      <p:sp>
        <p:nvSpPr>
          <p:cNvPr id="4" name="Espaço Reservado para Data 3"/>
          <p:cNvSpPr>
            <a:spLocks noGrp="1"/>
          </p:cNvSpPr>
          <p:nvPr>
            <p:ph type="dt" sz="half" idx="10"/>
          </p:nvPr>
        </p:nvSpPr>
        <p:spPr/>
        <p:txBody>
          <a:bodyPr/>
          <a:lstStyle/>
          <a:p>
            <a:fld id="{916DA23E-E0D2-46F5-B9B9-9EE8DA76EB65}" type="datetimeFigureOut">
              <a:rPr lang="pt-BR" smtClean="0"/>
              <a:t>21/06/17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4669CC7-C6C7-4E25-9D34-B2669C21B8B3}"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3" name="Espaço Reservado para Conteúd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916DA23E-E0D2-46F5-B9B9-9EE8DA76EB65}" type="datetimeFigureOut">
              <a:rPr lang="pt-BR" smtClean="0"/>
              <a:t>21/06/17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4669CC7-C6C7-4E25-9D34-B2669C21B8B3}"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81000" y="1143000"/>
            <a:ext cx="8382000" cy="1069848"/>
          </a:xfrm>
        </p:spPr>
        <p:txBody>
          <a:bodyPr anchor="ctr"/>
          <a:lstStyle>
            <a:lvl1pPr>
              <a:defRPr sz="4000" b="0" i="0" cap="none" baseline="0"/>
            </a:lvl1pPr>
          </a:lstStyle>
          <a:p>
            <a:r>
              <a:rPr kumimoji="0" lang="pt-BR"/>
              <a:t>Clique para editar o título mestre</a:t>
            </a:r>
            <a:endParaRPr kumimoji="0" lang="en-US"/>
          </a:p>
        </p:txBody>
      </p:sp>
      <p:sp>
        <p:nvSpPr>
          <p:cNvPr id="3" name="Espaço Reservado para Tex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 texto mestre</a:t>
            </a:r>
          </a:p>
        </p:txBody>
      </p:sp>
      <p:sp>
        <p:nvSpPr>
          <p:cNvPr id="4" name="Espaço Reservado para Tex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 texto mestre</a:t>
            </a:r>
          </a:p>
        </p:txBody>
      </p:sp>
      <p:sp>
        <p:nvSpPr>
          <p:cNvPr id="5" name="Espaço Reservado para Conteúd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6" name="Espaço Reservado para Data 25"/>
          <p:cNvSpPr>
            <a:spLocks noGrp="1"/>
          </p:cNvSpPr>
          <p:nvPr>
            <p:ph type="dt" sz="half" idx="10"/>
          </p:nvPr>
        </p:nvSpPr>
        <p:spPr/>
        <p:txBody>
          <a:bodyPr rtlCol="0"/>
          <a:lstStyle/>
          <a:p>
            <a:fld id="{916DA23E-E0D2-46F5-B9B9-9EE8DA76EB65}" type="datetimeFigureOut">
              <a:rPr lang="pt-BR" smtClean="0"/>
              <a:t>21/06/17</a:t>
            </a:fld>
            <a:endParaRPr lang="pt-BR"/>
          </a:p>
        </p:txBody>
      </p:sp>
      <p:sp>
        <p:nvSpPr>
          <p:cNvPr id="27" name="Espaço Reservado para Número de Slide 26"/>
          <p:cNvSpPr>
            <a:spLocks noGrp="1"/>
          </p:cNvSpPr>
          <p:nvPr>
            <p:ph type="sldNum" sz="quarter" idx="11"/>
          </p:nvPr>
        </p:nvSpPr>
        <p:spPr/>
        <p:txBody>
          <a:bodyPr rtlCol="0"/>
          <a:lstStyle/>
          <a:p>
            <a:fld id="{44669CC7-C6C7-4E25-9D34-B2669C21B8B3}" type="slidenum">
              <a:rPr lang="pt-BR" smtClean="0"/>
              <a:t>‹n.º›</a:t>
            </a:fld>
            <a:endParaRPr lang="pt-BR"/>
          </a:p>
        </p:txBody>
      </p:sp>
      <p:sp>
        <p:nvSpPr>
          <p:cNvPr id="28" name="Espaço Reservado para Rodapé 27"/>
          <p:cNvSpPr>
            <a:spLocks noGrp="1"/>
          </p:cNvSpPr>
          <p:nvPr>
            <p:ph type="ftr" sz="quarter" idx="12"/>
          </p:nvPr>
        </p:nvSpPr>
        <p:spPr/>
        <p:txBody>
          <a:bodyPr rtlCol="0"/>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t-BR"/>
              <a:t>Clique para editar o título mestre</a:t>
            </a:r>
            <a:endParaRPr kumimoji="0" lang="en-US"/>
          </a:p>
        </p:txBody>
      </p:sp>
      <p:sp>
        <p:nvSpPr>
          <p:cNvPr id="3" name="Espaço Reservado para Data 2"/>
          <p:cNvSpPr>
            <a:spLocks noGrp="1"/>
          </p:cNvSpPr>
          <p:nvPr>
            <p:ph type="dt" sz="half" idx="10"/>
          </p:nvPr>
        </p:nvSpPr>
        <p:spPr>
          <a:xfrm>
            <a:off x="6583680" y="612648"/>
            <a:ext cx="957264" cy="457200"/>
          </a:xfrm>
        </p:spPr>
        <p:txBody>
          <a:bodyPr/>
          <a:lstStyle/>
          <a:p>
            <a:fld id="{916DA23E-E0D2-46F5-B9B9-9EE8DA76EB65}" type="datetimeFigureOut">
              <a:rPr lang="pt-BR" smtClean="0"/>
              <a:t>21/06/17</a:t>
            </a:fld>
            <a:endParaRPr lang="pt-BR"/>
          </a:p>
        </p:txBody>
      </p:sp>
      <p:sp>
        <p:nvSpPr>
          <p:cNvPr id="4" name="Espaço Reservado para Rodapé 3"/>
          <p:cNvSpPr>
            <a:spLocks noGrp="1"/>
          </p:cNvSpPr>
          <p:nvPr>
            <p:ph type="ftr" sz="quarter" idx="11"/>
          </p:nvPr>
        </p:nvSpPr>
        <p:spPr>
          <a:xfrm>
            <a:off x="5257800" y="612648"/>
            <a:ext cx="1325880" cy="457200"/>
          </a:xfrm>
        </p:spPr>
        <p:txBody>
          <a:bodyPr/>
          <a:lstStyle/>
          <a:p>
            <a:endParaRPr lang="pt-BR"/>
          </a:p>
        </p:txBody>
      </p:sp>
      <p:sp>
        <p:nvSpPr>
          <p:cNvPr id="5" name="Espaço Reservado para Número de Slide 4"/>
          <p:cNvSpPr>
            <a:spLocks noGrp="1"/>
          </p:cNvSpPr>
          <p:nvPr>
            <p:ph type="sldNum" sz="quarter" idx="12"/>
          </p:nvPr>
        </p:nvSpPr>
        <p:spPr>
          <a:xfrm>
            <a:off x="8174736" y="2272"/>
            <a:ext cx="762000" cy="365760"/>
          </a:xfrm>
        </p:spPr>
        <p:txBody>
          <a:bodyPr/>
          <a:lstStyle/>
          <a:p>
            <a:fld id="{44669CC7-C6C7-4E25-9D34-B2669C21B8B3}"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16DA23E-E0D2-46F5-B9B9-9EE8DA76EB65}" type="datetimeFigureOut">
              <a:rPr lang="pt-BR" smtClean="0"/>
              <a:t>21/06/17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4669CC7-C6C7-4E25-9D34-B2669C21B8B3}"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53496" y="1101970"/>
            <a:ext cx="3383280" cy="877824"/>
          </a:xfrm>
        </p:spPr>
        <p:txBody>
          <a:bodyPr anchor="b"/>
          <a:lstStyle>
            <a:lvl1pPr algn="l">
              <a:buNone/>
              <a:defRPr sz="1800" b="1"/>
            </a:lvl1pPr>
          </a:lstStyle>
          <a:p>
            <a:r>
              <a:rPr kumimoji="0" lang="pt-BR"/>
              <a:t>Clique para editar o título mestre</a:t>
            </a:r>
            <a:endParaRPr kumimoji="0" lang="en-US"/>
          </a:p>
        </p:txBody>
      </p:sp>
      <p:sp>
        <p:nvSpPr>
          <p:cNvPr id="3" name="Espaço Reservado para Tex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a:t>Clique para editar o texto mestre</a:t>
            </a:r>
          </a:p>
        </p:txBody>
      </p:sp>
      <p:sp>
        <p:nvSpPr>
          <p:cNvPr id="4" name="Espaço Reservado para Conteúd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916DA23E-E0D2-46F5-B9B9-9EE8DA76EB65}" type="datetimeFigureOut">
              <a:rPr lang="pt-BR" smtClean="0"/>
              <a:t>21/06/17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4669CC7-C6C7-4E25-9D34-B2669C21B8B3}"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pt-BR"/>
              <a:t>Clique para editar o título mestre</a:t>
            </a:r>
            <a:endParaRPr kumimoji="0" lang="en-US"/>
          </a:p>
        </p:txBody>
      </p:sp>
      <p:sp>
        <p:nvSpPr>
          <p:cNvPr id="3" name="Espaço Reservado para Imagem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t-BR"/>
              <a:t>Clique no ícone para adicionar uma imagem</a:t>
            </a:r>
            <a:endParaRPr kumimoji="0" lang="en-US" dirty="0"/>
          </a:p>
        </p:txBody>
      </p:sp>
      <p:sp>
        <p:nvSpPr>
          <p:cNvPr id="4" name="Espaço Reservado para Texto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a:t>Clique para editar o texto mestre</a:t>
            </a:r>
          </a:p>
        </p:txBody>
      </p:sp>
      <p:sp>
        <p:nvSpPr>
          <p:cNvPr id="5" name="Espaço Reservado para Data 4"/>
          <p:cNvSpPr>
            <a:spLocks noGrp="1"/>
          </p:cNvSpPr>
          <p:nvPr>
            <p:ph type="dt" sz="half" idx="10"/>
          </p:nvPr>
        </p:nvSpPr>
        <p:spPr/>
        <p:txBody>
          <a:bodyPr/>
          <a:lstStyle/>
          <a:p>
            <a:fld id="{916DA23E-E0D2-46F5-B9B9-9EE8DA76EB65}" type="datetimeFigureOut">
              <a:rPr lang="pt-BR" smtClean="0"/>
              <a:t>21/06/17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4669CC7-C6C7-4E25-9D34-B2669C21B8B3}"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tângulo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tângulo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tângulo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tângulo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tângulo de cantos arredondado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tângulo de cantos arredondado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tângulo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tângulo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tângulo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tângulo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tângulo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tângulo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ço Reservado para Título 21"/>
          <p:cNvSpPr>
            <a:spLocks noGrp="1"/>
          </p:cNvSpPr>
          <p:nvPr>
            <p:ph type="title"/>
          </p:nvPr>
        </p:nvSpPr>
        <p:spPr>
          <a:xfrm>
            <a:off x="457200" y="1143000"/>
            <a:ext cx="8229600" cy="1066800"/>
          </a:xfrm>
          <a:prstGeom prst="rect">
            <a:avLst/>
          </a:prstGeom>
        </p:spPr>
        <p:txBody>
          <a:bodyPr vert="horz" anchor="ctr">
            <a:normAutofit/>
          </a:bodyPr>
          <a:lstStyle/>
          <a:p>
            <a:r>
              <a:rPr kumimoji="0" lang="pt-BR"/>
              <a:t>Clique para editar o título mestre</a:t>
            </a:r>
            <a:endParaRPr kumimoji="0" lang="en-US"/>
          </a:p>
        </p:txBody>
      </p:sp>
      <p:sp>
        <p:nvSpPr>
          <p:cNvPr id="13" name="Espaço Reservado para Texto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pt-BR"/>
              <a:t>Clique para editar 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4" name="Espaço Reservado para Data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16DA23E-E0D2-46F5-B9B9-9EE8DA76EB65}" type="datetimeFigureOut">
              <a:rPr lang="pt-BR" smtClean="0"/>
              <a:t>21/06/17</a:t>
            </a:fld>
            <a:endParaRPr lang="pt-BR"/>
          </a:p>
        </p:txBody>
      </p:sp>
      <p:sp>
        <p:nvSpPr>
          <p:cNvPr id="3" name="Espaço Reservado para Rodapé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pt-BR"/>
          </a:p>
        </p:txBody>
      </p:sp>
      <p:sp>
        <p:nvSpPr>
          <p:cNvPr id="23" name="Espaço Reservado para Número de Slid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4669CC7-C6C7-4E25-9D34-B2669C21B8B3}"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genciabrasil.ebc.com.br/economia/noticia/2017-02/devedores-da-previdencia-devem-quase-tres-vezes-o-deficit-do-setor"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67544" y="1988840"/>
            <a:ext cx="8458200" cy="1470025"/>
          </a:xfrm>
        </p:spPr>
        <p:txBody>
          <a:bodyPr>
            <a:noAutofit/>
          </a:bodyPr>
          <a:lstStyle/>
          <a:p>
            <a:r>
              <a:rPr lang="pt-BR" b="1" dirty="0"/>
              <a:t>Tramitação da reforma da previdência - PEC 287/2016</a:t>
            </a:r>
          </a:p>
        </p:txBody>
      </p:sp>
      <p:sp>
        <p:nvSpPr>
          <p:cNvPr id="3" name="Subtítulo 2"/>
          <p:cNvSpPr>
            <a:spLocks noGrp="1"/>
          </p:cNvSpPr>
          <p:nvPr>
            <p:ph type="subTitle" idx="1"/>
          </p:nvPr>
        </p:nvSpPr>
        <p:spPr>
          <a:xfrm>
            <a:off x="2823360" y="4941168"/>
            <a:ext cx="6120680" cy="1296144"/>
          </a:xfrm>
        </p:spPr>
        <p:txBody>
          <a:bodyPr>
            <a:normAutofit/>
          </a:bodyPr>
          <a:lstStyle/>
          <a:p>
            <a:r>
              <a:rPr lang="pt-BR" sz="2000" b="1" dirty="0" smtClean="0"/>
              <a:t>André Santos </a:t>
            </a:r>
          </a:p>
          <a:p>
            <a:r>
              <a:rPr lang="pt-BR" sz="2000" b="1" dirty="0" smtClean="0"/>
              <a:t>Especialista em Política e Representação Parlamentar e Analista </a:t>
            </a:r>
            <a:r>
              <a:rPr lang="pt-BR" sz="2000" b="1" dirty="0"/>
              <a:t>político </a:t>
            </a:r>
            <a:r>
              <a:rPr lang="pt-BR" sz="2000" b="1" dirty="0" smtClean="0"/>
              <a:t>do </a:t>
            </a:r>
            <a:r>
              <a:rPr lang="pt-BR" sz="2000" b="1" dirty="0"/>
              <a:t>DIAP</a:t>
            </a:r>
          </a:p>
        </p:txBody>
      </p:sp>
    </p:spTree>
    <p:extLst>
      <p:ext uri="{BB962C8B-B14F-4D97-AF65-F5344CB8AC3E}">
        <p14:creationId xmlns:p14="http://schemas.microsoft.com/office/powerpoint/2010/main" val="1368920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1388251"/>
            <a:ext cx="4760332" cy="1066800"/>
          </a:xfrm>
        </p:spPr>
        <p:txBody>
          <a:bodyPr>
            <a:normAutofit/>
          </a:bodyPr>
          <a:lstStyle/>
          <a:p>
            <a:r>
              <a:rPr lang="pt-BR" sz="6000" b="1" dirty="0" smtClean="0"/>
              <a:t>Diretas Já </a:t>
            </a:r>
            <a:endParaRPr lang="pt-BR" sz="6000" b="1" dirty="0"/>
          </a:p>
        </p:txBody>
      </p:sp>
      <p:sp>
        <p:nvSpPr>
          <p:cNvPr id="3" name="Espaço Reservado para Conteúdo 2"/>
          <p:cNvSpPr>
            <a:spLocks noGrp="1"/>
          </p:cNvSpPr>
          <p:nvPr>
            <p:ph idx="1"/>
          </p:nvPr>
        </p:nvSpPr>
        <p:spPr>
          <a:xfrm>
            <a:off x="459740" y="4369921"/>
            <a:ext cx="8229600" cy="1971664"/>
          </a:xfrm>
        </p:spPr>
        <p:txBody>
          <a:bodyPr/>
          <a:lstStyle/>
          <a:p>
            <a:r>
              <a:rPr lang="pt-BR" dirty="0" smtClean="0"/>
              <a:t>Quais são os Candidatos;</a:t>
            </a:r>
          </a:p>
          <a:p>
            <a:r>
              <a:rPr lang="pt-BR" dirty="0" smtClean="0"/>
              <a:t>Viabilidade jurídica;</a:t>
            </a:r>
          </a:p>
          <a:p>
            <a:r>
              <a:rPr lang="pt-BR" dirty="0" smtClean="0"/>
              <a:t>Reação da sociedade.</a:t>
            </a:r>
          </a:p>
          <a:p>
            <a:endParaRPr lang="pt-BR" dirty="0"/>
          </a:p>
        </p:txBody>
      </p:sp>
      <p:pic>
        <p:nvPicPr>
          <p:cNvPr id="4" name="Espaço Reservado para Conteúdo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953423">
            <a:off x="3780155" y="1134326"/>
            <a:ext cx="4800842" cy="3301774"/>
          </a:xfrm>
          <a:prstGeom prst="rect">
            <a:avLst/>
          </a:prstGeom>
        </p:spPr>
      </p:pic>
    </p:spTree>
    <p:extLst>
      <p:ext uri="{BB962C8B-B14F-4D97-AF65-F5344CB8AC3E}">
        <p14:creationId xmlns:p14="http://schemas.microsoft.com/office/powerpoint/2010/main" val="11842562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3068960"/>
            <a:ext cx="8460940" cy="1656184"/>
          </a:xfrm>
        </p:spPr>
        <p:txBody>
          <a:bodyPr>
            <a:noAutofit/>
          </a:bodyPr>
          <a:lstStyle/>
          <a:p>
            <a:pPr>
              <a:buFont typeface="Wingdings" panose="05000000000000000000" pitchFamily="2" charset="2"/>
              <a:buChar char="v"/>
            </a:pPr>
            <a:r>
              <a:rPr lang="pt-BR" dirty="0" smtClean="0"/>
              <a:t>Grande </a:t>
            </a:r>
            <a:r>
              <a:rPr lang="pt-BR" dirty="0"/>
              <a:t>rotatividade no mercado de trabalho;</a:t>
            </a:r>
          </a:p>
          <a:p>
            <a:pPr>
              <a:buFont typeface="Wingdings" panose="05000000000000000000" pitchFamily="2" charset="2"/>
              <a:buChar char="v"/>
            </a:pPr>
            <a:r>
              <a:rPr lang="pt-BR" dirty="0"/>
              <a:t>Debate abreviado;</a:t>
            </a:r>
          </a:p>
          <a:p>
            <a:pPr>
              <a:buFont typeface="Wingdings" panose="05000000000000000000" pitchFamily="2" charset="2"/>
              <a:buChar char="v"/>
            </a:pPr>
            <a:r>
              <a:rPr lang="pt-BR" dirty="0"/>
              <a:t>Emenda Constitucional 95 – Teto de Gasto.</a:t>
            </a:r>
          </a:p>
        </p:txBody>
      </p:sp>
      <p:sp>
        <p:nvSpPr>
          <p:cNvPr id="5" name="Retângulo 4"/>
          <p:cNvSpPr/>
          <p:nvPr/>
        </p:nvSpPr>
        <p:spPr>
          <a:xfrm>
            <a:off x="395536" y="1196752"/>
            <a:ext cx="8604956" cy="1338828"/>
          </a:xfrm>
          <a:prstGeom prst="rect">
            <a:avLst/>
          </a:prstGeom>
        </p:spPr>
        <p:txBody>
          <a:bodyPr wrap="square">
            <a:spAutoFit/>
          </a:bodyPr>
          <a:lstStyle/>
          <a:p>
            <a:r>
              <a:rPr lang="es-ES" sz="4050" b="1" smtClean="0">
                <a:solidFill>
                  <a:srgbClr val="0070C0"/>
                </a:solidFill>
              </a:rPr>
              <a:t>CONJUNTURA PARA AS REFORMAS</a:t>
            </a:r>
            <a:endParaRPr lang="pt-BR" sz="4050" b="1" dirty="0">
              <a:solidFill>
                <a:srgbClr val="0070C0"/>
              </a:solidFill>
            </a:endParaRPr>
          </a:p>
        </p:txBody>
      </p:sp>
    </p:spTree>
    <p:extLst>
      <p:ext uri="{BB962C8B-B14F-4D97-AF65-F5344CB8AC3E}">
        <p14:creationId xmlns:p14="http://schemas.microsoft.com/office/powerpoint/2010/main" val="16114561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Resultado de imagem para previdencia soci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35774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43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Reforma da Previdência - PEC 287/2016</a:t>
            </a:r>
            <a:endParaRPr lang="pt-BR" dirty="0"/>
          </a:p>
        </p:txBody>
      </p:sp>
      <p:graphicFrame>
        <p:nvGraphicFramePr>
          <p:cNvPr id="4" name="Espaço Reservado para Conteúdo 3"/>
          <p:cNvGraphicFramePr>
            <a:graphicFrameLocks/>
          </p:cNvGraphicFramePr>
          <p:nvPr>
            <p:extLst>
              <p:ext uri="{D42A27DB-BD31-4B8C-83A1-F6EECF244321}">
                <p14:modId xmlns:p14="http://schemas.microsoft.com/office/powerpoint/2010/main" val="2295278685"/>
              </p:ext>
            </p:extLst>
          </p:nvPr>
        </p:nvGraphicFramePr>
        <p:xfrm>
          <a:off x="395536" y="1628800"/>
          <a:ext cx="8208912"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4903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PEC 287/2016 – Comissão Especial</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038888097"/>
              </p:ext>
            </p:extLst>
          </p:nvPr>
        </p:nvGraphicFramePr>
        <p:xfrm>
          <a:off x="251520" y="2708920"/>
          <a:ext cx="8640960" cy="3200400"/>
        </p:xfrm>
        <a:graphic>
          <a:graphicData uri="http://schemas.openxmlformats.org/drawingml/2006/table">
            <a:tbl>
              <a:tblPr firstRow="1" bandRow="1">
                <a:tableStyleId>{5C22544A-7EE6-4342-B048-85BDC9FD1C3A}</a:tableStyleId>
              </a:tblPr>
              <a:tblGrid>
                <a:gridCol w="1220578">
                  <a:extLst>
                    <a:ext uri="{9D8B030D-6E8A-4147-A177-3AD203B41FA5}">
                      <a16:colId xmlns:a16="http://schemas.microsoft.com/office/drawing/2014/main" xmlns="" val="20000"/>
                    </a:ext>
                  </a:extLst>
                </a:gridCol>
                <a:gridCol w="1663362">
                  <a:extLst>
                    <a:ext uri="{9D8B030D-6E8A-4147-A177-3AD203B41FA5}">
                      <a16:colId xmlns:a16="http://schemas.microsoft.com/office/drawing/2014/main" xmlns="" val="20001"/>
                    </a:ext>
                  </a:extLst>
                </a:gridCol>
                <a:gridCol w="1436540">
                  <a:extLst>
                    <a:ext uri="{9D8B030D-6E8A-4147-A177-3AD203B41FA5}">
                      <a16:colId xmlns:a16="http://schemas.microsoft.com/office/drawing/2014/main" xmlns="" val="20002"/>
                    </a:ext>
                  </a:extLst>
                </a:gridCol>
                <a:gridCol w="1814576">
                  <a:extLst>
                    <a:ext uri="{9D8B030D-6E8A-4147-A177-3AD203B41FA5}">
                      <a16:colId xmlns:a16="http://schemas.microsoft.com/office/drawing/2014/main" xmlns="" val="20003"/>
                    </a:ext>
                  </a:extLst>
                </a:gridCol>
                <a:gridCol w="2505904">
                  <a:extLst>
                    <a:ext uri="{9D8B030D-6E8A-4147-A177-3AD203B41FA5}">
                      <a16:colId xmlns:a16="http://schemas.microsoft.com/office/drawing/2014/main" xmlns="" val="20004"/>
                    </a:ext>
                  </a:extLst>
                </a:gridCol>
              </a:tblGrid>
              <a:tr h="639147">
                <a:tc>
                  <a:txBody>
                    <a:bodyPr/>
                    <a:lstStyle/>
                    <a:p>
                      <a:r>
                        <a:rPr lang="pt-BR" dirty="0"/>
                        <a:t>Etapa</a:t>
                      </a:r>
                      <a:r>
                        <a:rPr lang="pt-BR" baseline="0" dirty="0"/>
                        <a:t> atual</a:t>
                      </a:r>
                      <a:endParaRPr lang="pt-BR" dirty="0"/>
                    </a:p>
                  </a:txBody>
                  <a:tcPr/>
                </a:tc>
                <a:tc>
                  <a:txBody>
                    <a:bodyPr/>
                    <a:lstStyle/>
                    <a:p>
                      <a:r>
                        <a:rPr lang="pt-BR" dirty="0"/>
                        <a:t>Relator</a:t>
                      </a:r>
                    </a:p>
                  </a:txBody>
                  <a:tcPr/>
                </a:tc>
                <a:tc>
                  <a:txBody>
                    <a:bodyPr/>
                    <a:lstStyle/>
                    <a:p>
                      <a:r>
                        <a:rPr lang="pt-BR" dirty="0"/>
                        <a:t>Parecer</a:t>
                      </a:r>
                    </a:p>
                  </a:txBody>
                  <a:tcPr/>
                </a:tc>
                <a:tc>
                  <a:txBody>
                    <a:bodyPr/>
                    <a:lstStyle/>
                    <a:p>
                      <a:r>
                        <a:rPr lang="pt-BR" dirty="0"/>
                        <a:t>Quórum</a:t>
                      </a:r>
                      <a:r>
                        <a:rPr lang="pt-BR" baseline="0" dirty="0"/>
                        <a:t> de v</a:t>
                      </a:r>
                      <a:r>
                        <a:rPr lang="pt-BR" dirty="0"/>
                        <a:t>otação</a:t>
                      </a:r>
                    </a:p>
                  </a:txBody>
                  <a:tcPr/>
                </a:tc>
                <a:tc>
                  <a:txBody>
                    <a:bodyPr/>
                    <a:lstStyle/>
                    <a:p>
                      <a:r>
                        <a:rPr lang="pt-BR" dirty="0"/>
                        <a:t>Datas/previsão</a:t>
                      </a:r>
                    </a:p>
                  </a:txBody>
                  <a:tcPr/>
                </a:tc>
                <a:extLst>
                  <a:ext uri="{0D108BD9-81ED-4DB2-BD59-A6C34878D82A}">
                    <a16:rowId xmlns:a16="http://schemas.microsoft.com/office/drawing/2014/main" xmlns="" val="10000"/>
                  </a:ext>
                </a:extLst>
              </a:tr>
              <a:tr h="2556589">
                <a:tc>
                  <a:txBody>
                    <a:bodyPr/>
                    <a:lstStyle/>
                    <a:p>
                      <a:r>
                        <a:rPr lang="pt-BR" dirty="0"/>
                        <a:t>Comissão</a:t>
                      </a:r>
                      <a:r>
                        <a:rPr lang="pt-BR" baseline="0" dirty="0"/>
                        <a:t> Especial</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Dep. Arthur Oliveira Maia (PPS-BA)</a:t>
                      </a:r>
                    </a:p>
                    <a:p>
                      <a:endParaRPr lang="pt-BR" dirty="0"/>
                    </a:p>
                  </a:txBody>
                  <a:tcPr/>
                </a:tc>
                <a:tc>
                  <a:txBody>
                    <a:bodyPr/>
                    <a:lstStyle/>
                    <a:p>
                      <a:r>
                        <a:rPr lang="pt-BR" dirty="0"/>
                        <a:t>Aprovação com Substitutivo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37 membros, 19 para abrir reunião deliberativa,</a:t>
                      </a:r>
                      <a:r>
                        <a:rPr lang="pt-BR" baseline="0" dirty="0"/>
                        <a:t> sendo necessário a </a:t>
                      </a:r>
                      <a:r>
                        <a:rPr lang="pt-BR" dirty="0"/>
                        <a:t>maioria simples aprovação. </a:t>
                      </a:r>
                    </a:p>
                    <a:p>
                      <a:pPr marL="0" marR="0" indent="0" algn="l" defTabSz="914400" rtl="0" eaLnBrk="1" fontAlgn="auto" latinLnBrk="0" hangingPunct="1">
                        <a:lnSpc>
                          <a:spcPct val="100000"/>
                        </a:lnSpc>
                        <a:spcBef>
                          <a:spcPts val="0"/>
                        </a:spcBef>
                        <a:spcAft>
                          <a:spcPts val="0"/>
                        </a:spcAft>
                        <a:buClrTx/>
                        <a:buSzTx/>
                        <a:buFontTx/>
                        <a:buNone/>
                        <a:tabLst/>
                        <a:defRPr/>
                      </a:pPr>
                      <a:endParaRPr lang="pt-BR" dirty="0"/>
                    </a:p>
                  </a:txBody>
                  <a:tcPr/>
                </a:tc>
                <a:tc>
                  <a:txBody>
                    <a:bodyPr/>
                    <a:lstStyle/>
                    <a:p>
                      <a:pPr marL="109728" indent="0">
                        <a:buNone/>
                      </a:pPr>
                      <a:r>
                        <a:rPr lang="pt-BR" b="1" dirty="0"/>
                        <a:t>03/05/17 – </a:t>
                      </a:r>
                      <a:r>
                        <a:rPr lang="pt-BR" dirty="0"/>
                        <a:t>última reunião de discussão;</a:t>
                      </a:r>
                    </a:p>
                    <a:p>
                      <a:pPr marL="109728" indent="0">
                        <a:buNone/>
                      </a:pPr>
                      <a:endParaRPr lang="pt-BR" dirty="0"/>
                    </a:p>
                    <a:p>
                      <a:pPr marL="109728" indent="0">
                        <a:buNone/>
                      </a:pPr>
                      <a:r>
                        <a:rPr lang="pt-BR" b="1" dirty="0"/>
                        <a:t>03 até 09 – </a:t>
                      </a:r>
                      <a:r>
                        <a:rPr lang="pt-BR" dirty="0"/>
                        <a:t>inicio e conclusão da votação (obstrução</a:t>
                      </a:r>
                      <a:r>
                        <a:rPr lang="pt-BR" baseline="0" dirty="0"/>
                        <a:t> e</a:t>
                      </a:r>
                      <a:r>
                        <a:rPr lang="pt-BR" dirty="0"/>
                        <a:t> destaques)</a:t>
                      </a:r>
                    </a:p>
                    <a:p>
                      <a:endParaRPr lang="pt-BR"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1758401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692696"/>
            <a:ext cx="8229600" cy="1066800"/>
          </a:xfrm>
        </p:spPr>
        <p:txBody>
          <a:bodyPr>
            <a:normAutofit/>
          </a:bodyPr>
          <a:lstStyle/>
          <a:p>
            <a:r>
              <a:rPr lang="pt-BR" b="1" dirty="0"/>
              <a:t>PEC 287/2016 – Plenário</a:t>
            </a:r>
            <a:endParaRPr lang="pt-BR" dirty="0"/>
          </a:p>
        </p:txBody>
      </p:sp>
      <p:sp>
        <p:nvSpPr>
          <p:cNvPr id="5" name="Espaço Reservado para Conteúdo 4"/>
          <p:cNvSpPr>
            <a:spLocks noGrp="1"/>
          </p:cNvSpPr>
          <p:nvPr>
            <p:ph idx="1"/>
          </p:nvPr>
        </p:nvSpPr>
        <p:spPr>
          <a:xfrm>
            <a:off x="457200" y="1772816"/>
            <a:ext cx="8229600" cy="4968552"/>
          </a:xfrm>
        </p:spPr>
        <p:txBody>
          <a:bodyPr>
            <a:normAutofit/>
          </a:bodyPr>
          <a:lstStyle/>
          <a:p>
            <a:pPr marL="109728" indent="0">
              <a:buNone/>
            </a:pPr>
            <a:endParaRPr lang="pt-BR" dirty="0"/>
          </a:p>
          <a:p>
            <a:pPr marL="109728" indent="0">
              <a:buNone/>
            </a:pPr>
            <a:endParaRPr lang="pt-BR" dirty="0"/>
          </a:p>
          <a:p>
            <a:pPr marL="109728" indent="0">
              <a:buNone/>
            </a:pPr>
            <a:r>
              <a:rPr lang="pt-BR" dirty="0"/>
              <a:t>Interstício de 2 sessões  e 5 sessões de discussão</a:t>
            </a:r>
          </a:p>
          <a:p>
            <a:pPr marL="109728" indent="0">
              <a:buNone/>
            </a:pPr>
            <a:endParaRPr lang="pt-BR" dirty="0"/>
          </a:p>
          <a:p>
            <a:pPr marL="109728" indent="0">
              <a:buNone/>
            </a:pPr>
            <a:r>
              <a:rPr lang="pt-BR" dirty="0"/>
              <a:t>16/05/17 – votação em 1º turno; </a:t>
            </a:r>
          </a:p>
          <a:p>
            <a:pPr marL="109728" indent="0">
              <a:buNone/>
            </a:pPr>
            <a:endParaRPr lang="pt-BR" dirty="0"/>
          </a:p>
          <a:p>
            <a:pPr marL="109728" indent="0">
              <a:buNone/>
            </a:pPr>
            <a:endParaRPr lang="pt-BR" dirty="0"/>
          </a:p>
          <a:p>
            <a:pPr marL="109728" indent="0">
              <a:buNone/>
            </a:pPr>
            <a:endParaRPr lang="pt-BR" dirty="0"/>
          </a:p>
          <a:p>
            <a:pPr marL="109728" indent="0">
              <a:buNone/>
            </a:pPr>
            <a:endParaRPr lang="pt-BR" dirty="0"/>
          </a:p>
        </p:txBody>
      </p:sp>
      <p:graphicFrame>
        <p:nvGraphicFramePr>
          <p:cNvPr id="6" name="Espaço Reservado para Conteúdo 3"/>
          <p:cNvGraphicFramePr>
            <a:graphicFrameLocks/>
          </p:cNvGraphicFramePr>
          <p:nvPr>
            <p:extLst>
              <p:ext uri="{D42A27DB-BD31-4B8C-83A1-F6EECF244321}">
                <p14:modId xmlns:p14="http://schemas.microsoft.com/office/powerpoint/2010/main" val="2562439913"/>
              </p:ext>
            </p:extLst>
          </p:nvPr>
        </p:nvGraphicFramePr>
        <p:xfrm>
          <a:off x="251520" y="2708920"/>
          <a:ext cx="8640960" cy="3474720"/>
        </p:xfrm>
        <a:graphic>
          <a:graphicData uri="http://schemas.openxmlformats.org/drawingml/2006/table">
            <a:tbl>
              <a:tblPr firstRow="1" bandRow="1">
                <a:tableStyleId>{5C22544A-7EE6-4342-B048-85BDC9FD1C3A}</a:tableStyleId>
              </a:tblPr>
              <a:tblGrid>
                <a:gridCol w="1220578">
                  <a:extLst>
                    <a:ext uri="{9D8B030D-6E8A-4147-A177-3AD203B41FA5}">
                      <a16:colId xmlns:a16="http://schemas.microsoft.com/office/drawing/2014/main" xmlns="" val="20000"/>
                    </a:ext>
                  </a:extLst>
                </a:gridCol>
                <a:gridCol w="1663362">
                  <a:extLst>
                    <a:ext uri="{9D8B030D-6E8A-4147-A177-3AD203B41FA5}">
                      <a16:colId xmlns:a16="http://schemas.microsoft.com/office/drawing/2014/main" xmlns="" val="20001"/>
                    </a:ext>
                  </a:extLst>
                </a:gridCol>
                <a:gridCol w="1436540">
                  <a:extLst>
                    <a:ext uri="{9D8B030D-6E8A-4147-A177-3AD203B41FA5}">
                      <a16:colId xmlns:a16="http://schemas.microsoft.com/office/drawing/2014/main" xmlns="" val="20002"/>
                    </a:ext>
                  </a:extLst>
                </a:gridCol>
                <a:gridCol w="1814576">
                  <a:extLst>
                    <a:ext uri="{9D8B030D-6E8A-4147-A177-3AD203B41FA5}">
                      <a16:colId xmlns:a16="http://schemas.microsoft.com/office/drawing/2014/main" xmlns="" val="20003"/>
                    </a:ext>
                  </a:extLst>
                </a:gridCol>
                <a:gridCol w="2505904">
                  <a:extLst>
                    <a:ext uri="{9D8B030D-6E8A-4147-A177-3AD203B41FA5}">
                      <a16:colId xmlns:a16="http://schemas.microsoft.com/office/drawing/2014/main" xmlns="" val="20004"/>
                    </a:ext>
                  </a:extLst>
                </a:gridCol>
              </a:tblGrid>
              <a:tr h="639147">
                <a:tc>
                  <a:txBody>
                    <a:bodyPr/>
                    <a:lstStyle/>
                    <a:p>
                      <a:r>
                        <a:rPr lang="pt-BR" dirty="0"/>
                        <a:t>Etapa</a:t>
                      </a:r>
                      <a:r>
                        <a:rPr lang="pt-BR" baseline="0" dirty="0"/>
                        <a:t> atual</a:t>
                      </a:r>
                      <a:endParaRPr lang="pt-BR" dirty="0"/>
                    </a:p>
                  </a:txBody>
                  <a:tcPr/>
                </a:tc>
                <a:tc>
                  <a:txBody>
                    <a:bodyPr/>
                    <a:lstStyle/>
                    <a:p>
                      <a:r>
                        <a:rPr lang="pt-BR" dirty="0"/>
                        <a:t>Relator</a:t>
                      </a:r>
                    </a:p>
                  </a:txBody>
                  <a:tcPr/>
                </a:tc>
                <a:tc>
                  <a:txBody>
                    <a:bodyPr/>
                    <a:lstStyle/>
                    <a:p>
                      <a:r>
                        <a:rPr lang="pt-BR" dirty="0"/>
                        <a:t>Parecer</a:t>
                      </a:r>
                    </a:p>
                  </a:txBody>
                  <a:tcPr/>
                </a:tc>
                <a:tc>
                  <a:txBody>
                    <a:bodyPr/>
                    <a:lstStyle/>
                    <a:p>
                      <a:r>
                        <a:rPr lang="pt-BR" dirty="0"/>
                        <a:t>Quórum</a:t>
                      </a:r>
                      <a:r>
                        <a:rPr lang="pt-BR" baseline="0" dirty="0"/>
                        <a:t> de v</a:t>
                      </a:r>
                      <a:r>
                        <a:rPr lang="pt-BR" dirty="0"/>
                        <a:t>otação</a:t>
                      </a:r>
                    </a:p>
                  </a:txBody>
                  <a:tcPr/>
                </a:tc>
                <a:tc>
                  <a:txBody>
                    <a:bodyPr/>
                    <a:lstStyle/>
                    <a:p>
                      <a:r>
                        <a:rPr lang="pt-BR" dirty="0"/>
                        <a:t>Datas/previsão</a:t>
                      </a:r>
                    </a:p>
                  </a:txBody>
                  <a:tcPr/>
                </a:tc>
                <a:extLst>
                  <a:ext uri="{0D108BD9-81ED-4DB2-BD59-A6C34878D82A}">
                    <a16:rowId xmlns:a16="http://schemas.microsoft.com/office/drawing/2014/main" xmlns="" val="10000"/>
                  </a:ext>
                </a:extLst>
              </a:tr>
              <a:tr h="2556589">
                <a:tc>
                  <a:txBody>
                    <a:bodyPr/>
                    <a:lstStyle/>
                    <a:p>
                      <a:r>
                        <a:rPr lang="pt-BR" dirty="0"/>
                        <a:t>Plenário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Dep. Arthur Oliveira Maia (PPS-BA)</a:t>
                      </a:r>
                    </a:p>
                    <a:p>
                      <a:endParaRPr lang="pt-BR" dirty="0"/>
                    </a:p>
                  </a:txBody>
                  <a:tcPr/>
                </a:tc>
                <a:tc>
                  <a:txBody>
                    <a:bodyPr/>
                    <a:lstStyle/>
                    <a:p>
                      <a:r>
                        <a:rPr lang="pt-BR" dirty="0"/>
                        <a:t>Pendente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513</a:t>
                      </a:r>
                      <a:r>
                        <a:rPr lang="pt-BR" baseline="0" dirty="0"/>
                        <a:t> </a:t>
                      </a:r>
                      <a:r>
                        <a:rPr lang="pt-BR" dirty="0"/>
                        <a:t>membros,</a:t>
                      </a:r>
                      <a:r>
                        <a:rPr lang="pt-BR" baseline="0" dirty="0"/>
                        <a:t> sendo necessário  308 votos para</a:t>
                      </a:r>
                      <a:r>
                        <a:rPr lang="pt-BR" dirty="0"/>
                        <a:t> aprovação. </a:t>
                      </a:r>
                    </a:p>
                    <a:p>
                      <a:pPr marL="0" marR="0" indent="0" algn="l" defTabSz="914400" rtl="0" eaLnBrk="1" fontAlgn="auto" latinLnBrk="0" hangingPunct="1">
                        <a:lnSpc>
                          <a:spcPct val="100000"/>
                        </a:lnSpc>
                        <a:spcBef>
                          <a:spcPts val="0"/>
                        </a:spcBef>
                        <a:spcAft>
                          <a:spcPts val="0"/>
                        </a:spcAft>
                        <a:buClrTx/>
                        <a:buSzTx/>
                        <a:buFontTx/>
                        <a:buNone/>
                        <a:tabLst/>
                        <a:defRPr/>
                      </a:pPr>
                      <a:endParaRPr lang="pt-BR" dirty="0"/>
                    </a:p>
                  </a:txBody>
                  <a:tcPr/>
                </a:tc>
                <a:tc>
                  <a:txBody>
                    <a:bodyPr/>
                    <a:lstStyle/>
                    <a:p>
                      <a:pPr marL="109728" indent="0">
                        <a:buNone/>
                      </a:pPr>
                      <a:r>
                        <a:rPr lang="pt-BR" b="1" dirty="0"/>
                        <a:t>16/05/17 – </a:t>
                      </a:r>
                      <a:r>
                        <a:rPr lang="pt-BR" b="0" dirty="0"/>
                        <a:t>discussão e votação em 1º turno;</a:t>
                      </a:r>
                      <a:endParaRPr lang="pt-BR" b="1" dirty="0"/>
                    </a:p>
                    <a:p>
                      <a:pPr marL="109728" indent="0">
                        <a:buNone/>
                      </a:pPr>
                      <a:endParaRPr lang="pt-BR" b="1" dirty="0"/>
                    </a:p>
                    <a:p>
                      <a:pPr marL="109728" indent="0">
                        <a:buNone/>
                      </a:pPr>
                      <a:r>
                        <a:rPr lang="pt-BR" b="1" dirty="0"/>
                        <a:t>30/05/17</a:t>
                      </a:r>
                      <a:r>
                        <a:rPr lang="pt-BR" b="1" baseline="0" dirty="0"/>
                        <a:t> –</a:t>
                      </a:r>
                      <a:r>
                        <a:rPr lang="pt-BR" b="0" baseline="0" dirty="0"/>
                        <a:t>discussão  e votação em 2º turno.</a:t>
                      </a:r>
                    </a:p>
                    <a:p>
                      <a:pPr marL="109728" indent="0">
                        <a:buNone/>
                      </a:pPr>
                      <a:endParaRPr lang="pt-BR" b="0" baseline="0" dirty="0"/>
                    </a:p>
                    <a:p>
                      <a:pPr marL="109728" indent="0">
                        <a:buNone/>
                      </a:pPr>
                      <a:r>
                        <a:rPr lang="pt-BR" b="0" baseline="0" dirty="0"/>
                        <a:t>Depois remessa ao Senado Federal.</a:t>
                      </a:r>
                      <a:endParaRPr lang="pt-BR" b="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2650141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692696"/>
            <a:ext cx="8229600" cy="1066800"/>
          </a:xfrm>
        </p:spPr>
        <p:txBody>
          <a:bodyPr>
            <a:normAutofit fontScale="90000"/>
          </a:bodyPr>
          <a:lstStyle/>
          <a:p>
            <a:r>
              <a:rPr lang="pt-BR" b="1" dirty="0"/>
              <a:t>Comparativo por etapa de tramitação</a:t>
            </a: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816845598"/>
              </p:ext>
            </p:extLst>
          </p:nvPr>
        </p:nvGraphicFramePr>
        <p:xfrm>
          <a:off x="323526" y="1700809"/>
          <a:ext cx="8568953" cy="4616544"/>
        </p:xfrm>
        <a:graphic>
          <a:graphicData uri="http://schemas.openxmlformats.org/drawingml/2006/table">
            <a:tbl>
              <a:tblPr/>
              <a:tblGrid>
                <a:gridCol w="2849566">
                  <a:extLst>
                    <a:ext uri="{9D8B030D-6E8A-4147-A177-3AD203B41FA5}">
                      <a16:colId xmlns:a16="http://schemas.microsoft.com/office/drawing/2014/main" xmlns="" val="20000"/>
                    </a:ext>
                  </a:extLst>
                </a:gridCol>
                <a:gridCol w="1947378">
                  <a:extLst>
                    <a:ext uri="{9D8B030D-6E8A-4147-A177-3AD203B41FA5}">
                      <a16:colId xmlns:a16="http://schemas.microsoft.com/office/drawing/2014/main" xmlns="" val="20001"/>
                    </a:ext>
                  </a:extLst>
                </a:gridCol>
                <a:gridCol w="1874680">
                  <a:extLst>
                    <a:ext uri="{9D8B030D-6E8A-4147-A177-3AD203B41FA5}">
                      <a16:colId xmlns:a16="http://schemas.microsoft.com/office/drawing/2014/main" xmlns="" val="20002"/>
                    </a:ext>
                  </a:extLst>
                </a:gridCol>
                <a:gridCol w="1897329">
                  <a:extLst>
                    <a:ext uri="{9D8B030D-6E8A-4147-A177-3AD203B41FA5}">
                      <a16:colId xmlns:a16="http://schemas.microsoft.com/office/drawing/2014/main" xmlns="" val="20003"/>
                    </a:ext>
                  </a:extLst>
                </a:gridCol>
              </a:tblGrid>
              <a:tr h="698877">
                <a:tc>
                  <a:txBody>
                    <a:bodyPr/>
                    <a:lstStyle/>
                    <a:p>
                      <a:pPr>
                        <a:spcAft>
                          <a:spcPts val="0"/>
                        </a:spcAft>
                      </a:pPr>
                      <a:r>
                        <a:rPr lang="pt-BR" sz="1200" b="0" dirty="0">
                          <a:effectLst/>
                        </a:rPr>
                        <a:t>CÂMARA DOS DEPUTADOS – PRAZOS E PLACAR DE VOTAÇÃO</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algn="ctr">
                        <a:spcAft>
                          <a:spcPts val="0"/>
                        </a:spcAft>
                      </a:pPr>
                      <a:r>
                        <a:rPr lang="pt-BR" sz="1200" b="0" dirty="0">
                          <a:effectLst/>
                        </a:rPr>
                        <a:t>FHC – PEC 33/95</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algn="ctr">
                        <a:spcAft>
                          <a:spcPts val="0"/>
                        </a:spcAft>
                      </a:pPr>
                      <a:r>
                        <a:rPr lang="pt-BR" sz="1200" b="0" dirty="0">
                          <a:effectLst/>
                        </a:rPr>
                        <a:t>LULA – PEC 40/03</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algn="ctr">
                        <a:spcAft>
                          <a:spcPts val="0"/>
                        </a:spcAft>
                      </a:pPr>
                      <a:r>
                        <a:rPr lang="pt-BR" sz="1200" b="0">
                          <a:effectLst/>
                        </a:rPr>
                        <a:t>TEMER – PEC 287/16</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extLst>
                  <a:ext uri="{0D108BD9-81ED-4DB2-BD59-A6C34878D82A}">
                    <a16:rowId xmlns:a16="http://schemas.microsoft.com/office/drawing/2014/main" xmlns="" val="10000"/>
                  </a:ext>
                </a:extLst>
              </a:tr>
              <a:tr h="599037">
                <a:tc>
                  <a:txBody>
                    <a:bodyPr/>
                    <a:lstStyle/>
                    <a:p>
                      <a:pPr>
                        <a:spcAft>
                          <a:spcPts val="0"/>
                        </a:spcAft>
                      </a:pPr>
                      <a:r>
                        <a:rPr lang="pt-BR" sz="1200" b="0">
                          <a:effectLst/>
                        </a:rPr>
                        <a:t>Comissão de Constituição e Justiça</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a:spcAft>
                          <a:spcPts val="0"/>
                        </a:spcAft>
                      </a:pPr>
                      <a:r>
                        <a:rPr lang="pt-BR" sz="1200" b="0">
                          <a:effectLst/>
                        </a:rPr>
                        <a:t>29/03/95 a 27/04/95</a:t>
                      </a:r>
                    </a:p>
                    <a:p>
                      <a:pPr algn="ctr">
                        <a:spcAft>
                          <a:spcPts val="0"/>
                        </a:spcAft>
                      </a:pPr>
                      <a:r>
                        <a:rPr lang="pt-BR" sz="1200" b="0">
                          <a:effectLst/>
                        </a:rPr>
                        <a:t>(29 dias)</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a:spcAft>
                          <a:spcPts val="0"/>
                        </a:spcAft>
                      </a:pPr>
                      <a:r>
                        <a:rPr lang="pt-BR" sz="1200" b="0">
                          <a:effectLst/>
                        </a:rPr>
                        <a:t>30/04/03 a 05/06/03</a:t>
                      </a:r>
                    </a:p>
                    <a:p>
                      <a:pPr algn="ctr">
                        <a:spcAft>
                          <a:spcPts val="0"/>
                        </a:spcAft>
                      </a:pPr>
                      <a:r>
                        <a:rPr lang="pt-BR" sz="1200" b="0">
                          <a:effectLst/>
                        </a:rPr>
                        <a:t>(36 dias)</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a:spcAft>
                          <a:spcPts val="0"/>
                        </a:spcAft>
                      </a:pPr>
                      <a:r>
                        <a:rPr lang="pt-BR" sz="1200" b="0">
                          <a:effectLst/>
                        </a:rPr>
                        <a:t>07/12/16 a 14/12/16</a:t>
                      </a:r>
                    </a:p>
                    <a:p>
                      <a:pPr algn="ctr">
                        <a:spcAft>
                          <a:spcPts val="0"/>
                        </a:spcAft>
                      </a:pPr>
                      <a:r>
                        <a:rPr lang="pt-BR" sz="1200" b="0">
                          <a:effectLst/>
                        </a:rPr>
                        <a:t>(7 dias)</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599037">
                <a:tc>
                  <a:txBody>
                    <a:bodyPr/>
                    <a:lstStyle/>
                    <a:p>
                      <a:pPr>
                        <a:spcAft>
                          <a:spcPts val="0"/>
                        </a:spcAft>
                      </a:pPr>
                      <a:r>
                        <a:rPr lang="pt-BR" sz="1200" b="0">
                          <a:effectLst/>
                        </a:rPr>
                        <a:t>Comissão Especial</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a:spcAft>
                          <a:spcPts val="0"/>
                        </a:spcAft>
                      </a:pPr>
                      <a:r>
                        <a:rPr lang="pt-BR" sz="1200" b="0">
                          <a:effectLst/>
                        </a:rPr>
                        <a:t>12/09/95 a 08/02/96*</a:t>
                      </a:r>
                    </a:p>
                    <a:p>
                      <a:pPr algn="ctr">
                        <a:spcAft>
                          <a:spcPts val="0"/>
                        </a:spcAft>
                      </a:pPr>
                      <a:r>
                        <a:rPr lang="pt-BR" sz="1200" b="0">
                          <a:effectLst/>
                        </a:rPr>
                        <a:t>(149 dias)</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a:spcAft>
                          <a:spcPts val="0"/>
                        </a:spcAft>
                      </a:pPr>
                      <a:r>
                        <a:rPr lang="pt-BR" sz="1200" b="0">
                          <a:effectLst/>
                        </a:rPr>
                        <a:t>11/06/03 a 23/07/03</a:t>
                      </a:r>
                    </a:p>
                    <a:p>
                      <a:pPr algn="ctr">
                        <a:spcAft>
                          <a:spcPts val="0"/>
                        </a:spcAft>
                      </a:pPr>
                      <a:r>
                        <a:rPr lang="pt-BR" sz="1200" b="0">
                          <a:effectLst/>
                        </a:rPr>
                        <a:t>(42 dias)</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a:spcAft>
                          <a:spcPts val="0"/>
                        </a:spcAft>
                      </a:pPr>
                      <a:r>
                        <a:rPr lang="pt-BR" sz="1200" b="0" dirty="0">
                          <a:effectLst/>
                        </a:rPr>
                        <a:t>07/02/17 (até 03/05/17, 85 dias)</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599037">
                <a:tc>
                  <a:txBody>
                    <a:bodyPr/>
                    <a:lstStyle/>
                    <a:p>
                      <a:pPr>
                        <a:spcAft>
                          <a:spcPts val="0"/>
                        </a:spcAft>
                      </a:pPr>
                      <a:r>
                        <a:rPr lang="pt-BR" sz="1200" b="0">
                          <a:effectLst/>
                        </a:rPr>
                        <a:t>1º turno no Plenário</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a:spcAft>
                          <a:spcPts val="0"/>
                        </a:spcAft>
                      </a:pPr>
                      <a:r>
                        <a:rPr lang="pt-BR" sz="1200" b="0">
                          <a:effectLst/>
                        </a:rPr>
                        <a:t>13/02/96 a 19/06/96</a:t>
                      </a:r>
                    </a:p>
                    <a:p>
                      <a:pPr algn="ctr">
                        <a:spcAft>
                          <a:spcPts val="0"/>
                        </a:spcAft>
                      </a:pPr>
                      <a:r>
                        <a:rPr lang="pt-BR" sz="1200" b="0">
                          <a:effectLst/>
                        </a:rPr>
                        <a:t>(127 dias)</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a:spcAft>
                          <a:spcPts val="0"/>
                        </a:spcAft>
                      </a:pPr>
                      <a:r>
                        <a:rPr lang="pt-BR" sz="1200" b="0">
                          <a:effectLst/>
                        </a:rPr>
                        <a:t>05/08/03 a 13/08/03</a:t>
                      </a:r>
                    </a:p>
                    <a:p>
                      <a:pPr algn="ctr">
                        <a:spcAft>
                          <a:spcPts val="0"/>
                        </a:spcAft>
                      </a:pPr>
                      <a:r>
                        <a:rPr lang="pt-BR" sz="1200" b="0">
                          <a:effectLst/>
                        </a:rPr>
                        <a:t>(8 dias)</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a:spcAft>
                          <a:spcPts val="0"/>
                        </a:spcAft>
                      </a:pPr>
                      <a:r>
                        <a:rPr lang="pt-BR" sz="1200" b="0">
                          <a:effectLst/>
                        </a:rPr>
                        <a:t>Pendente</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608009">
                <a:tc>
                  <a:txBody>
                    <a:bodyPr/>
                    <a:lstStyle/>
                    <a:p>
                      <a:pPr>
                        <a:spcAft>
                          <a:spcPts val="0"/>
                        </a:spcAft>
                      </a:pPr>
                      <a:r>
                        <a:rPr lang="pt-BR" sz="1200" b="0">
                          <a:effectLst/>
                        </a:rPr>
                        <a:t>Votação – texto base para o 1º turno</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a:spcAft>
                          <a:spcPts val="0"/>
                        </a:spcAft>
                      </a:pPr>
                      <a:r>
                        <a:rPr lang="pt-BR" sz="1200" b="0">
                          <a:effectLst/>
                        </a:rPr>
                        <a:t>Sim: 351</a:t>
                      </a:r>
                    </a:p>
                    <a:p>
                      <a:pPr algn="ctr">
                        <a:spcAft>
                          <a:spcPts val="0"/>
                        </a:spcAft>
                      </a:pPr>
                      <a:r>
                        <a:rPr lang="pt-BR" sz="1200" b="0">
                          <a:effectLst/>
                        </a:rPr>
                        <a:t>Não: 139</a:t>
                      </a:r>
                    </a:p>
                    <a:p>
                      <a:pPr algn="ctr">
                        <a:spcAft>
                          <a:spcPts val="0"/>
                        </a:spcAft>
                      </a:pPr>
                      <a:r>
                        <a:rPr lang="pt-BR" sz="1200" b="0">
                          <a:effectLst/>
                        </a:rPr>
                        <a:t>Abstenções: 2</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a:spcAft>
                          <a:spcPts val="0"/>
                        </a:spcAft>
                      </a:pPr>
                      <a:r>
                        <a:rPr lang="pt-BR" sz="1200" b="0">
                          <a:effectLst/>
                        </a:rPr>
                        <a:t>Sim: 358</a:t>
                      </a:r>
                    </a:p>
                    <a:p>
                      <a:pPr algn="ctr">
                        <a:spcAft>
                          <a:spcPts val="0"/>
                        </a:spcAft>
                      </a:pPr>
                      <a:r>
                        <a:rPr lang="pt-BR" sz="1200" b="0">
                          <a:effectLst/>
                        </a:rPr>
                        <a:t>Não: 126</a:t>
                      </a:r>
                    </a:p>
                    <a:p>
                      <a:pPr algn="ctr">
                        <a:spcAft>
                          <a:spcPts val="0"/>
                        </a:spcAft>
                      </a:pPr>
                      <a:r>
                        <a:rPr lang="pt-BR" sz="1200" b="0">
                          <a:effectLst/>
                        </a:rPr>
                        <a:t>Abstenções: 9</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a:spcAft>
                          <a:spcPts val="0"/>
                        </a:spcAft>
                      </a:pPr>
                      <a:r>
                        <a:rPr lang="pt-BR" sz="1200" b="0">
                          <a:effectLst/>
                        </a:rPr>
                        <a:t>Pendente</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499198">
                <a:tc>
                  <a:txBody>
                    <a:bodyPr/>
                    <a:lstStyle/>
                    <a:p>
                      <a:pPr>
                        <a:spcAft>
                          <a:spcPts val="0"/>
                        </a:spcAft>
                      </a:pPr>
                      <a:r>
                        <a:rPr lang="pt-BR" sz="1200" b="0">
                          <a:effectLst/>
                        </a:rPr>
                        <a:t>2º turno no Plenário</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a:spcAft>
                          <a:spcPts val="0"/>
                        </a:spcAft>
                      </a:pPr>
                      <a:r>
                        <a:rPr lang="pt-BR" sz="1200" b="0" dirty="0">
                          <a:effectLst/>
                        </a:rPr>
                        <a:t>26/06/96 a 17/07/96</a:t>
                      </a:r>
                    </a:p>
                    <a:p>
                      <a:pPr algn="ctr">
                        <a:spcAft>
                          <a:spcPts val="0"/>
                        </a:spcAft>
                      </a:pPr>
                      <a:r>
                        <a:rPr lang="pt-BR" sz="1200" b="0" dirty="0">
                          <a:effectLst/>
                        </a:rPr>
                        <a:t>(21 dias)</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a:spcAft>
                          <a:spcPts val="0"/>
                        </a:spcAft>
                      </a:pPr>
                      <a:r>
                        <a:rPr lang="pt-BR" sz="1200" b="0">
                          <a:effectLst/>
                        </a:rPr>
                        <a:t>26/08/03 a 27/08/03</a:t>
                      </a:r>
                    </a:p>
                    <a:p>
                      <a:pPr algn="ctr">
                        <a:spcAft>
                          <a:spcPts val="0"/>
                        </a:spcAft>
                      </a:pPr>
                      <a:r>
                        <a:rPr lang="pt-BR" sz="1200" b="0">
                          <a:effectLst/>
                        </a:rPr>
                        <a:t>(1 dia)</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a:spcAft>
                          <a:spcPts val="0"/>
                        </a:spcAft>
                      </a:pPr>
                      <a:r>
                        <a:rPr lang="pt-BR" sz="1200" b="0">
                          <a:effectLst/>
                        </a:rPr>
                        <a:t>Pendente</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608009">
                <a:tc>
                  <a:txBody>
                    <a:bodyPr/>
                    <a:lstStyle/>
                    <a:p>
                      <a:pPr>
                        <a:spcAft>
                          <a:spcPts val="0"/>
                        </a:spcAft>
                      </a:pPr>
                      <a:r>
                        <a:rPr lang="pt-BR" sz="1200" b="0">
                          <a:effectLst/>
                        </a:rPr>
                        <a:t>Votação – redação para o 2º turno</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a:spcAft>
                          <a:spcPts val="0"/>
                        </a:spcAft>
                      </a:pPr>
                      <a:r>
                        <a:rPr lang="pt-BR" sz="1200" b="0">
                          <a:effectLst/>
                        </a:rPr>
                        <a:t>Sim: 318</a:t>
                      </a:r>
                    </a:p>
                    <a:p>
                      <a:pPr algn="ctr">
                        <a:spcAft>
                          <a:spcPts val="0"/>
                        </a:spcAft>
                      </a:pPr>
                      <a:r>
                        <a:rPr lang="pt-BR" sz="1200" b="0">
                          <a:effectLst/>
                        </a:rPr>
                        <a:t>Não: 136</a:t>
                      </a:r>
                    </a:p>
                    <a:p>
                      <a:pPr algn="ctr">
                        <a:spcAft>
                          <a:spcPts val="0"/>
                        </a:spcAft>
                      </a:pPr>
                      <a:r>
                        <a:rPr lang="pt-BR" sz="1200" b="0">
                          <a:effectLst/>
                        </a:rPr>
                        <a:t>Abstenções: 7</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a:spcAft>
                          <a:spcPts val="0"/>
                        </a:spcAft>
                      </a:pPr>
                      <a:r>
                        <a:rPr lang="pt-BR" sz="1200" b="0">
                          <a:effectLst/>
                        </a:rPr>
                        <a:t>Sim: 357</a:t>
                      </a:r>
                    </a:p>
                    <a:p>
                      <a:pPr algn="ctr">
                        <a:spcAft>
                          <a:spcPts val="0"/>
                        </a:spcAft>
                      </a:pPr>
                      <a:r>
                        <a:rPr lang="pt-BR" sz="1200" b="0">
                          <a:effectLst/>
                        </a:rPr>
                        <a:t>Não: 123</a:t>
                      </a:r>
                    </a:p>
                    <a:p>
                      <a:pPr algn="ctr">
                        <a:spcAft>
                          <a:spcPts val="0"/>
                        </a:spcAft>
                      </a:pPr>
                      <a:r>
                        <a:rPr lang="pt-BR" sz="1200" b="0">
                          <a:effectLst/>
                        </a:rPr>
                        <a:t>Abstenções: 6</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a:spcAft>
                          <a:spcPts val="0"/>
                        </a:spcAft>
                      </a:pPr>
                      <a:r>
                        <a:rPr lang="pt-BR" sz="1200" b="0" dirty="0">
                          <a:effectLst/>
                        </a:rPr>
                        <a:t>Pendente</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r h="405340">
                <a:tc>
                  <a:txBody>
                    <a:bodyPr/>
                    <a:lstStyle/>
                    <a:p>
                      <a:pPr>
                        <a:spcAft>
                          <a:spcPts val="0"/>
                        </a:spcAft>
                      </a:pPr>
                      <a:r>
                        <a:rPr lang="pt-BR" sz="1200" b="0">
                          <a:effectLst/>
                        </a:rPr>
                        <a:t>Tempo efetivo em cada etapa de tramitação</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a:spcAft>
                          <a:spcPts val="0"/>
                        </a:spcAft>
                      </a:pPr>
                      <a:r>
                        <a:rPr lang="pt-BR" sz="1200" b="0">
                          <a:effectLst/>
                        </a:rPr>
                        <a:t>326 dias</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a:spcAft>
                          <a:spcPts val="0"/>
                        </a:spcAft>
                      </a:pPr>
                      <a:r>
                        <a:rPr lang="pt-BR" sz="1200" b="0">
                          <a:effectLst/>
                        </a:rPr>
                        <a:t>87 dias</a:t>
                      </a: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ctr">
                        <a:spcAft>
                          <a:spcPts val="0"/>
                        </a:spcAft>
                      </a:pPr>
                      <a:r>
                        <a:rPr lang="pt-BR" sz="1200" b="0" dirty="0" smtClean="0">
                          <a:effectLst/>
                        </a:rPr>
                        <a:t>Pendente</a:t>
                      </a:r>
                      <a:endParaRPr lang="pt-BR" sz="1200" b="0" dirty="0">
                        <a:effectLst/>
                      </a:endParaRPr>
                    </a:p>
                  </a:txBody>
                  <a:tcPr marL="22523" marR="2252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413459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Comparação de tempo de tramitação</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549471788"/>
              </p:ext>
            </p:extLst>
          </p:nvPr>
        </p:nvGraphicFramePr>
        <p:xfrm>
          <a:off x="457200" y="2249488"/>
          <a:ext cx="8219256" cy="3783890"/>
        </p:xfrm>
        <a:graphic>
          <a:graphicData uri="http://schemas.openxmlformats.org/drawingml/2006/table">
            <a:tbl>
              <a:tblPr firstRow="1" bandRow="1">
                <a:tableStyleId>{5C22544A-7EE6-4342-B048-85BDC9FD1C3A}</a:tableStyleId>
              </a:tblPr>
              <a:tblGrid>
                <a:gridCol w="2054814">
                  <a:extLst>
                    <a:ext uri="{9D8B030D-6E8A-4147-A177-3AD203B41FA5}">
                      <a16:colId xmlns:a16="http://schemas.microsoft.com/office/drawing/2014/main" xmlns="" val="20000"/>
                    </a:ext>
                  </a:extLst>
                </a:gridCol>
                <a:gridCol w="2054814">
                  <a:extLst>
                    <a:ext uri="{9D8B030D-6E8A-4147-A177-3AD203B41FA5}">
                      <a16:colId xmlns:a16="http://schemas.microsoft.com/office/drawing/2014/main" xmlns="" val="20001"/>
                    </a:ext>
                  </a:extLst>
                </a:gridCol>
                <a:gridCol w="2054814">
                  <a:extLst>
                    <a:ext uri="{9D8B030D-6E8A-4147-A177-3AD203B41FA5}">
                      <a16:colId xmlns:a16="http://schemas.microsoft.com/office/drawing/2014/main" xmlns="" val="20002"/>
                    </a:ext>
                  </a:extLst>
                </a:gridCol>
                <a:gridCol w="2054814">
                  <a:extLst>
                    <a:ext uri="{9D8B030D-6E8A-4147-A177-3AD203B41FA5}">
                      <a16:colId xmlns:a16="http://schemas.microsoft.com/office/drawing/2014/main" xmlns="" val="20003"/>
                    </a:ext>
                  </a:extLst>
                </a:gridCol>
              </a:tblGrid>
              <a:tr h="530019">
                <a:tc>
                  <a:txBody>
                    <a:bodyPr/>
                    <a:lstStyle/>
                    <a:p>
                      <a:r>
                        <a:rPr lang="pt-BR" dirty="0"/>
                        <a:t>Eixos</a:t>
                      </a:r>
                    </a:p>
                  </a:txBody>
                  <a:tcPr/>
                </a:tc>
                <a:tc>
                  <a:txBody>
                    <a:bodyPr/>
                    <a:lstStyle/>
                    <a:p>
                      <a:r>
                        <a:rPr lang="pt-BR" dirty="0"/>
                        <a:t>FHC – </a:t>
                      </a:r>
                      <a:r>
                        <a:rPr kumimoji="0" lang="pt-BR" b="0" i="0" kern="1200" dirty="0">
                          <a:solidFill>
                            <a:schemeClr val="lt1"/>
                          </a:solidFill>
                          <a:effectLst/>
                          <a:latin typeface="+mn-lt"/>
                          <a:ea typeface="+mn-ea"/>
                          <a:cs typeface="+mn-cs"/>
                        </a:rPr>
                        <a:t> </a:t>
                      </a:r>
                      <a:r>
                        <a:rPr kumimoji="0" lang="pt-BR" b="1" i="0" kern="1200" dirty="0">
                          <a:solidFill>
                            <a:schemeClr val="lt1"/>
                          </a:solidFill>
                          <a:effectLst/>
                          <a:latin typeface="+mn-lt"/>
                          <a:ea typeface="+mn-ea"/>
                          <a:cs typeface="+mn-cs"/>
                        </a:rPr>
                        <a:t>PEC 33/95</a:t>
                      </a:r>
                      <a:endParaRPr lang="pt-BR" b="1" dirty="0"/>
                    </a:p>
                  </a:txBody>
                  <a:tcPr/>
                </a:tc>
                <a:tc>
                  <a:txBody>
                    <a:bodyPr/>
                    <a:lstStyle/>
                    <a:p>
                      <a:r>
                        <a:rPr lang="pt-BR" dirty="0"/>
                        <a:t>Lula </a:t>
                      </a:r>
                      <a:r>
                        <a:rPr lang="pt-BR" b="1" dirty="0"/>
                        <a:t>- </a:t>
                      </a:r>
                      <a:r>
                        <a:rPr kumimoji="0" lang="pt-BR" b="1" i="0" kern="1200" dirty="0">
                          <a:solidFill>
                            <a:schemeClr val="lt1"/>
                          </a:solidFill>
                          <a:effectLst/>
                          <a:latin typeface="+mn-lt"/>
                          <a:ea typeface="+mn-ea"/>
                          <a:cs typeface="+mn-cs"/>
                        </a:rPr>
                        <a:t> PEC 40/03</a:t>
                      </a:r>
                      <a:endParaRPr lang="pt-BR" b="1" dirty="0"/>
                    </a:p>
                  </a:txBody>
                  <a:tcPr/>
                </a:tc>
                <a:tc>
                  <a:txBody>
                    <a:bodyPr/>
                    <a:lstStyle/>
                    <a:p>
                      <a:r>
                        <a:rPr lang="pt-BR" dirty="0"/>
                        <a:t>Temer – PEC 287/16</a:t>
                      </a:r>
                    </a:p>
                  </a:txBody>
                  <a:tcPr/>
                </a:tc>
                <a:extLst>
                  <a:ext uri="{0D108BD9-81ED-4DB2-BD59-A6C34878D82A}">
                    <a16:rowId xmlns:a16="http://schemas.microsoft.com/office/drawing/2014/main" xmlns="" val="10000"/>
                  </a:ext>
                </a:extLst>
              </a:tr>
              <a:tr h="1698964">
                <a:tc>
                  <a:txBody>
                    <a:bodyPr/>
                    <a:lstStyle/>
                    <a:p>
                      <a:r>
                        <a:rPr lang="pt-BR" dirty="0"/>
                        <a:t>Contexto político, econômico e social</a:t>
                      </a:r>
                    </a:p>
                  </a:txBody>
                  <a:tcPr/>
                </a:tc>
                <a:tc>
                  <a:txBody>
                    <a:bodyPr/>
                    <a:lstStyle/>
                    <a:p>
                      <a:r>
                        <a:rPr lang="pt-BR" dirty="0"/>
                        <a:t>Desfavorável</a:t>
                      </a:r>
                    </a:p>
                  </a:txBody>
                  <a:tcPr/>
                </a:tc>
                <a:tc>
                  <a:txBody>
                    <a:bodyPr/>
                    <a:lstStyle/>
                    <a:p>
                      <a:r>
                        <a:rPr lang="pt-BR" dirty="0"/>
                        <a:t>Favorável</a:t>
                      </a:r>
                    </a:p>
                  </a:txBody>
                  <a:tcPr/>
                </a:tc>
                <a:tc>
                  <a:txBody>
                    <a:bodyPr/>
                    <a:lstStyle/>
                    <a:p>
                      <a:r>
                        <a:rPr lang="pt-BR" dirty="0"/>
                        <a:t>Desfavorável</a:t>
                      </a:r>
                    </a:p>
                    <a:p>
                      <a:endParaRPr lang="pt-BR" dirty="0"/>
                    </a:p>
                  </a:txBody>
                  <a:tcPr/>
                </a:tc>
                <a:extLst>
                  <a:ext uri="{0D108BD9-81ED-4DB2-BD59-A6C34878D82A}">
                    <a16:rowId xmlns:a16="http://schemas.microsoft.com/office/drawing/2014/main" xmlns="" val="10001"/>
                  </a:ext>
                </a:extLst>
              </a:tr>
              <a:tr h="914827">
                <a:tc>
                  <a:txBody>
                    <a:bodyPr/>
                    <a:lstStyle/>
                    <a:p>
                      <a:r>
                        <a:rPr lang="pt-BR" dirty="0"/>
                        <a:t>Amplitude</a:t>
                      </a:r>
                      <a:r>
                        <a:rPr lang="pt-BR" baseline="0" dirty="0"/>
                        <a:t> da reforma</a:t>
                      </a:r>
                      <a:endParaRPr lang="pt-BR" dirty="0"/>
                    </a:p>
                  </a:txBody>
                  <a:tcPr/>
                </a:tc>
                <a:tc>
                  <a:txBody>
                    <a:bodyPr/>
                    <a:lstStyle/>
                    <a:p>
                      <a:r>
                        <a:rPr lang="pt-BR" dirty="0"/>
                        <a:t>Público</a:t>
                      </a:r>
                      <a:r>
                        <a:rPr lang="pt-BR" baseline="0" dirty="0"/>
                        <a:t> e privado</a:t>
                      </a:r>
                      <a:endParaRPr lang="pt-BR" dirty="0"/>
                    </a:p>
                  </a:txBody>
                  <a:tcPr/>
                </a:tc>
                <a:tc>
                  <a:txBody>
                    <a:bodyPr/>
                    <a:lstStyle/>
                    <a:p>
                      <a:r>
                        <a:rPr lang="pt-BR" dirty="0"/>
                        <a:t>Público</a:t>
                      </a:r>
                    </a:p>
                  </a:txBody>
                  <a:tcPr/>
                </a:tc>
                <a:tc>
                  <a:txBody>
                    <a:bodyPr/>
                    <a:lstStyle/>
                    <a:p>
                      <a:r>
                        <a:rPr lang="pt-BR" dirty="0"/>
                        <a:t>Público</a:t>
                      </a:r>
                      <a:r>
                        <a:rPr lang="pt-BR" baseline="0" dirty="0"/>
                        <a:t> e Privado</a:t>
                      </a:r>
                      <a:endParaRPr lang="pt-BR" dirty="0"/>
                    </a:p>
                  </a:txBody>
                  <a:tcPr/>
                </a:tc>
                <a:extLst>
                  <a:ext uri="{0D108BD9-81ED-4DB2-BD59-A6C34878D82A}">
                    <a16:rowId xmlns:a16="http://schemas.microsoft.com/office/drawing/2014/main" xmlns="" val="10002"/>
                  </a:ext>
                </a:extLst>
              </a:tr>
              <a:tr h="530019">
                <a:tc>
                  <a:txBody>
                    <a:bodyPr/>
                    <a:lstStyle/>
                    <a:p>
                      <a:r>
                        <a:rPr lang="pt-BR" dirty="0"/>
                        <a:t>Mandato</a:t>
                      </a:r>
                    </a:p>
                  </a:txBody>
                  <a:tcPr/>
                </a:tc>
                <a:tc>
                  <a:txBody>
                    <a:bodyPr/>
                    <a:lstStyle/>
                    <a:p>
                      <a:r>
                        <a:rPr lang="pt-BR" dirty="0"/>
                        <a:t>Inicio </a:t>
                      </a:r>
                    </a:p>
                  </a:txBody>
                  <a:tcPr/>
                </a:tc>
                <a:tc>
                  <a:txBody>
                    <a:bodyPr/>
                    <a:lstStyle/>
                    <a:p>
                      <a:r>
                        <a:rPr lang="pt-BR" dirty="0"/>
                        <a:t>Inicio</a:t>
                      </a:r>
                    </a:p>
                  </a:txBody>
                  <a:tcPr/>
                </a:tc>
                <a:tc>
                  <a:txBody>
                    <a:bodyPr/>
                    <a:lstStyle/>
                    <a:p>
                      <a:r>
                        <a:rPr lang="pt-BR" dirty="0"/>
                        <a:t>Metade</a:t>
                      </a: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7738731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764704"/>
            <a:ext cx="8229600" cy="1066800"/>
          </a:xfrm>
        </p:spPr>
        <p:txBody>
          <a:bodyPr>
            <a:noAutofit/>
          </a:bodyPr>
          <a:lstStyle/>
          <a:p>
            <a:pPr algn="ctr"/>
            <a:r>
              <a:rPr lang="pt-BR" sz="4900" b="1" dirty="0"/>
              <a:t>Base de apoio ao Temer na Câmara</a:t>
            </a:r>
          </a:p>
        </p:txBody>
      </p:sp>
      <p:graphicFrame>
        <p:nvGraphicFramePr>
          <p:cNvPr id="6" name="Gráfico 5"/>
          <p:cNvGraphicFramePr/>
          <p:nvPr>
            <p:extLst>
              <p:ext uri="{D42A27DB-BD31-4B8C-83A1-F6EECF244321}">
                <p14:modId xmlns:p14="http://schemas.microsoft.com/office/powerpoint/2010/main" val="2392318010"/>
              </p:ext>
            </p:extLst>
          </p:nvPr>
        </p:nvGraphicFramePr>
        <p:xfrm>
          <a:off x="827584" y="2132856"/>
          <a:ext cx="7344816" cy="4536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560828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a:spLocks noGrp="1"/>
          </p:cNvSpPr>
          <p:nvPr>
            <p:ph type="title"/>
          </p:nvPr>
        </p:nvSpPr>
        <p:spPr>
          <a:xfrm>
            <a:off x="395536" y="836712"/>
            <a:ext cx="8229600" cy="990600"/>
          </a:xfrm>
        </p:spPr>
        <p:txBody>
          <a:bodyPr>
            <a:noAutofit/>
          </a:bodyPr>
          <a:lstStyle/>
          <a:p>
            <a:pPr algn="ctr"/>
            <a:r>
              <a:rPr lang="pt-BR" sz="4900" b="1" dirty="0"/>
              <a:t>Base de apoio ao Temer no Senado</a:t>
            </a:r>
          </a:p>
        </p:txBody>
      </p:sp>
      <p:graphicFrame>
        <p:nvGraphicFramePr>
          <p:cNvPr id="4" name="Gráfico 3"/>
          <p:cNvGraphicFramePr/>
          <p:nvPr>
            <p:extLst>
              <p:ext uri="{D42A27DB-BD31-4B8C-83A1-F6EECF244321}">
                <p14:modId xmlns:p14="http://schemas.microsoft.com/office/powerpoint/2010/main" val="664146948"/>
              </p:ext>
            </p:extLst>
          </p:nvPr>
        </p:nvGraphicFramePr>
        <p:xfrm>
          <a:off x="899592" y="2204864"/>
          <a:ext cx="7416824" cy="4464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2191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692696"/>
            <a:ext cx="8229600" cy="1066800"/>
          </a:xfrm>
        </p:spPr>
        <p:txBody>
          <a:bodyPr/>
          <a:lstStyle/>
          <a:p>
            <a:r>
              <a:rPr lang="pt-BR" dirty="0" smtClean="0"/>
              <a:t>Afastamento de Dilma</a:t>
            </a:r>
            <a:endParaRPr lang="pt-BR" dirty="0"/>
          </a:p>
        </p:txBody>
      </p:sp>
      <p:sp>
        <p:nvSpPr>
          <p:cNvPr id="3" name="Espaço Reservado para Conteúdo 2"/>
          <p:cNvSpPr>
            <a:spLocks noGrp="1"/>
          </p:cNvSpPr>
          <p:nvPr>
            <p:ph idx="1"/>
          </p:nvPr>
        </p:nvSpPr>
        <p:spPr>
          <a:xfrm>
            <a:off x="151420" y="4005064"/>
            <a:ext cx="8885076" cy="1800200"/>
          </a:xfrm>
        </p:spPr>
        <p:txBody>
          <a:bodyPr>
            <a:normAutofit/>
          </a:bodyPr>
          <a:lstStyle/>
          <a:p>
            <a:r>
              <a:rPr lang="pt-BR" sz="2600" dirty="0"/>
              <a:t>a) V</a:t>
            </a:r>
            <a:r>
              <a:rPr lang="pt-BR" sz="2600" dirty="0" smtClean="0"/>
              <a:t>eículos </a:t>
            </a:r>
            <a:r>
              <a:rPr lang="pt-BR" sz="2600" dirty="0"/>
              <a:t>de comunicação para </a:t>
            </a:r>
            <a:r>
              <a:rPr lang="pt-BR" sz="2600" dirty="0" smtClean="0"/>
              <a:t>denunciar;</a:t>
            </a:r>
          </a:p>
          <a:p>
            <a:r>
              <a:rPr lang="pt-BR" sz="2600" dirty="0" err="1" smtClean="0"/>
              <a:t>b</a:t>
            </a:r>
            <a:r>
              <a:rPr lang="pt-BR" sz="2600" dirty="0"/>
              <a:t>) P</a:t>
            </a:r>
            <a:r>
              <a:rPr lang="pt-BR" sz="2600" dirty="0" smtClean="0"/>
              <a:t>opulação </a:t>
            </a:r>
            <a:r>
              <a:rPr lang="pt-BR" sz="2600" dirty="0"/>
              <a:t>para se </a:t>
            </a:r>
            <a:r>
              <a:rPr lang="pt-BR" sz="2600" dirty="0" smtClean="0"/>
              <a:t>mobilizar;</a:t>
            </a:r>
          </a:p>
          <a:p>
            <a:r>
              <a:rPr lang="pt-BR" sz="2600" dirty="0" err="1" smtClean="0"/>
              <a:t>c</a:t>
            </a:r>
            <a:r>
              <a:rPr lang="pt-BR" sz="2600" dirty="0"/>
              <a:t>) </a:t>
            </a:r>
            <a:r>
              <a:rPr lang="pt-BR" sz="2600" dirty="0" smtClean="0"/>
              <a:t>Congresso </a:t>
            </a:r>
            <a:r>
              <a:rPr lang="pt-BR" sz="2600" dirty="0"/>
              <a:t>para afastá-la da Presidência da República</a:t>
            </a:r>
          </a:p>
        </p:txBody>
      </p:sp>
      <p:graphicFrame>
        <p:nvGraphicFramePr>
          <p:cNvPr id="6" name="Diagrama 5"/>
          <p:cNvGraphicFramePr/>
          <p:nvPr>
            <p:extLst>
              <p:ext uri="{D42A27DB-BD31-4B8C-83A1-F6EECF244321}">
                <p14:modId xmlns:p14="http://schemas.microsoft.com/office/powerpoint/2010/main" val="996629394"/>
              </p:ext>
            </p:extLst>
          </p:nvPr>
        </p:nvGraphicFramePr>
        <p:xfrm>
          <a:off x="642392" y="2434372"/>
          <a:ext cx="7859216" cy="79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9825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723842"/>
            <a:ext cx="7886700" cy="760942"/>
          </a:xfrm>
        </p:spPr>
        <p:txBody>
          <a:bodyPr>
            <a:normAutofit fontScale="90000"/>
          </a:bodyPr>
          <a:lstStyle/>
          <a:p>
            <a:pPr algn="ctr"/>
            <a:r>
              <a:rPr lang="pt-BR" b="1" dirty="0"/>
              <a:t>Resumo do substitutivo do relator</a:t>
            </a:r>
            <a:endParaRPr lang="pt-BR" b="1" dirty="0">
              <a:latin typeface="Constantia" panose="02030602050306030303" pitchFamily="18" charset="0"/>
              <a:cs typeface="Times New Roman" panose="02020603050405020304" pitchFamily="18" charset="0"/>
            </a:endParaRPr>
          </a:p>
        </p:txBody>
      </p:sp>
      <p:sp>
        <p:nvSpPr>
          <p:cNvPr id="3" name="Espaço Reservado para Conteúdo 2"/>
          <p:cNvSpPr>
            <a:spLocks noGrp="1"/>
          </p:cNvSpPr>
          <p:nvPr>
            <p:ph idx="1"/>
          </p:nvPr>
        </p:nvSpPr>
        <p:spPr>
          <a:xfrm>
            <a:off x="611560" y="1551385"/>
            <a:ext cx="7886700" cy="5333999"/>
          </a:xfrm>
        </p:spPr>
        <p:txBody>
          <a:bodyPr>
            <a:noAutofit/>
          </a:bodyPr>
          <a:lstStyle/>
          <a:p>
            <a:pPr marL="0" indent="0">
              <a:buNone/>
            </a:pPr>
            <a:r>
              <a:rPr lang="pt-BR" sz="2000" dirty="0">
                <a:latin typeface="Constantia" panose="02030602050306030303" pitchFamily="18" charset="0"/>
              </a:rPr>
              <a:t>1. Reforma ampla e profunda</a:t>
            </a:r>
          </a:p>
          <a:p>
            <a:pPr marL="0" indent="0">
              <a:buNone/>
            </a:pPr>
            <a:r>
              <a:rPr lang="pt-BR" sz="2000" dirty="0">
                <a:latin typeface="Constantia" panose="02030602050306030303" pitchFamily="18" charset="0"/>
              </a:rPr>
              <a:t>1.1. atinge, em prejuízo do segurado, os três pilares de formação do benefício</a:t>
            </a:r>
          </a:p>
          <a:p>
            <a:pPr marL="449263" indent="0">
              <a:buNone/>
            </a:pPr>
            <a:r>
              <a:rPr lang="pt-BR" sz="2000" dirty="0">
                <a:latin typeface="Constantia" panose="02030602050306030303" pitchFamily="18" charset="0"/>
              </a:rPr>
              <a:t>. a idade</a:t>
            </a:r>
          </a:p>
          <a:p>
            <a:pPr marL="449263" indent="0">
              <a:buNone/>
            </a:pPr>
            <a:r>
              <a:rPr lang="pt-BR" sz="2000" dirty="0">
                <a:latin typeface="Constantia" panose="02030602050306030303" pitchFamily="18" charset="0"/>
              </a:rPr>
              <a:t>. o tempo de contribuição, e </a:t>
            </a:r>
          </a:p>
          <a:p>
            <a:pPr marL="449263" indent="0">
              <a:buNone/>
            </a:pPr>
            <a:r>
              <a:rPr lang="pt-BR" sz="2000" dirty="0">
                <a:latin typeface="Constantia" panose="02030602050306030303" pitchFamily="18" charset="0"/>
              </a:rPr>
              <a:t>. o valor do benefício</a:t>
            </a:r>
          </a:p>
          <a:p>
            <a:pPr marL="0" indent="0">
              <a:buNone/>
            </a:pPr>
            <a:r>
              <a:rPr lang="pt-BR" sz="2000" dirty="0">
                <a:latin typeface="Constantia" panose="02030602050306030303" pitchFamily="18" charset="0"/>
              </a:rPr>
              <a:t>2. unifica as regras de acesso ao RGPS e ao RPPS</a:t>
            </a:r>
          </a:p>
          <a:p>
            <a:pPr marL="0" indent="0">
              <a:buNone/>
            </a:pPr>
            <a:r>
              <a:rPr lang="pt-BR" sz="2000" dirty="0">
                <a:latin typeface="Constantia" panose="02030602050306030303" pitchFamily="18" charset="0"/>
              </a:rPr>
              <a:t>3. aposentadorias especiais:</a:t>
            </a:r>
          </a:p>
          <a:p>
            <a:pPr marL="355600" indent="0">
              <a:buNone/>
            </a:pPr>
            <a:r>
              <a:rPr lang="pt-BR" sz="2000" dirty="0">
                <a:latin typeface="Constantia" panose="02030602050306030303" pitchFamily="18" charset="0"/>
              </a:rPr>
              <a:t>3.1 – por exercício de atividades prejudiciais à saúde e doenças profissionais</a:t>
            </a:r>
          </a:p>
          <a:p>
            <a:pPr marL="355600" indent="0">
              <a:buNone/>
            </a:pPr>
            <a:r>
              <a:rPr lang="pt-BR" sz="2000" dirty="0">
                <a:latin typeface="Constantia" panose="02030602050306030303" pitchFamily="18" charset="0"/>
              </a:rPr>
              <a:t>3.2 - dos professores do ensino infantil, fundamental e médio</a:t>
            </a:r>
          </a:p>
          <a:p>
            <a:pPr marL="355600" indent="0">
              <a:buNone/>
            </a:pPr>
            <a:r>
              <a:rPr lang="pt-BR" sz="2000" dirty="0">
                <a:latin typeface="Constantia" panose="02030602050306030303" pitchFamily="18" charset="0"/>
              </a:rPr>
              <a:t>3.3 – dos policiais (exceto militares e bombeiros)</a:t>
            </a:r>
          </a:p>
          <a:p>
            <a:pPr marL="355600" indent="0">
              <a:buNone/>
            </a:pPr>
            <a:r>
              <a:rPr lang="pt-BR" sz="2000" dirty="0">
                <a:latin typeface="Constantia" panose="02030602050306030303" pitchFamily="18" charset="0"/>
              </a:rPr>
              <a:t>3.4 – pessoas com deficiência</a:t>
            </a:r>
          </a:p>
          <a:p>
            <a:pPr marL="0" indent="0">
              <a:buNone/>
            </a:pPr>
            <a:r>
              <a:rPr lang="pt-BR" sz="2000" dirty="0">
                <a:latin typeface="Constantia" panose="02030602050306030303" pitchFamily="18" charset="0"/>
              </a:rPr>
              <a:t>4. aumento de idade no </a:t>
            </a:r>
            <a:r>
              <a:rPr lang="pt-BR" sz="2000" dirty="0" smtClean="0">
                <a:latin typeface="Constantia" panose="02030602050306030303" pitchFamily="18" charset="0"/>
              </a:rPr>
              <a:t>BPC</a:t>
            </a:r>
          </a:p>
          <a:p>
            <a:pPr marL="0" indent="0">
              <a:buNone/>
            </a:pPr>
            <a:r>
              <a:rPr lang="pt-BR" sz="2000" dirty="0" smtClean="0">
                <a:latin typeface="Constantia" panose="02030602050306030303" pitchFamily="18" charset="0"/>
              </a:rPr>
              <a:t>5.  Acaba/limita o acumulo das pensões.</a:t>
            </a:r>
            <a:endParaRPr lang="pt-BR" sz="2000" dirty="0">
              <a:latin typeface="Constantia" panose="02030602050306030303" pitchFamily="18" charset="0"/>
            </a:endParaRPr>
          </a:p>
        </p:txBody>
      </p:sp>
    </p:spTree>
    <p:extLst>
      <p:ext uri="{BB962C8B-B14F-4D97-AF65-F5344CB8AC3E}">
        <p14:creationId xmlns:p14="http://schemas.microsoft.com/office/powerpoint/2010/main" val="3504529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1196752"/>
            <a:ext cx="8640960" cy="955675"/>
          </a:xfrm>
        </p:spPr>
        <p:txBody>
          <a:bodyPr>
            <a:noAutofit/>
          </a:bodyPr>
          <a:lstStyle/>
          <a:p>
            <a:pPr algn="ctr"/>
            <a:r>
              <a:rPr lang="pt-BR" sz="3200" b="1" dirty="0">
                <a:latin typeface="Constantia" panose="02030602050306030303" pitchFamily="18" charset="0"/>
                <a:cs typeface="Times New Roman" panose="02020603050405020304" pitchFamily="18" charset="0"/>
              </a:rPr>
              <a:t>Idade Mínima e Carência </a:t>
            </a:r>
            <a:r>
              <a:rPr lang="pt-BR" sz="3200" b="1" dirty="0" smtClean="0">
                <a:latin typeface="Constantia" panose="02030602050306030303" pitchFamily="18" charset="0"/>
                <a:cs typeface="Times New Roman" panose="02020603050405020304" pitchFamily="18" charset="0"/>
              </a:rPr>
              <a:t/>
            </a:r>
            <a:br>
              <a:rPr lang="pt-BR" sz="3200" b="1" dirty="0" smtClean="0">
                <a:latin typeface="Constantia" panose="02030602050306030303" pitchFamily="18" charset="0"/>
                <a:cs typeface="Times New Roman" panose="02020603050405020304" pitchFamily="18" charset="0"/>
              </a:rPr>
            </a:br>
            <a:r>
              <a:rPr lang="pt-BR" sz="3200" b="1" dirty="0" smtClean="0">
                <a:latin typeface="Constantia" panose="02030602050306030303" pitchFamily="18" charset="0"/>
                <a:cs typeface="Times New Roman" panose="02020603050405020304" pitchFamily="18" charset="0"/>
              </a:rPr>
              <a:t>Regra </a:t>
            </a:r>
            <a:r>
              <a:rPr lang="pt-BR" sz="3200" b="1" dirty="0">
                <a:latin typeface="Constantia" panose="02030602050306030303" pitchFamily="18" charset="0"/>
                <a:cs typeface="Times New Roman" panose="02020603050405020304" pitchFamily="18" charset="0"/>
              </a:rPr>
              <a:t>geral para os regimes geral e próprio</a:t>
            </a:r>
            <a:br>
              <a:rPr lang="pt-BR" sz="3200" b="1" dirty="0">
                <a:latin typeface="Constantia" panose="02030602050306030303" pitchFamily="18" charset="0"/>
                <a:cs typeface="Times New Roman" panose="02020603050405020304" pitchFamily="18" charset="0"/>
              </a:rPr>
            </a:br>
            <a:endParaRPr lang="pt-BR" sz="3200" b="1" dirty="0">
              <a:latin typeface="Constantia" panose="02030602050306030303" pitchFamily="18" charset="0"/>
              <a:cs typeface="Times New Roman" panose="02020603050405020304" pitchFamily="18" charset="0"/>
            </a:endParaRPr>
          </a:p>
        </p:txBody>
      </p:sp>
      <p:sp>
        <p:nvSpPr>
          <p:cNvPr id="3" name="Espaço Reservado para Conteúdo 2"/>
          <p:cNvSpPr>
            <a:spLocks noGrp="1"/>
          </p:cNvSpPr>
          <p:nvPr>
            <p:ph idx="1"/>
          </p:nvPr>
        </p:nvSpPr>
        <p:spPr>
          <a:xfrm>
            <a:off x="467544" y="2276872"/>
            <a:ext cx="8224405" cy="4233334"/>
          </a:xfrm>
        </p:spPr>
        <p:txBody>
          <a:bodyPr>
            <a:normAutofit fontScale="92500"/>
          </a:bodyPr>
          <a:lstStyle/>
          <a:p>
            <a:pPr marL="0" indent="0" algn="just">
              <a:buNone/>
            </a:pPr>
            <a:r>
              <a:rPr lang="pt-BR" sz="2500" dirty="0">
                <a:latin typeface="Constantia" panose="02030602050306030303" pitchFamily="18" charset="0"/>
              </a:rPr>
              <a:t>1. Institui idade mínima para o RGPS em 65 para homens e 62 para mulheres</a:t>
            </a:r>
          </a:p>
          <a:p>
            <a:pPr marL="0" indent="0" algn="just">
              <a:buNone/>
            </a:pPr>
            <a:r>
              <a:rPr lang="pt-BR" sz="2500" dirty="0">
                <a:latin typeface="Constantia" panose="02030602050306030303" pitchFamily="18" charset="0"/>
              </a:rPr>
              <a:t>2. Aumenta idade no RPPS de 60 para 65 anos no caso dos homens e de 55 para 62 no caso das mulheres</a:t>
            </a:r>
          </a:p>
          <a:p>
            <a:pPr marL="0" indent="0" algn="just">
              <a:buNone/>
            </a:pPr>
            <a:r>
              <a:rPr lang="pt-BR" sz="2500" dirty="0">
                <a:latin typeface="Constantia" panose="02030602050306030303" pitchFamily="18" charset="0"/>
              </a:rPr>
              <a:t>3. Lei irá prever aumento da idade mínima sempre que houver aumento, em número inteiro, da expectativa de sobrevida da população brasileira aos 65 anos de idade para ambos os sexos</a:t>
            </a:r>
          </a:p>
          <a:p>
            <a:pPr marL="0" indent="0" algn="just">
              <a:buNone/>
            </a:pPr>
            <a:r>
              <a:rPr lang="pt-BR" sz="2500" dirty="0">
                <a:latin typeface="Constantia" panose="02030602050306030303" pitchFamily="18" charset="0"/>
              </a:rPr>
              <a:t>4. Aumento da carência de 15 para 25 anos para concessão de aposentadoria</a:t>
            </a:r>
          </a:p>
          <a:p>
            <a:pPr marL="0" indent="0" algn="just">
              <a:buNone/>
            </a:pPr>
            <a:r>
              <a:rPr lang="pt-BR" sz="2500" dirty="0">
                <a:latin typeface="Constantia" panose="02030602050306030303" pitchFamily="18" charset="0"/>
              </a:rPr>
              <a:t>5. Aposentadoria compulsória aos 75 anos de idade (apenas para o RPPS e Estatais)</a:t>
            </a:r>
          </a:p>
        </p:txBody>
      </p:sp>
    </p:spTree>
    <p:extLst>
      <p:ext uri="{BB962C8B-B14F-4D97-AF65-F5344CB8AC3E}">
        <p14:creationId xmlns:p14="http://schemas.microsoft.com/office/powerpoint/2010/main" val="7108403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36712"/>
            <a:ext cx="7886700" cy="862542"/>
          </a:xfrm>
        </p:spPr>
        <p:txBody>
          <a:bodyPr>
            <a:noAutofit/>
          </a:bodyPr>
          <a:lstStyle/>
          <a:p>
            <a:pPr algn="ctr"/>
            <a:r>
              <a:rPr lang="pt-BR" sz="3400" b="1" dirty="0">
                <a:latin typeface="Constantia" panose="02030602050306030303" pitchFamily="18" charset="0"/>
                <a:cs typeface="Times New Roman" panose="02020603050405020304" pitchFamily="18" charset="0"/>
              </a:rPr>
              <a:t>Cálculo do benefício de aposentadoria – Regra Permanente</a:t>
            </a:r>
          </a:p>
        </p:txBody>
      </p:sp>
      <p:sp>
        <p:nvSpPr>
          <p:cNvPr id="3" name="Espaço Reservado para Conteúdo 2"/>
          <p:cNvSpPr>
            <a:spLocks noGrp="1"/>
          </p:cNvSpPr>
          <p:nvPr>
            <p:ph idx="1"/>
          </p:nvPr>
        </p:nvSpPr>
        <p:spPr>
          <a:xfrm>
            <a:off x="1003300" y="2206938"/>
            <a:ext cx="7512050" cy="4534430"/>
          </a:xfrm>
        </p:spPr>
        <p:txBody>
          <a:bodyPr>
            <a:normAutofit fontScale="85000" lnSpcReduction="20000"/>
          </a:bodyPr>
          <a:lstStyle/>
          <a:p>
            <a:pPr marL="0" indent="0">
              <a:buNone/>
            </a:pPr>
            <a:r>
              <a:rPr lang="pt-BR" sz="2800" dirty="0" smtClean="0">
                <a:latin typeface="Constantia" panose="02030602050306030303" pitchFamily="18" charset="0"/>
              </a:rPr>
              <a:t>1. O </a:t>
            </a:r>
            <a:r>
              <a:rPr lang="pt-BR" sz="2800" dirty="0">
                <a:latin typeface="Constantia" panose="02030602050306030303" pitchFamily="18" charset="0"/>
              </a:rPr>
              <a:t>valor será produto </a:t>
            </a:r>
            <a:r>
              <a:rPr lang="pt-BR" sz="2800" dirty="0" smtClean="0">
                <a:latin typeface="Constantia" panose="02030602050306030303" pitchFamily="18" charset="0"/>
              </a:rPr>
              <a:t>da </a:t>
            </a:r>
            <a:r>
              <a:rPr lang="pt-BR" sz="2800" dirty="0">
                <a:latin typeface="Constantia" panose="02030602050306030303" pitchFamily="18" charset="0"/>
              </a:rPr>
              <a:t>média dos salários de contribuição, sendo</a:t>
            </a:r>
            <a:r>
              <a:rPr lang="pt-BR" sz="2800" dirty="0" smtClean="0">
                <a:latin typeface="Constantia" panose="02030602050306030303" pitchFamily="18" charset="0"/>
              </a:rPr>
              <a:t>:</a:t>
            </a:r>
            <a:br>
              <a:rPr lang="pt-BR" sz="2800" dirty="0" smtClean="0">
                <a:latin typeface="Constantia" panose="02030602050306030303" pitchFamily="18" charset="0"/>
              </a:rPr>
            </a:br>
            <a:endParaRPr lang="pt-BR" sz="2800" dirty="0">
              <a:latin typeface="Constantia" panose="02030602050306030303" pitchFamily="18" charset="0"/>
            </a:endParaRPr>
          </a:p>
          <a:p>
            <a:pPr marL="365125" indent="0">
              <a:buNone/>
            </a:pPr>
            <a:r>
              <a:rPr lang="pt-BR" sz="2200" dirty="0" smtClean="0">
                <a:latin typeface="Constantia" panose="02030602050306030303" pitchFamily="18" charset="0"/>
              </a:rPr>
              <a:t>a</a:t>
            </a:r>
            <a:r>
              <a:rPr lang="pt-BR" sz="2200" dirty="0">
                <a:latin typeface="Constantia" panose="02030602050306030303" pitchFamily="18" charset="0"/>
              </a:rPr>
              <a:t>) 70% decorrente do acesso ao direito (idade mínima e carência)</a:t>
            </a:r>
          </a:p>
          <a:p>
            <a:pPr marL="365125" indent="0" algn="just">
              <a:buNone/>
            </a:pPr>
            <a:r>
              <a:rPr lang="pt-BR" sz="2200" dirty="0">
                <a:latin typeface="Constantia" panose="02030602050306030303" pitchFamily="18" charset="0"/>
              </a:rPr>
              <a:t>b) acrescimento de: i) 1,5% dos 26 aos 30 anos; </a:t>
            </a:r>
            <a:r>
              <a:rPr lang="pt-BR" sz="2200" dirty="0" err="1">
                <a:latin typeface="Constantia" panose="02030602050306030303" pitchFamily="18" charset="0"/>
              </a:rPr>
              <a:t>ii</a:t>
            </a:r>
            <a:r>
              <a:rPr lang="pt-BR" sz="2200" dirty="0">
                <a:latin typeface="Constantia" panose="02030602050306030303" pitchFamily="18" charset="0"/>
              </a:rPr>
              <a:t>) 2% dos 31 aos 35; e </a:t>
            </a:r>
            <a:r>
              <a:rPr lang="pt-BR" sz="2200" dirty="0" err="1">
                <a:latin typeface="Constantia" panose="02030602050306030303" pitchFamily="18" charset="0"/>
              </a:rPr>
              <a:t>iii</a:t>
            </a:r>
            <a:r>
              <a:rPr lang="pt-BR" sz="2200" dirty="0">
                <a:latin typeface="Constantia" panose="02030602050306030303" pitchFamily="18" charset="0"/>
              </a:rPr>
              <a:t>) de 2,5% dos 36 a 40 anos de contribuição (conforme o próximo slide).</a:t>
            </a:r>
          </a:p>
          <a:p>
            <a:pPr marL="0" indent="0">
              <a:buNone/>
            </a:pPr>
            <a:endParaRPr lang="pt-BR" dirty="0">
              <a:latin typeface="Constantia" panose="02030602050306030303" pitchFamily="18" charset="0"/>
            </a:endParaRPr>
          </a:p>
          <a:p>
            <a:pPr marL="0" indent="0" algn="just">
              <a:buNone/>
            </a:pPr>
            <a:r>
              <a:rPr lang="pt-BR" sz="2800" dirty="0">
                <a:latin typeface="Constantia" panose="02030602050306030303" pitchFamily="18" charset="0"/>
              </a:rPr>
              <a:t>2. Considera todas as contribuições desde 1994 e não apenas a média dos 80% maiores salários de contribuição.</a:t>
            </a:r>
          </a:p>
          <a:p>
            <a:pPr marL="0" indent="0">
              <a:buNone/>
            </a:pPr>
            <a:endParaRPr lang="pt-BR" dirty="0">
              <a:latin typeface="Constantia" panose="02030602050306030303" pitchFamily="18" charset="0"/>
            </a:endParaRPr>
          </a:p>
          <a:p>
            <a:pPr marL="0" indent="0" algn="just">
              <a:buNone/>
            </a:pPr>
            <a:r>
              <a:rPr lang="pt-BR" i="1" dirty="0">
                <a:latin typeface="Constantia" panose="02030602050306030303" pitchFamily="18" charset="0"/>
              </a:rPr>
              <a:t>OBS: a média de contribuição do segurado do INSS é de 9,1 meses para cada ano, exigindo, assim, 54 anos em atividade para atingir os 40 anos de contribuição.</a:t>
            </a:r>
          </a:p>
        </p:txBody>
      </p:sp>
    </p:spTree>
    <p:extLst>
      <p:ext uri="{BB962C8B-B14F-4D97-AF65-F5344CB8AC3E}">
        <p14:creationId xmlns:p14="http://schemas.microsoft.com/office/powerpoint/2010/main" val="981679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38266"/>
            <a:ext cx="7886700" cy="862542"/>
          </a:xfrm>
        </p:spPr>
        <p:txBody>
          <a:bodyPr>
            <a:noAutofit/>
          </a:bodyPr>
          <a:lstStyle/>
          <a:p>
            <a:pPr algn="ctr"/>
            <a:r>
              <a:rPr lang="pt-BR" sz="3400" b="1" dirty="0">
                <a:latin typeface="Constantia" panose="02030602050306030303" pitchFamily="18" charset="0"/>
                <a:cs typeface="Times New Roman" panose="02020603050405020304" pitchFamily="18" charset="0"/>
              </a:rPr>
              <a:t>Cálculo do benefício de aposentadoria – Regra Permanente</a:t>
            </a:r>
          </a:p>
        </p:txBody>
      </p:sp>
      <p:pic>
        <p:nvPicPr>
          <p:cNvPr id="5" name="Imagem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92877" y="2036109"/>
            <a:ext cx="6758246" cy="4345219"/>
          </a:xfrm>
          <a:prstGeom prst="rect">
            <a:avLst/>
          </a:prstGeom>
          <a:noFill/>
          <a:ln>
            <a:noFill/>
          </a:ln>
        </p:spPr>
      </p:pic>
    </p:spTree>
    <p:extLst>
      <p:ext uri="{BB962C8B-B14F-4D97-AF65-F5344CB8AC3E}">
        <p14:creationId xmlns:p14="http://schemas.microsoft.com/office/powerpoint/2010/main" val="34421940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0992" y="404664"/>
            <a:ext cx="9073008" cy="828675"/>
          </a:xfrm>
        </p:spPr>
        <p:txBody>
          <a:bodyPr>
            <a:noAutofit/>
          </a:bodyPr>
          <a:lstStyle/>
          <a:p>
            <a:pPr algn="ctr"/>
            <a:r>
              <a:rPr lang="pt-BR" sz="2000" b="1" dirty="0">
                <a:latin typeface="Constantia" panose="02030602050306030303" pitchFamily="18" charset="0"/>
                <a:cs typeface="Times New Roman" panose="02020603050405020304" pitchFamily="18" charset="0"/>
              </a:rPr>
              <a:t>Aposentadoria por Idade – Regra Permanente e Transição</a:t>
            </a:r>
          </a:p>
        </p:txBody>
      </p:sp>
      <p:graphicFrame>
        <p:nvGraphicFramePr>
          <p:cNvPr id="5" name="Tabela 4"/>
          <p:cNvGraphicFramePr>
            <a:graphicFrameLocks noGrp="1"/>
          </p:cNvGraphicFramePr>
          <p:nvPr>
            <p:extLst>
              <p:ext uri="{D42A27DB-BD31-4B8C-83A1-F6EECF244321}">
                <p14:modId xmlns:p14="http://schemas.microsoft.com/office/powerpoint/2010/main" val="1720466962"/>
              </p:ext>
            </p:extLst>
          </p:nvPr>
        </p:nvGraphicFramePr>
        <p:xfrm>
          <a:off x="179512" y="1090384"/>
          <a:ext cx="8784976" cy="5074920"/>
        </p:xfrm>
        <a:graphic>
          <a:graphicData uri="http://schemas.openxmlformats.org/drawingml/2006/table">
            <a:tbl>
              <a:tblPr firstRow="1" bandRow="1">
                <a:tableStyleId>{5C22544A-7EE6-4342-B048-85BDC9FD1C3A}</a:tableStyleId>
              </a:tblPr>
              <a:tblGrid>
                <a:gridCol w="4341154">
                  <a:extLst>
                    <a:ext uri="{9D8B030D-6E8A-4147-A177-3AD203B41FA5}">
                      <a16:colId xmlns:a16="http://schemas.microsoft.com/office/drawing/2014/main" xmlns="" val="20000"/>
                    </a:ext>
                  </a:extLst>
                </a:gridCol>
                <a:gridCol w="4443822">
                  <a:extLst>
                    <a:ext uri="{9D8B030D-6E8A-4147-A177-3AD203B41FA5}">
                      <a16:colId xmlns:a16="http://schemas.microsoft.com/office/drawing/2014/main" xmlns="" val="20001"/>
                    </a:ext>
                  </a:extLst>
                </a:gridCol>
              </a:tblGrid>
              <a:tr h="531095">
                <a:tc>
                  <a:txBody>
                    <a:bodyPr/>
                    <a:lstStyle/>
                    <a:p>
                      <a:pPr algn="ctr"/>
                      <a:r>
                        <a:rPr lang="pt-BR" dirty="0">
                          <a:latin typeface="Constantia" panose="02030602050306030303" pitchFamily="18" charset="0"/>
                        </a:rPr>
                        <a:t>Regra Permanente – RGPS</a:t>
                      </a:r>
                    </a:p>
                  </a:txBody>
                  <a:tcPr marL="68580" marR="68580"/>
                </a:tc>
                <a:tc>
                  <a:txBody>
                    <a:bodyPr/>
                    <a:lstStyle/>
                    <a:p>
                      <a:pPr algn="ctr"/>
                      <a:r>
                        <a:rPr lang="pt-BR" dirty="0">
                          <a:latin typeface="Constantia" panose="02030602050306030303" pitchFamily="18" charset="0"/>
                        </a:rPr>
                        <a:t>Transição na aposentadoria por TC – RGPS</a:t>
                      </a:r>
                    </a:p>
                  </a:txBody>
                  <a:tcPr marL="68580" marR="68580"/>
                </a:tc>
                <a:extLst>
                  <a:ext uri="{0D108BD9-81ED-4DB2-BD59-A6C34878D82A}">
                    <a16:rowId xmlns:a16="http://schemas.microsoft.com/office/drawing/2014/main" xmlns="" val="10000"/>
                  </a:ext>
                </a:extLst>
              </a:tr>
              <a:tr h="2351992">
                <a:tc>
                  <a:txBody>
                    <a:bodyPr/>
                    <a:lstStyle/>
                    <a:p>
                      <a:pPr algn="just"/>
                      <a:r>
                        <a:rPr lang="pt-BR" sz="1500" kern="1200" dirty="0">
                          <a:solidFill>
                            <a:schemeClr val="dk1"/>
                          </a:solidFill>
                          <a:effectLst/>
                          <a:latin typeface="Constantia" panose="02030602050306030303" pitchFamily="18" charset="0"/>
                          <a:ea typeface="+mn-ea"/>
                          <a:cs typeface="+mn-cs"/>
                        </a:rPr>
                        <a:t>1. Exigências</a:t>
                      </a:r>
                    </a:p>
                    <a:p>
                      <a:pPr algn="just"/>
                      <a:r>
                        <a:rPr lang="pt-BR" sz="1500" kern="1200" dirty="0">
                          <a:solidFill>
                            <a:schemeClr val="dk1"/>
                          </a:solidFill>
                          <a:effectLst/>
                          <a:latin typeface="Constantia" panose="02030602050306030303" pitchFamily="18" charset="0"/>
                          <a:ea typeface="+mn-ea"/>
                          <a:cs typeface="+mn-cs"/>
                        </a:rPr>
                        <a:t>	 a) 65 anos de idade para homens e 62 para mulheres</a:t>
                      </a:r>
                    </a:p>
                    <a:p>
                      <a:pPr algn="just"/>
                      <a:r>
                        <a:rPr lang="pt-BR" sz="1500" kern="1200" dirty="0">
                          <a:solidFill>
                            <a:schemeClr val="dk1"/>
                          </a:solidFill>
                          <a:effectLst/>
                          <a:latin typeface="Constantia" panose="02030602050306030303" pitchFamily="18" charset="0"/>
                          <a:ea typeface="+mn-ea"/>
                          <a:cs typeface="+mn-cs"/>
                        </a:rPr>
                        <a:t>	b) 25 de contribuição (carência para ambos os sexos)</a:t>
                      </a:r>
                    </a:p>
                    <a:p>
                      <a:pPr algn="just"/>
                      <a:r>
                        <a:rPr lang="pt-BR" sz="1500" kern="1200" dirty="0">
                          <a:solidFill>
                            <a:schemeClr val="dk1"/>
                          </a:solidFill>
                          <a:effectLst/>
                          <a:latin typeface="Constantia" panose="02030602050306030303" pitchFamily="18" charset="0"/>
                          <a:ea typeface="+mn-ea"/>
                          <a:cs typeface="+mn-cs"/>
                        </a:rPr>
                        <a:t>2. acaba a aposentadoria por tempo de contribuição</a:t>
                      </a:r>
                    </a:p>
                    <a:p>
                      <a:endParaRPr lang="pt-BR" sz="1500" dirty="0">
                        <a:latin typeface="Constantia" panose="02030602050306030303" pitchFamily="18" charset="0"/>
                      </a:endParaRPr>
                    </a:p>
                  </a:txBody>
                  <a:tcPr marL="68580" marR="68580"/>
                </a:tc>
                <a:tc>
                  <a:txBody>
                    <a:bodyPr/>
                    <a:lstStyle/>
                    <a:p>
                      <a:pPr algn="just"/>
                      <a:r>
                        <a:rPr lang="pt-BR" sz="1500" kern="1200" dirty="0">
                          <a:solidFill>
                            <a:schemeClr val="dk1"/>
                          </a:solidFill>
                          <a:effectLst/>
                          <a:latin typeface="Constantia" panose="02030602050306030303" pitchFamily="18" charset="0"/>
                          <a:ea typeface="+mn-ea"/>
                          <a:cs typeface="+mn-cs"/>
                        </a:rPr>
                        <a:t>Exigências</a:t>
                      </a:r>
                    </a:p>
                    <a:p>
                      <a:pPr algn="just"/>
                      <a:r>
                        <a:rPr lang="pt-BR" sz="1500" kern="1200" dirty="0">
                          <a:solidFill>
                            <a:schemeClr val="dk1"/>
                          </a:solidFill>
                          <a:effectLst/>
                          <a:latin typeface="Constantia" panose="02030602050306030303" pitchFamily="18" charset="0"/>
                          <a:ea typeface="+mn-ea"/>
                          <a:cs typeface="+mn-cs"/>
                        </a:rPr>
                        <a:t>a) 55 anos de idade e 35 anos de contribuição, se homem,</a:t>
                      </a:r>
                    </a:p>
                    <a:p>
                      <a:pPr algn="just"/>
                      <a:r>
                        <a:rPr lang="pt-BR" sz="1500" kern="1200" dirty="0">
                          <a:solidFill>
                            <a:schemeClr val="dk1"/>
                          </a:solidFill>
                          <a:effectLst/>
                          <a:latin typeface="Constantia" panose="02030602050306030303" pitchFamily="18" charset="0"/>
                          <a:ea typeface="+mn-ea"/>
                          <a:cs typeface="+mn-cs"/>
                        </a:rPr>
                        <a:t>b) 53 anos de idade e 30 anos de contribuição, se mulher;</a:t>
                      </a:r>
                    </a:p>
                    <a:p>
                      <a:pPr algn="just"/>
                      <a:r>
                        <a:rPr lang="pt-BR" sz="1500" kern="1200" dirty="0">
                          <a:solidFill>
                            <a:schemeClr val="dk1"/>
                          </a:solidFill>
                          <a:effectLst/>
                          <a:latin typeface="Constantia" panose="02030602050306030303" pitchFamily="18" charset="0"/>
                          <a:ea typeface="+mn-ea"/>
                          <a:cs typeface="+mn-cs"/>
                        </a:rPr>
                        <a:t>c) acréscimo de 30% sobre o tempo que faltava para completar o tempo de contribuição na data da promulgação da reforma.</a:t>
                      </a:r>
                    </a:p>
                    <a:p>
                      <a:pPr algn="just"/>
                      <a:r>
                        <a:rPr lang="pt-BR" sz="1500" kern="1200" dirty="0">
                          <a:solidFill>
                            <a:schemeClr val="dk1"/>
                          </a:solidFill>
                          <a:effectLst/>
                          <a:latin typeface="Constantia" panose="02030602050306030303" pitchFamily="18" charset="0"/>
                          <a:ea typeface="+mn-ea"/>
                          <a:cs typeface="+mn-cs"/>
                        </a:rPr>
                        <a:t>d) aumento da idade mínima (55h e 53m) a partir do 3º ano de promulgação da PEC, à razão de um ano para cada dois anos até chegar 62m e 65h (conforme o próximo slide</a:t>
                      </a:r>
                      <a:r>
                        <a:rPr lang="pt-BR" sz="1500" kern="1200" baseline="0" dirty="0">
                          <a:solidFill>
                            <a:schemeClr val="dk1"/>
                          </a:solidFill>
                          <a:effectLst/>
                          <a:latin typeface="Constantia" panose="02030602050306030303" pitchFamily="18" charset="0"/>
                          <a:ea typeface="+mn-ea"/>
                          <a:cs typeface="+mn-cs"/>
                        </a:rPr>
                        <a:t>)</a:t>
                      </a:r>
                      <a:r>
                        <a:rPr lang="pt-BR" sz="1500" kern="1200" dirty="0">
                          <a:solidFill>
                            <a:schemeClr val="dk1"/>
                          </a:solidFill>
                          <a:effectLst/>
                          <a:latin typeface="Constantia" panose="02030602050306030303" pitchFamily="18" charset="0"/>
                          <a:ea typeface="+mn-ea"/>
                          <a:cs typeface="+mn-cs"/>
                        </a:rPr>
                        <a:t>.</a:t>
                      </a:r>
                    </a:p>
                  </a:txBody>
                  <a:tcPr marL="68580" marR="68580"/>
                </a:tc>
                <a:extLst>
                  <a:ext uri="{0D108BD9-81ED-4DB2-BD59-A6C34878D82A}">
                    <a16:rowId xmlns:a16="http://schemas.microsoft.com/office/drawing/2014/main" xmlns="" val="10001"/>
                  </a:ext>
                </a:extLst>
              </a:tr>
              <a:tr h="303483">
                <a:tc gridSpan="2">
                  <a:txBody>
                    <a:bodyPr/>
                    <a:lstStyle/>
                    <a:p>
                      <a:pPr algn="ctr"/>
                      <a:r>
                        <a:rPr lang="pt-BR" b="1" dirty="0">
                          <a:solidFill>
                            <a:schemeClr val="bg1"/>
                          </a:solidFill>
                          <a:latin typeface="Constantia" panose="02030602050306030303" pitchFamily="18" charset="0"/>
                        </a:rPr>
                        <a:t>Transição da aposentadoria por idade no RGPS</a:t>
                      </a:r>
                    </a:p>
                  </a:txBody>
                  <a:tcPr marL="68580" marR="68580">
                    <a:solidFill>
                      <a:schemeClr val="accent1"/>
                    </a:solidFill>
                  </a:tcPr>
                </a:tc>
                <a:tc hMerge="1">
                  <a:txBody>
                    <a:bodyPr/>
                    <a:lstStyle/>
                    <a:p>
                      <a:endParaRPr lang="pt-BR" dirty="0">
                        <a:latin typeface="Constantia" panose="02030602050306030303" pitchFamily="18" charset="0"/>
                      </a:endParaRPr>
                    </a:p>
                  </a:txBody>
                  <a:tcPr/>
                </a:tc>
                <a:extLst>
                  <a:ext uri="{0D108BD9-81ED-4DB2-BD59-A6C34878D82A}">
                    <a16:rowId xmlns:a16="http://schemas.microsoft.com/office/drawing/2014/main" xmlns="" val="10002"/>
                  </a:ext>
                </a:extLst>
              </a:tr>
              <a:tr h="1024254">
                <a:tc gridSpan="2">
                  <a:txBody>
                    <a:bodyPr/>
                    <a:lstStyle/>
                    <a:p>
                      <a:pPr algn="just"/>
                      <a:r>
                        <a:rPr lang="pt-BR" sz="1500" dirty="0">
                          <a:latin typeface="Constantia" panose="02030602050306030303" pitchFamily="18" charset="0"/>
                        </a:rPr>
                        <a:t>Exigências</a:t>
                      </a:r>
                    </a:p>
                    <a:p>
                      <a:pPr marL="342900" indent="-342900" algn="just">
                        <a:buAutoNum type="alphaLcParenR"/>
                      </a:pPr>
                      <a:r>
                        <a:rPr lang="pt-BR" sz="1500" baseline="0" dirty="0">
                          <a:latin typeface="Constantia" panose="02030602050306030303" pitchFamily="18" charset="0"/>
                        </a:rPr>
                        <a:t>65 anos de idade para homens e 60 anos para mulheres</a:t>
                      </a:r>
                    </a:p>
                    <a:p>
                      <a:pPr marL="342900" indent="-342900" algn="just">
                        <a:buAutoNum type="alphaLcParenR"/>
                      </a:pPr>
                      <a:r>
                        <a:rPr lang="pt-BR" sz="1500" baseline="0" dirty="0">
                          <a:latin typeface="Constantia" panose="02030602050306030303" pitchFamily="18" charset="0"/>
                        </a:rPr>
                        <a:t>180 contribuições (15 anos de contribuição)</a:t>
                      </a:r>
                    </a:p>
                    <a:p>
                      <a:pPr marL="342900" indent="-342900" algn="just">
                        <a:buAutoNum type="alphaLcParenR"/>
                      </a:pPr>
                      <a:r>
                        <a:rPr lang="pt-BR" sz="1500" baseline="0" dirty="0">
                          <a:latin typeface="Constantia" panose="02030602050306030303" pitchFamily="18" charset="0"/>
                        </a:rPr>
                        <a:t>Acréscimo de 6 meses de contribuição a cada ano até chegar a 300 contribuições (25 anos de contribuição) </a:t>
                      </a:r>
                      <a:endParaRPr lang="pt-BR" sz="1500" dirty="0">
                        <a:latin typeface="Constantia" panose="02030602050306030303" pitchFamily="18" charset="0"/>
                      </a:endParaRPr>
                    </a:p>
                  </a:txBody>
                  <a:tcPr marL="68580" marR="68580"/>
                </a:tc>
                <a:tc hMerge="1">
                  <a:txBody>
                    <a:bodyPr/>
                    <a:lstStyle/>
                    <a:p>
                      <a:endParaRPr lang="pt-BR" dirty="0">
                        <a:latin typeface="Constantia" panose="02030602050306030303" pitchFamily="18" charset="0"/>
                      </a:endParaRPr>
                    </a:p>
                  </a:txBody>
                  <a:tcPr/>
                </a:tc>
                <a:extLst>
                  <a:ext uri="{0D108BD9-81ED-4DB2-BD59-A6C34878D82A}">
                    <a16:rowId xmlns:a16="http://schemas.microsoft.com/office/drawing/2014/main" xmlns="" val="10003"/>
                  </a:ext>
                </a:extLst>
              </a:tr>
            </a:tbl>
          </a:graphicData>
        </a:graphic>
      </p:graphicFrame>
      <p:sp>
        <p:nvSpPr>
          <p:cNvPr id="3" name="Retângulo 2"/>
          <p:cNvSpPr/>
          <p:nvPr/>
        </p:nvSpPr>
        <p:spPr>
          <a:xfrm>
            <a:off x="179512" y="6167622"/>
            <a:ext cx="9144000" cy="645754"/>
          </a:xfrm>
          <a:prstGeom prst="rect">
            <a:avLst/>
          </a:prstGeom>
        </p:spPr>
        <p:txBody>
          <a:bodyPr wrap="square">
            <a:spAutoFit/>
          </a:bodyPr>
          <a:lstStyle/>
          <a:p>
            <a:pPr algn="just">
              <a:lnSpc>
                <a:spcPct val="107000"/>
              </a:lnSpc>
              <a:spcAft>
                <a:spcPts val="800"/>
              </a:spcAft>
            </a:pPr>
            <a:r>
              <a:rPr lang="pt-BR" sz="1400" i="1" dirty="0">
                <a:latin typeface="Constantia" panose="02030602050306030303" pitchFamily="18" charset="0"/>
                <a:ea typeface="Calibri" panose="020F0502020204030204" pitchFamily="34" charset="0"/>
                <a:cs typeface="Times New Roman" panose="02020603050405020304" pitchFamily="18" charset="0"/>
              </a:rPr>
              <a:t>OBS1: ficam revogadas todas as demais regras de transição, incluindo a fórmula 85/95 e o fator previdenciário.</a:t>
            </a:r>
          </a:p>
          <a:p>
            <a:pPr algn="just">
              <a:lnSpc>
                <a:spcPct val="107000"/>
              </a:lnSpc>
              <a:spcAft>
                <a:spcPts val="800"/>
              </a:spcAft>
            </a:pPr>
            <a:r>
              <a:rPr lang="pt-BR" sz="1400" i="1" dirty="0">
                <a:latin typeface="Constantia" panose="02030602050306030303" pitchFamily="18" charset="0"/>
                <a:ea typeface="Calibri" panose="020F0502020204030204" pitchFamily="34" charset="0"/>
                <a:cs typeface="Times New Roman" panose="02020603050405020304" pitchFamily="18" charset="0"/>
              </a:rPr>
              <a:t>OBS2: os segurados da regra de transição poderão optar pelas regras permanentes, se entenderem mais vantajosas.</a:t>
            </a:r>
          </a:p>
        </p:txBody>
      </p:sp>
    </p:spTree>
    <p:extLst>
      <p:ext uri="{BB962C8B-B14F-4D97-AF65-F5344CB8AC3E}">
        <p14:creationId xmlns:p14="http://schemas.microsoft.com/office/powerpoint/2010/main" val="22648371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766258"/>
            <a:ext cx="7886700" cy="862542"/>
          </a:xfrm>
        </p:spPr>
        <p:txBody>
          <a:bodyPr>
            <a:normAutofit/>
          </a:bodyPr>
          <a:lstStyle/>
          <a:p>
            <a:pPr algn="ctr"/>
            <a:r>
              <a:rPr lang="pt-BR" b="1" dirty="0">
                <a:latin typeface="Constantia" panose="02030602050306030303" pitchFamily="18" charset="0"/>
                <a:cs typeface="Times New Roman" panose="02020603050405020304" pitchFamily="18" charset="0"/>
              </a:rPr>
              <a:t>Progressão da idade mínima</a:t>
            </a:r>
          </a:p>
        </p:txBody>
      </p:sp>
      <p:pic>
        <p:nvPicPr>
          <p:cNvPr id="4" name="Imagem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42505" y="1916832"/>
            <a:ext cx="6458989" cy="4488872"/>
          </a:xfrm>
          <a:prstGeom prst="rect">
            <a:avLst/>
          </a:prstGeom>
          <a:noFill/>
          <a:ln>
            <a:noFill/>
          </a:ln>
        </p:spPr>
      </p:pic>
    </p:spTree>
    <p:extLst>
      <p:ext uri="{BB962C8B-B14F-4D97-AF65-F5344CB8AC3E}">
        <p14:creationId xmlns:p14="http://schemas.microsoft.com/office/powerpoint/2010/main" val="39446374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764704"/>
            <a:ext cx="8391698" cy="828675"/>
          </a:xfrm>
        </p:spPr>
        <p:txBody>
          <a:bodyPr>
            <a:noAutofit/>
          </a:bodyPr>
          <a:lstStyle/>
          <a:p>
            <a:pPr algn="ctr"/>
            <a:r>
              <a:rPr lang="pt-BR" sz="2800" b="1" dirty="0">
                <a:latin typeface="Constantia" panose="02030602050306030303" pitchFamily="18" charset="0"/>
                <a:cs typeface="Times New Roman" panose="02020603050405020304" pitchFamily="18" charset="0"/>
              </a:rPr>
              <a:t>Aposentadoria – Regra Permanente e Transição</a:t>
            </a:r>
          </a:p>
        </p:txBody>
      </p:sp>
      <p:graphicFrame>
        <p:nvGraphicFramePr>
          <p:cNvPr id="5" name="Tabela 4"/>
          <p:cNvGraphicFramePr>
            <a:graphicFrameLocks noGrp="1"/>
          </p:cNvGraphicFramePr>
          <p:nvPr>
            <p:extLst>
              <p:ext uri="{D42A27DB-BD31-4B8C-83A1-F6EECF244321}">
                <p14:modId xmlns:p14="http://schemas.microsoft.com/office/powerpoint/2010/main" val="3397585568"/>
              </p:ext>
            </p:extLst>
          </p:nvPr>
        </p:nvGraphicFramePr>
        <p:xfrm>
          <a:off x="179512" y="1628800"/>
          <a:ext cx="8712968" cy="4632960"/>
        </p:xfrm>
        <a:graphic>
          <a:graphicData uri="http://schemas.openxmlformats.org/drawingml/2006/table">
            <a:tbl>
              <a:tblPr firstRow="1" bandRow="1">
                <a:tableStyleId>{5C22544A-7EE6-4342-B048-85BDC9FD1C3A}</a:tableStyleId>
              </a:tblPr>
              <a:tblGrid>
                <a:gridCol w="4356484">
                  <a:extLst>
                    <a:ext uri="{9D8B030D-6E8A-4147-A177-3AD203B41FA5}">
                      <a16:colId xmlns:a16="http://schemas.microsoft.com/office/drawing/2014/main" xmlns="" val="20000"/>
                    </a:ext>
                  </a:extLst>
                </a:gridCol>
                <a:gridCol w="4356484">
                  <a:extLst>
                    <a:ext uri="{9D8B030D-6E8A-4147-A177-3AD203B41FA5}">
                      <a16:colId xmlns:a16="http://schemas.microsoft.com/office/drawing/2014/main" xmlns="" val="20001"/>
                    </a:ext>
                  </a:extLst>
                </a:gridCol>
              </a:tblGrid>
              <a:tr h="370840">
                <a:tc>
                  <a:txBody>
                    <a:bodyPr/>
                    <a:lstStyle/>
                    <a:p>
                      <a:pPr algn="ctr"/>
                      <a:r>
                        <a:rPr lang="pt-BR" sz="2000" dirty="0">
                          <a:latin typeface="Constantia" panose="02030602050306030303" pitchFamily="18" charset="0"/>
                        </a:rPr>
                        <a:t>Regra Permanente – RPPS</a:t>
                      </a:r>
                    </a:p>
                  </a:txBody>
                  <a:tcPr marL="68580" marR="68580"/>
                </a:tc>
                <a:tc>
                  <a:txBody>
                    <a:bodyPr/>
                    <a:lstStyle/>
                    <a:p>
                      <a:pPr algn="ctr"/>
                      <a:r>
                        <a:rPr lang="pt-BR" sz="2000" dirty="0">
                          <a:latin typeface="Constantia" panose="02030602050306030303" pitchFamily="18" charset="0"/>
                        </a:rPr>
                        <a:t>Transição na aposentadoria – RPPS</a:t>
                      </a:r>
                    </a:p>
                  </a:txBody>
                  <a:tcPr marL="68580" marR="68580"/>
                </a:tc>
                <a:extLst>
                  <a:ext uri="{0D108BD9-81ED-4DB2-BD59-A6C34878D82A}">
                    <a16:rowId xmlns:a16="http://schemas.microsoft.com/office/drawing/2014/main" xmlns="" val="10000"/>
                  </a:ext>
                </a:extLst>
              </a:tr>
              <a:tr h="370840">
                <a:tc>
                  <a:txBody>
                    <a:bodyPr/>
                    <a:lstStyle/>
                    <a:p>
                      <a:r>
                        <a:rPr lang="pt-BR" sz="2000" kern="1200" dirty="0">
                          <a:solidFill>
                            <a:schemeClr val="dk1"/>
                          </a:solidFill>
                          <a:effectLst/>
                          <a:latin typeface="Constantia" panose="02030602050306030303" pitchFamily="18" charset="0"/>
                          <a:ea typeface="+mn-ea"/>
                          <a:cs typeface="+mn-cs"/>
                        </a:rPr>
                        <a:t>1. Exigências</a:t>
                      </a:r>
                    </a:p>
                    <a:p>
                      <a:pPr algn="just"/>
                      <a:r>
                        <a:rPr lang="pt-BR" sz="2000" kern="1200" dirty="0">
                          <a:solidFill>
                            <a:schemeClr val="dk1"/>
                          </a:solidFill>
                          <a:effectLst/>
                          <a:latin typeface="Constantia" panose="02030602050306030303" pitchFamily="18" charset="0"/>
                          <a:ea typeface="+mn-ea"/>
                          <a:cs typeface="+mn-cs"/>
                        </a:rPr>
                        <a:t> a) 65 anos de idade para homens e 62 para mulheres</a:t>
                      </a:r>
                    </a:p>
                    <a:p>
                      <a:pPr algn="just"/>
                      <a:r>
                        <a:rPr lang="pt-BR" sz="2000" kern="1200" dirty="0">
                          <a:solidFill>
                            <a:schemeClr val="dk1"/>
                          </a:solidFill>
                          <a:effectLst/>
                          <a:latin typeface="Constantia" panose="02030602050306030303" pitchFamily="18" charset="0"/>
                          <a:ea typeface="+mn-ea"/>
                          <a:cs typeface="+mn-cs"/>
                        </a:rPr>
                        <a:t>b) 25 de contribuição (carência para ambos os sexos)</a:t>
                      </a:r>
                    </a:p>
                    <a:p>
                      <a:pPr algn="just"/>
                      <a:r>
                        <a:rPr lang="pt-BR" sz="2000" kern="1200" dirty="0">
                          <a:solidFill>
                            <a:schemeClr val="dk1"/>
                          </a:solidFill>
                          <a:effectLst/>
                          <a:latin typeface="Constantia" panose="02030602050306030303" pitchFamily="18" charset="0"/>
                          <a:ea typeface="+mn-ea"/>
                          <a:cs typeface="+mn-cs"/>
                        </a:rPr>
                        <a:t>c) 10 anos de efetivo exercício no</a:t>
                      </a:r>
                      <a:r>
                        <a:rPr lang="pt-BR" sz="2000" kern="1200" baseline="0" dirty="0">
                          <a:solidFill>
                            <a:schemeClr val="dk1"/>
                          </a:solidFill>
                          <a:effectLst/>
                          <a:latin typeface="Constantia" panose="02030602050306030303" pitchFamily="18" charset="0"/>
                          <a:ea typeface="+mn-ea"/>
                          <a:cs typeface="+mn-cs"/>
                        </a:rPr>
                        <a:t> serviço público</a:t>
                      </a:r>
                    </a:p>
                    <a:p>
                      <a:pPr algn="just"/>
                      <a:r>
                        <a:rPr lang="pt-BR" sz="2000" kern="1200" baseline="0" dirty="0">
                          <a:solidFill>
                            <a:schemeClr val="dk1"/>
                          </a:solidFill>
                          <a:effectLst/>
                          <a:latin typeface="Constantia" panose="02030602050306030303" pitchFamily="18" charset="0"/>
                          <a:ea typeface="+mn-ea"/>
                          <a:cs typeface="+mn-cs"/>
                        </a:rPr>
                        <a:t>d) 5 anos no cargo efetivo</a:t>
                      </a:r>
                      <a:endParaRPr lang="pt-BR" sz="2000" kern="1200" dirty="0">
                        <a:solidFill>
                          <a:schemeClr val="dk1"/>
                        </a:solidFill>
                        <a:effectLst/>
                        <a:latin typeface="Constantia" panose="02030602050306030303" pitchFamily="18" charset="0"/>
                        <a:ea typeface="+mn-ea"/>
                        <a:cs typeface="+mn-cs"/>
                      </a:endParaRPr>
                    </a:p>
                    <a:p>
                      <a:pPr algn="just"/>
                      <a:r>
                        <a:rPr lang="pt-BR" sz="2000" kern="1200" dirty="0">
                          <a:solidFill>
                            <a:schemeClr val="dk1"/>
                          </a:solidFill>
                          <a:effectLst/>
                          <a:latin typeface="Constantia" panose="02030602050306030303" pitchFamily="18" charset="0"/>
                          <a:ea typeface="+mn-ea"/>
                          <a:cs typeface="+mn-cs"/>
                        </a:rPr>
                        <a:t>2. acaba a aposentadoria por tempo de contribuição</a:t>
                      </a:r>
                    </a:p>
                    <a:p>
                      <a:endParaRPr lang="pt-BR" sz="2000" dirty="0">
                        <a:latin typeface="Constantia" panose="02030602050306030303" pitchFamily="18" charset="0"/>
                      </a:endParaRPr>
                    </a:p>
                  </a:txBody>
                  <a:tcPr marL="68580" marR="68580"/>
                </a:tc>
                <a:tc>
                  <a:txBody>
                    <a:bodyPr/>
                    <a:lstStyle/>
                    <a:p>
                      <a:pPr algn="just"/>
                      <a:r>
                        <a:rPr lang="pt-BR" sz="2000" kern="1200" dirty="0">
                          <a:solidFill>
                            <a:schemeClr val="dk1"/>
                          </a:solidFill>
                          <a:effectLst/>
                          <a:latin typeface="Constantia" panose="02030602050306030303" pitchFamily="18" charset="0"/>
                          <a:ea typeface="+mn-ea"/>
                          <a:cs typeface="+mn-cs"/>
                        </a:rPr>
                        <a:t>Exigências</a:t>
                      </a:r>
                    </a:p>
                    <a:p>
                      <a:pPr algn="just"/>
                      <a:r>
                        <a:rPr lang="pt-BR" sz="1800" kern="1200" dirty="0">
                          <a:solidFill>
                            <a:schemeClr val="dk1"/>
                          </a:solidFill>
                          <a:effectLst/>
                          <a:latin typeface="Constantia" panose="02030602050306030303" pitchFamily="18" charset="0"/>
                          <a:ea typeface="+mn-ea"/>
                          <a:cs typeface="+mn-cs"/>
                        </a:rPr>
                        <a:t>a) 60 anos de idade e 35 de contribuição, se homem</a:t>
                      </a:r>
                    </a:p>
                    <a:p>
                      <a:pPr algn="just"/>
                      <a:r>
                        <a:rPr lang="pt-BR" sz="1800" kern="1200" dirty="0">
                          <a:solidFill>
                            <a:schemeClr val="dk1"/>
                          </a:solidFill>
                          <a:effectLst/>
                          <a:latin typeface="Constantia" panose="02030602050306030303" pitchFamily="18" charset="0"/>
                          <a:ea typeface="+mn-ea"/>
                          <a:cs typeface="+mn-cs"/>
                        </a:rPr>
                        <a:t> b) 55 anos de idade e 30 anos de contribuição, se mulher</a:t>
                      </a:r>
                    </a:p>
                    <a:p>
                      <a:pPr algn="just"/>
                      <a:r>
                        <a:rPr lang="pt-BR" sz="1800" kern="1200" dirty="0">
                          <a:solidFill>
                            <a:schemeClr val="dk1"/>
                          </a:solidFill>
                          <a:effectLst/>
                          <a:latin typeface="Constantia" panose="02030602050306030303" pitchFamily="18" charset="0"/>
                          <a:ea typeface="+mn-ea"/>
                          <a:cs typeface="+mn-cs"/>
                        </a:rPr>
                        <a:t>c) 25 anos de efetivos exercício de serviço público</a:t>
                      </a:r>
                    </a:p>
                    <a:p>
                      <a:pPr algn="just"/>
                      <a:r>
                        <a:rPr lang="pt-BR" sz="1800" kern="1200" dirty="0">
                          <a:solidFill>
                            <a:schemeClr val="dk1"/>
                          </a:solidFill>
                          <a:effectLst/>
                          <a:latin typeface="Constantia" panose="02030602050306030303" pitchFamily="18" charset="0"/>
                          <a:ea typeface="+mn-ea"/>
                          <a:cs typeface="+mn-cs"/>
                        </a:rPr>
                        <a:t>d) cinco anos no cargo efetivo</a:t>
                      </a:r>
                    </a:p>
                    <a:p>
                      <a:pPr algn="just"/>
                      <a:r>
                        <a:rPr lang="pt-BR" sz="1800" kern="1200" dirty="0">
                          <a:solidFill>
                            <a:schemeClr val="dk1"/>
                          </a:solidFill>
                          <a:effectLst/>
                          <a:latin typeface="Constantia" panose="02030602050306030303" pitchFamily="18" charset="0"/>
                          <a:ea typeface="+mn-ea"/>
                          <a:cs typeface="+mn-cs"/>
                        </a:rPr>
                        <a:t>e) pedágio de 30% em relação ao tempo de contribuição que falta para atingir, respectivamente, os 35h e 30m</a:t>
                      </a:r>
                    </a:p>
                    <a:p>
                      <a:pPr algn="just"/>
                      <a:r>
                        <a:rPr lang="pt-BR" sz="1800" kern="1200" dirty="0">
                          <a:solidFill>
                            <a:schemeClr val="dk1"/>
                          </a:solidFill>
                          <a:effectLst/>
                          <a:latin typeface="Constantia" panose="02030602050306030303" pitchFamily="18" charset="0"/>
                          <a:ea typeface="+mn-ea"/>
                          <a:cs typeface="+mn-cs"/>
                        </a:rPr>
                        <a:t>f) aumento da idade mínima (60h e 55m) a partir do 3º ano de promulgação da PEC, à razão de um ano para cada dois anos até chegar 62m e 65h.</a:t>
                      </a:r>
                    </a:p>
                  </a:txBody>
                  <a:tcPr marL="68580" marR="6858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0194843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908720"/>
            <a:ext cx="8229600" cy="1066800"/>
          </a:xfrm>
        </p:spPr>
        <p:txBody>
          <a:bodyPr>
            <a:normAutofit fontScale="90000"/>
          </a:bodyPr>
          <a:lstStyle/>
          <a:p>
            <a:r>
              <a:rPr lang="pt-BR" b="1" dirty="0">
                <a:latin typeface="Constantia" panose="02030602050306030303" pitchFamily="18" charset="0"/>
                <a:cs typeface="Times New Roman" panose="02020603050405020304" pitchFamily="18" charset="0"/>
              </a:rPr>
              <a:t>Aposentadoria – Regra Permanente e Transição</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lnSpc>
                <a:spcPct val="107000"/>
              </a:lnSpc>
              <a:spcAft>
                <a:spcPts val="800"/>
              </a:spcAft>
            </a:pPr>
            <a:r>
              <a:rPr lang="pt-BR" i="1" dirty="0">
                <a:latin typeface="Constantia" panose="02030602050306030303" pitchFamily="18" charset="0"/>
                <a:ea typeface="Calibri" panose="020F0502020204030204" pitchFamily="34" charset="0"/>
                <a:cs typeface="Times New Roman" panose="02020603050405020304" pitchFamily="18" charset="0"/>
              </a:rPr>
              <a:t>OBS1: ficam revogadas todas as demais regras de transição, incluindo a fórmula 85/95</a:t>
            </a:r>
          </a:p>
          <a:p>
            <a:pPr algn="just">
              <a:lnSpc>
                <a:spcPct val="107000"/>
              </a:lnSpc>
              <a:spcAft>
                <a:spcPts val="800"/>
              </a:spcAft>
            </a:pPr>
            <a:r>
              <a:rPr lang="pt-BR" i="1" dirty="0">
                <a:latin typeface="Constantia" panose="02030602050306030303" pitchFamily="18" charset="0"/>
                <a:ea typeface="Calibri" panose="020F0502020204030204" pitchFamily="34" charset="0"/>
                <a:cs typeface="Times New Roman" panose="02020603050405020304" pitchFamily="18" charset="0"/>
              </a:rPr>
              <a:t>OBS2: não existe regra de transição para aposentadoria por idade no RPPS</a:t>
            </a:r>
          </a:p>
          <a:p>
            <a:pPr algn="just">
              <a:lnSpc>
                <a:spcPct val="107000"/>
              </a:lnSpc>
              <a:spcAft>
                <a:spcPts val="800"/>
              </a:spcAft>
            </a:pPr>
            <a:r>
              <a:rPr lang="pt-BR" i="1" dirty="0">
                <a:latin typeface="Constantia" panose="02030602050306030303" pitchFamily="18" charset="0"/>
                <a:ea typeface="Calibri" panose="020F0502020204030204" pitchFamily="34" charset="0"/>
                <a:cs typeface="Times New Roman" panose="02020603050405020304" pitchFamily="18" charset="0"/>
              </a:rPr>
              <a:t>OBS3: o servidor que ingressou no serviço público até 16/12/1998 poderá optar pela redução de idade em um dia por cada dia de contribuição acima dos 35h e 30m</a:t>
            </a:r>
          </a:p>
          <a:p>
            <a:pPr algn="just">
              <a:lnSpc>
                <a:spcPct val="107000"/>
              </a:lnSpc>
              <a:spcAft>
                <a:spcPts val="800"/>
              </a:spcAft>
            </a:pPr>
            <a:r>
              <a:rPr lang="pt-BR" i="1" dirty="0">
                <a:latin typeface="Constantia" panose="02030602050306030303" pitchFamily="18" charset="0"/>
                <a:ea typeface="Calibri" panose="020F0502020204030204" pitchFamily="34" charset="0"/>
                <a:cs typeface="Times New Roman" panose="02020603050405020304" pitchFamily="18" charset="0"/>
              </a:rPr>
              <a:t>OBS4: mantém o abono no valor da contribuição para o RPPS do servidor em condições de se aposentar, mas que optou por continuar trabalhando;</a:t>
            </a:r>
            <a:endParaRPr lang="pt-BR" dirty="0">
              <a:latin typeface="Constantia" panose="020306020503060303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pt-BR" i="1" dirty="0">
                <a:latin typeface="Constantia" panose="02030602050306030303" pitchFamily="18" charset="0"/>
                <a:ea typeface="Calibri" panose="020F0502020204030204" pitchFamily="34" charset="0"/>
                <a:cs typeface="Times New Roman" panose="02020603050405020304" pitchFamily="18" charset="0"/>
              </a:rPr>
              <a:t>OBS5: paridade e integralidade para quem ingressou até 31,12.2003 só após completar a idade de 65 (h) e 62 (m)</a:t>
            </a:r>
          </a:p>
          <a:p>
            <a:endParaRPr lang="pt-BR" dirty="0"/>
          </a:p>
          <a:p>
            <a:endParaRPr lang="pt-BR" dirty="0"/>
          </a:p>
        </p:txBody>
      </p:sp>
    </p:spTree>
    <p:extLst>
      <p:ext uri="{BB962C8B-B14F-4D97-AF65-F5344CB8AC3E}">
        <p14:creationId xmlns:p14="http://schemas.microsoft.com/office/powerpoint/2010/main" val="5085470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1850" y="476672"/>
            <a:ext cx="8391698" cy="828675"/>
          </a:xfrm>
        </p:spPr>
        <p:txBody>
          <a:bodyPr>
            <a:noAutofit/>
          </a:bodyPr>
          <a:lstStyle/>
          <a:p>
            <a:pPr algn="ctr"/>
            <a:r>
              <a:rPr lang="pt-BR" sz="2000" b="1" dirty="0">
                <a:latin typeface="Constantia" panose="02030602050306030303" pitchFamily="18" charset="0"/>
                <a:cs typeface="Times New Roman" panose="02020603050405020304" pitchFamily="18" charset="0"/>
              </a:rPr>
              <a:t>Aposentadorias Especiais - Professor</a:t>
            </a:r>
            <a:endParaRPr lang="pt-BR" sz="1050" b="1" dirty="0">
              <a:latin typeface="Constantia" panose="02030602050306030303" pitchFamily="18" charset="0"/>
              <a:cs typeface="Times New Roman" panose="02020603050405020304" pitchFamily="18"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743578137"/>
              </p:ext>
            </p:extLst>
          </p:nvPr>
        </p:nvGraphicFramePr>
        <p:xfrm>
          <a:off x="179512" y="1195288"/>
          <a:ext cx="8712968" cy="4826000"/>
        </p:xfrm>
        <a:graphic>
          <a:graphicData uri="http://schemas.openxmlformats.org/drawingml/2006/table">
            <a:tbl>
              <a:tblPr firstRow="1" bandRow="1">
                <a:tableStyleId>{5C22544A-7EE6-4342-B048-85BDC9FD1C3A}</a:tableStyleId>
              </a:tblPr>
              <a:tblGrid>
                <a:gridCol w="4356484">
                  <a:extLst>
                    <a:ext uri="{9D8B030D-6E8A-4147-A177-3AD203B41FA5}">
                      <a16:colId xmlns:a16="http://schemas.microsoft.com/office/drawing/2014/main" xmlns="" val="20000"/>
                    </a:ext>
                  </a:extLst>
                </a:gridCol>
                <a:gridCol w="4356484">
                  <a:extLst>
                    <a:ext uri="{9D8B030D-6E8A-4147-A177-3AD203B41FA5}">
                      <a16:colId xmlns:a16="http://schemas.microsoft.com/office/drawing/2014/main" xmlns="" val="20001"/>
                    </a:ext>
                  </a:extLst>
                </a:gridCol>
              </a:tblGrid>
              <a:tr h="370840">
                <a:tc>
                  <a:txBody>
                    <a:bodyPr/>
                    <a:lstStyle/>
                    <a:p>
                      <a:pPr algn="ctr"/>
                      <a:r>
                        <a:rPr lang="pt-BR" sz="1600" dirty="0">
                          <a:latin typeface="Constantia" panose="02030602050306030303" pitchFamily="18" charset="0"/>
                        </a:rPr>
                        <a:t>Regra Permanente – RGPS e RPPS</a:t>
                      </a:r>
                    </a:p>
                  </a:txBody>
                  <a:tcPr marL="68580" marR="68580"/>
                </a:tc>
                <a:tc>
                  <a:txBody>
                    <a:bodyPr/>
                    <a:lstStyle/>
                    <a:p>
                      <a:pPr algn="ctr"/>
                      <a:r>
                        <a:rPr lang="pt-BR" sz="1600" b="1" kern="1200" dirty="0">
                          <a:solidFill>
                            <a:schemeClr val="lt1"/>
                          </a:solidFill>
                          <a:effectLst/>
                          <a:latin typeface="Constantia" panose="02030602050306030303" pitchFamily="18" charset="0"/>
                          <a:ea typeface="+mn-ea"/>
                          <a:cs typeface="+mn-cs"/>
                        </a:rPr>
                        <a:t>Transição </a:t>
                      </a:r>
                      <a:r>
                        <a:rPr lang="pt-BR" sz="1600" dirty="0">
                          <a:latin typeface="Constantia" panose="02030602050306030303" pitchFamily="18" charset="0"/>
                        </a:rPr>
                        <a:t>– RGPS</a:t>
                      </a:r>
                    </a:p>
                  </a:txBody>
                  <a:tcPr marL="68580" marR="68580"/>
                </a:tc>
                <a:extLst>
                  <a:ext uri="{0D108BD9-81ED-4DB2-BD59-A6C34878D82A}">
                    <a16:rowId xmlns:a16="http://schemas.microsoft.com/office/drawing/2014/main" xmlns="" val="10000"/>
                  </a:ext>
                </a:extLst>
              </a:tr>
              <a:tr h="370840">
                <a:tc>
                  <a:txBody>
                    <a:bodyPr/>
                    <a:lstStyle/>
                    <a:p>
                      <a:r>
                        <a:rPr lang="pt-BR" sz="1600" kern="1200" dirty="0">
                          <a:solidFill>
                            <a:schemeClr val="dk1"/>
                          </a:solidFill>
                          <a:effectLst/>
                          <a:latin typeface="Constantia" panose="02030602050306030303" pitchFamily="18" charset="0"/>
                          <a:ea typeface="+mn-ea"/>
                          <a:cs typeface="+mn-cs"/>
                        </a:rPr>
                        <a:t>Exigências:</a:t>
                      </a:r>
                    </a:p>
                    <a:p>
                      <a:r>
                        <a:rPr lang="pt-BR" sz="1600" kern="1200" dirty="0">
                          <a:solidFill>
                            <a:schemeClr val="dk1"/>
                          </a:solidFill>
                          <a:effectLst/>
                          <a:latin typeface="Constantia" panose="02030602050306030303" pitchFamily="18" charset="0"/>
                          <a:ea typeface="+mn-ea"/>
                          <a:cs typeface="+mn-cs"/>
                        </a:rPr>
                        <a:t>a) 60 anos para ambos os sexos</a:t>
                      </a:r>
                    </a:p>
                    <a:p>
                      <a:r>
                        <a:rPr lang="pt-BR" sz="1600" kern="1200" dirty="0">
                          <a:solidFill>
                            <a:schemeClr val="dk1"/>
                          </a:solidFill>
                          <a:effectLst/>
                          <a:latin typeface="Constantia" panose="02030602050306030303" pitchFamily="18" charset="0"/>
                          <a:ea typeface="+mn-ea"/>
                          <a:cs typeface="+mn-cs"/>
                        </a:rPr>
                        <a:t>b) 25 de contribuição</a:t>
                      </a:r>
                    </a:p>
                    <a:p>
                      <a:r>
                        <a:rPr lang="pt-BR" sz="1600" kern="1200" dirty="0">
                          <a:solidFill>
                            <a:schemeClr val="dk1"/>
                          </a:solidFill>
                          <a:effectLst/>
                          <a:latin typeface="Constantia" panose="02030602050306030303" pitchFamily="18" charset="0"/>
                          <a:ea typeface="+mn-ea"/>
                          <a:cs typeface="+mn-cs"/>
                        </a:rPr>
                        <a:t>c) 10 anos de efetivo exercício no cargo</a:t>
                      </a:r>
                    </a:p>
                    <a:p>
                      <a:endParaRPr lang="pt-BR" sz="1600" dirty="0">
                        <a:latin typeface="Constantia" panose="02030602050306030303" pitchFamily="18" charset="0"/>
                      </a:endParaRPr>
                    </a:p>
                  </a:txBody>
                  <a:tcPr marL="68580" marR="68580"/>
                </a:tc>
                <a:tc>
                  <a:txBody>
                    <a:bodyPr/>
                    <a:lstStyle/>
                    <a:p>
                      <a:r>
                        <a:rPr lang="pt-BR" sz="1600" kern="1200" dirty="0">
                          <a:solidFill>
                            <a:schemeClr val="dk1"/>
                          </a:solidFill>
                          <a:effectLst/>
                          <a:latin typeface="Constantia" panose="02030602050306030303" pitchFamily="18" charset="0"/>
                          <a:ea typeface="+mn-ea"/>
                          <a:cs typeface="+mn-cs"/>
                        </a:rPr>
                        <a:t>Exigências:</a:t>
                      </a:r>
                    </a:p>
                    <a:p>
                      <a:pPr marL="0" marR="0" indent="0" algn="just" defTabSz="457200" rtl="0" eaLnBrk="1" fontAlgn="auto" latinLnBrk="0" hangingPunct="1">
                        <a:lnSpc>
                          <a:spcPct val="100000"/>
                        </a:lnSpc>
                        <a:spcBef>
                          <a:spcPts val="0"/>
                        </a:spcBef>
                        <a:spcAft>
                          <a:spcPts val="0"/>
                        </a:spcAft>
                        <a:buClrTx/>
                        <a:buSzTx/>
                        <a:buFontTx/>
                        <a:buNone/>
                        <a:tabLst/>
                        <a:defRPr/>
                      </a:pPr>
                      <a:r>
                        <a:rPr lang="pt-BR" sz="1600" kern="1200" dirty="0">
                          <a:solidFill>
                            <a:schemeClr val="dk1"/>
                          </a:solidFill>
                          <a:effectLst/>
                          <a:latin typeface="Constantia" panose="02030602050306030303" pitchFamily="18" charset="0"/>
                          <a:ea typeface="+mn-ea"/>
                          <a:cs typeface="+mn-cs"/>
                        </a:rPr>
                        <a:t>a) 50 anos de idade e 30 de contribuição para homem</a:t>
                      </a:r>
                    </a:p>
                    <a:p>
                      <a:pPr algn="just"/>
                      <a:r>
                        <a:rPr lang="pt-BR" sz="1600" kern="1200" dirty="0">
                          <a:solidFill>
                            <a:schemeClr val="dk1"/>
                          </a:solidFill>
                          <a:effectLst/>
                          <a:latin typeface="Constantia" panose="02030602050306030303" pitchFamily="18" charset="0"/>
                          <a:ea typeface="+mn-ea"/>
                          <a:cs typeface="+mn-cs"/>
                        </a:rPr>
                        <a:t>b) 48 anos de idade e 25 de contribuição para mulher</a:t>
                      </a:r>
                    </a:p>
                    <a:p>
                      <a:pPr algn="just"/>
                      <a:r>
                        <a:rPr lang="pt-BR" sz="1600" kern="1200" dirty="0">
                          <a:solidFill>
                            <a:schemeClr val="dk1"/>
                          </a:solidFill>
                          <a:effectLst/>
                          <a:latin typeface="Constantia" panose="02030602050306030303" pitchFamily="18" charset="0"/>
                          <a:ea typeface="+mn-ea"/>
                          <a:cs typeface="+mn-cs"/>
                        </a:rPr>
                        <a:t>c) pedágio de 30% sobre o tempo que faltavam para cumprir o tempo de contribuição</a:t>
                      </a:r>
                    </a:p>
                    <a:p>
                      <a:pPr algn="just"/>
                      <a:r>
                        <a:rPr lang="pt-BR" sz="1600" kern="1200" dirty="0">
                          <a:solidFill>
                            <a:schemeClr val="dk1"/>
                          </a:solidFill>
                          <a:effectLst/>
                          <a:latin typeface="Constantia" panose="02030602050306030303" pitchFamily="18" charset="0"/>
                          <a:ea typeface="+mn-ea"/>
                          <a:cs typeface="+mn-cs"/>
                        </a:rPr>
                        <a:t>d) acréscimo de um ano para cada dois anos na idade mínima a partir do 3º ano da promulgação da PEC até a idade exigida na regra permanente</a:t>
                      </a:r>
                      <a:endParaRPr lang="pt-BR" sz="1600" dirty="0">
                        <a:latin typeface="Constantia" panose="02030602050306030303" pitchFamily="18" charset="0"/>
                      </a:endParaRPr>
                    </a:p>
                  </a:txBody>
                  <a:tcPr marL="68580" marR="68580"/>
                </a:tc>
                <a:extLst>
                  <a:ext uri="{0D108BD9-81ED-4DB2-BD59-A6C34878D82A}">
                    <a16:rowId xmlns:a16="http://schemas.microsoft.com/office/drawing/2014/main" xmlns="" val="10001"/>
                  </a:ext>
                </a:extLst>
              </a:tr>
              <a:tr h="370840">
                <a:tc gridSpan="2">
                  <a:txBody>
                    <a:bodyPr/>
                    <a:lstStyle/>
                    <a:p>
                      <a:pPr algn="ctr"/>
                      <a:r>
                        <a:rPr lang="pt-BR" sz="1600" b="1" kern="1200" dirty="0">
                          <a:solidFill>
                            <a:schemeClr val="bg1"/>
                          </a:solidFill>
                          <a:effectLst/>
                          <a:latin typeface="Constantia" panose="02030602050306030303" pitchFamily="18" charset="0"/>
                          <a:ea typeface="+mn-ea"/>
                          <a:cs typeface="+mn-cs"/>
                        </a:rPr>
                        <a:t>Transição do RPPS</a:t>
                      </a:r>
                      <a:endParaRPr lang="pt-BR" sz="1600" b="1" dirty="0">
                        <a:solidFill>
                          <a:schemeClr val="bg1"/>
                        </a:solidFill>
                        <a:latin typeface="Constantia" panose="02030602050306030303" pitchFamily="18" charset="0"/>
                      </a:endParaRPr>
                    </a:p>
                  </a:txBody>
                  <a:tcPr marL="68580" marR="68580">
                    <a:solidFill>
                      <a:schemeClr val="accent1"/>
                    </a:solidFill>
                  </a:tcPr>
                </a:tc>
                <a:tc hMerge="1">
                  <a:txBody>
                    <a:bodyPr/>
                    <a:lstStyle/>
                    <a:p>
                      <a:endParaRPr lang="pt-BR" dirty="0"/>
                    </a:p>
                  </a:txBody>
                  <a:tcPr/>
                </a:tc>
                <a:extLst>
                  <a:ext uri="{0D108BD9-81ED-4DB2-BD59-A6C34878D82A}">
                    <a16:rowId xmlns:a16="http://schemas.microsoft.com/office/drawing/2014/main" xmlns="" val="10002"/>
                  </a:ext>
                </a:extLst>
              </a:tr>
              <a:tr h="370840">
                <a:tc gridSpan="2">
                  <a:txBody>
                    <a:bodyPr/>
                    <a:lstStyle/>
                    <a:p>
                      <a:r>
                        <a:rPr lang="pt-BR" sz="1600" kern="1200" dirty="0">
                          <a:solidFill>
                            <a:schemeClr val="dk1"/>
                          </a:solidFill>
                          <a:effectLst/>
                          <a:latin typeface="Constantia" panose="02030602050306030303" pitchFamily="18" charset="0"/>
                          <a:ea typeface="+mn-ea"/>
                          <a:cs typeface="+mn-cs"/>
                        </a:rPr>
                        <a:t>Exigências</a:t>
                      </a:r>
                    </a:p>
                    <a:p>
                      <a:r>
                        <a:rPr lang="pt-BR" sz="1600" kern="1200" dirty="0">
                          <a:solidFill>
                            <a:schemeClr val="dk1"/>
                          </a:solidFill>
                          <a:effectLst/>
                          <a:latin typeface="Constantia" panose="02030602050306030303" pitchFamily="18" charset="0"/>
                          <a:ea typeface="+mn-ea"/>
                          <a:cs typeface="+mn-cs"/>
                        </a:rPr>
                        <a:t>a) 55 anos de idade e 30 de contribuição para homem</a:t>
                      </a:r>
                    </a:p>
                    <a:p>
                      <a:r>
                        <a:rPr lang="pt-BR" sz="1600" kern="1200" dirty="0">
                          <a:solidFill>
                            <a:schemeClr val="dk1"/>
                          </a:solidFill>
                          <a:effectLst/>
                          <a:latin typeface="Constantia" panose="02030602050306030303" pitchFamily="18" charset="0"/>
                          <a:ea typeface="+mn-ea"/>
                          <a:cs typeface="+mn-cs"/>
                        </a:rPr>
                        <a:t>b)50 anos de idade e 25 de contribuição, se mulher</a:t>
                      </a:r>
                    </a:p>
                    <a:p>
                      <a:r>
                        <a:rPr lang="pt-BR" sz="1600" kern="1200" dirty="0">
                          <a:solidFill>
                            <a:schemeClr val="dk1"/>
                          </a:solidFill>
                          <a:effectLst/>
                          <a:latin typeface="Constantia" panose="02030602050306030303" pitchFamily="18" charset="0"/>
                          <a:ea typeface="+mn-ea"/>
                          <a:cs typeface="+mn-cs"/>
                        </a:rPr>
                        <a:t>c) 25 anos de contribuição, se mulher</a:t>
                      </a:r>
                    </a:p>
                    <a:p>
                      <a:r>
                        <a:rPr lang="pt-BR" sz="1600" kern="1200" dirty="0">
                          <a:solidFill>
                            <a:schemeClr val="dk1"/>
                          </a:solidFill>
                          <a:effectLst/>
                          <a:latin typeface="Constantia" panose="02030602050306030303" pitchFamily="18" charset="0"/>
                          <a:ea typeface="+mn-ea"/>
                          <a:cs typeface="+mn-cs"/>
                        </a:rPr>
                        <a:t>d) ) acréscimo de um ano para cada dois anos na idade mínima a partir do 3º ano da promulgação da PEC até a idade exigida na regra permanente </a:t>
                      </a:r>
                      <a:endParaRPr lang="pt-BR" sz="1600" dirty="0">
                        <a:latin typeface="Constantia" panose="02030602050306030303" pitchFamily="18" charset="0"/>
                      </a:endParaRPr>
                    </a:p>
                  </a:txBody>
                  <a:tcPr marL="68580" marR="68580"/>
                </a:tc>
                <a:tc hMerge="1">
                  <a:txBody>
                    <a:bodyPr/>
                    <a:lstStyle/>
                    <a:p>
                      <a:endParaRPr lang="pt-BR"/>
                    </a:p>
                  </a:txBody>
                  <a:tcPr/>
                </a:tc>
                <a:extLst>
                  <a:ext uri="{0D108BD9-81ED-4DB2-BD59-A6C34878D82A}">
                    <a16:rowId xmlns:a16="http://schemas.microsoft.com/office/drawing/2014/main" xmlns="" val="10003"/>
                  </a:ext>
                </a:extLst>
              </a:tr>
            </a:tbl>
          </a:graphicData>
        </a:graphic>
      </p:graphicFrame>
      <p:sp>
        <p:nvSpPr>
          <p:cNvPr id="3" name="Retângulo 2"/>
          <p:cNvSpPr/>
          <p:nvPr/>
        </p:nvSpPr>
        <p:spPr>
          <a:xfrm>
            <a:off x="179512" y="6187370"/>
            <a:ext cx="8856984" cy="369332"/>
          </a:xfrm>
          <a:prstGeom prst="rect">
            <a:avLst/>
          </a:prstGeom>
        </p:spPr>
        <p:txBody>
          <a:bodyPr wrap="square">
            <a:spAutoFit/>
          </a:bodyPr>
          <a:lstStyle/>
          <a:p>
            <a:pPr algn="ctr">
              <a:defRPr/>
            </a:pPr>
            <a:r>
              <a:rPr lang="pt-BR" i="1" dirty="0">
                <a:latin typeface="Constantia" panose="02030602050306030303" pitchFamily="18" charset="0"/>
                <a:ea typeface="Calibri" panose="020F0502020204030204" pitchFamily="34" charset="0"/>
                <a:cs typeface="Times New Roman" panose="02020603050405020304" pitchFamily="18" charset="0"/>
              </a:rPr>
              <a:t>OBS: Aposentadoria com paridade e integralidade aos 60 anos de idade</a:t>
            </a:r>
            <a:endParaRPr lang="pt-BR" dirty="0">
              <a:latin typeface="Constantia" panose="0203060205030603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240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692696"/>
            <a:ext cx="8391698" cy="828675"/>
          </a:xfrm>
        </p:spPr>
        <p:txBody>
          <a:bodyPr>
            <a:noAutofit/>
          </a:bodyPr>
          <a:lstStyle/>
          <a:p>
            <a:pPr algn="ctr"/>
            <a:r>
              <a:rPr lang="pt-BR" sz="3000" b="1" dirty="0">
                <a:latin typeface="Constantia" panose="02030602050306030303" pitchFamily="18" charset="0"/>
                <a:cs typeface="Times New Roman" panose="02020603050405020304" pitchFamily="18" charset="0"/>
              </a:rPr>
              <a:t>Aposentadorias Especiais - Policial</a:t>
            </a:r>
            <a:r>
              <a:rPr lang="pt-BR" sz="3800" b="1" dirty="0">
                <a:latin typeface="Constantia" panose="02030602050306030303" pitchFamily="18" charset="0"/>
                <a:cs typeface="Times New Roman" panose="02020603050405020304" pitchFamily="18" charset="0"/>
              </a:rPr>
              <a:t/>
            </a:r>
            <a:br>
              <a:rPr lang="pt-BR" sz="3800" b="1" dirty="0">
                <a:latin typeface="Constantia" panose="02030602050306030303" pitchFamily="18" charset="0"/>
                <a:cs typeface="Times New Roman" panose="02020603050405020304" pitchFamily="18" charset="0"/>
              </a:rPr>
            </a:br>
            <a:endParaRPr lang="pt-BR" sz="1400" b="1" dirty="0">
              <a:latin typeface="Constantia" panose="02030602050306030303" pitchFamily="18" charset="0"/>
              <a:cs typeface="Times New Roman" panose="02020603050405020304" pitchFamily="18"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1290661718"/>
              </p:ext>
            </p:extLst>
          </p:nvPr>
        </p:nvGraphicFramePr>
        <p:xfrm>
          <a:off x="179512" y="1605384"/>
          <a:ext cx="8784976" cy="3754120"/>
        </p:xfrm>
        <a:graphic>
          <a:graphicData uri="http://schemas.openxmlformats.org/drawingml/2006/table">
            <a:tbl>
              <a:tblPr firstRow="1" bandRow="1">
                <a:tableStyleId>{5C22544A-7EE6-4342-B048-85BDC9FD1C3A}</a:tableStyleId>
              </a:tblPr>
              <a:tblGrid>
                <a:gridCol w="4392488">
                  <a:extLst>
                    <a:ext uri="{9D8B030D-6E8A-4147-A177-3AD203B41FA5}">
                      <a16:colId xmlns:a16="http://schemas.microsoft.com/office/drawing/2014/main" xmlns="" val="20000"/>
                    </a:ext>
                  </a:extLst>
                </a:gridCol>
                <a:gridCol w="4392488">
                  <a:extLst>
                    <a:ext uri="{9D8B030D-6E8A-4147-A177-3AD203B41FA5}">
                      <a16:colId xmlns:a16="http://schemas.microsoft.com/office/drawing/2014/main" xmlns="" val="20001"/>
                    </a:ext>
                  </a:extLst>
                </a:gridCol>
              </a:tblGrid>
              <a:tr h="370840">
                <a:tc>
                  <a:txBody>
                    <a:bodyPr/>
                    <a:lstStyle/>
                    <a:p>
                      <a:pPr algn="ctr"/>
                      <a:r>
                        <a:rPr lang="pt-BR" sz="1600" dirty="0">
                          <a:latin typeface="Constantia" panose="02030602050306030303" pitchFamily="18" charset="0"/>
                        </a:rPr>
                        <a:t>Regra Permanente – RPPS</a:t>
                      </a:r>
                    </a:p>
                  </a:txBody>
                  <a:tcPr marL="68580" marR="68580"/>
                </a:tc>
                <a:tc>
                  <a:txBody>
                    <a:bodyPr/>
                    <a:lstStyle/>
                    <a:p>
                      <a:pPr algn="ctr"/>
                      <a:r>
                        <a:rPr lang="pt-BR" sz="1600" b="1" kern="1200" dirty="0">
                          <a:solidFill>
                            <a:schemeClr val="lt1"/>
                          </a:solidFill>
                          <a:effectLst/>
                          <a:latin typeface="Constantia" panose="02030602050306030303" pitchFamily="18" charset="0"/>
                          <a:ea typeface="+mn-ea"/>
                          <a:cs typeface="+mn-cs"/>
                        </a:rPr>
                        <a:t>Transição </a:t>
                      </a:r>
                      <a:r>
                        <a:rPr lang="pt-BR" sz="1600" dirty="0">
                          <a:latin typeface="Constantia" panose="02030602050306030303" pitchFamily="18" charset="0"/>
                        </a:rPr>
                        <a:t>– RPPS</a:t>
                      </a:r>
                    </a:p>
                  </a:txBody>
                  <a:tcPr marL="68580" marR="68580"/>
                </a:tc>
                <a:extLst>
                  <a:ext uri="{0D108BD9-81ED-4DB2-BD59-A6C34878D82A}">
                    <a16:rowId xmlns:a16="http://schemas.microsoft.com/office/drawing/2014/main" xmlns="" val="10000"/>
                  </a:ext>
                </a:extLst>
              </a:tr>
              <a:tr h="370840">
                <a:tc>
                  <a:txBody>
                    <a:bodyPr/>
                    <a:lstStyle/>
                    <a:p>
                      <a:pPr algn="just"/>
                      <a:r>
                        <a:rPr lang="pt-BR" sz="1800" kern="1200" dirty="0">
                          <a:solidFill>
                            <a:schemeClr val="dk1"/>
                          </a:solidFill>
                          <a:effectLst/>
                          <a:latin typeface="Constantia" panose="02030602050306030303" pitchFamily="18" charset="0"/>
                          <a:ea typeface="+mn-ea"/>
                          <a:cs typeface="+mn-cs"/>
                        </a:rPr>
                        <a:t>Até que lei</a:t>
                      </a:r>
                      <a:r>
                        <a:rPr lang="pt-BR" sz="1800" kern="1200" baseline="0" dirty="0">
                          <a:solidFill>
                            <a:schemeClr val="dk1"/>
                          </a:solidFill>
                          <a:effectLst/>
                          <a:latin typeface="Constantia" panose="02030602050306030303" pitchFamily="18" charset="0"/>
                          <a:ea typeface="+mn-ea"/>
                          <a:cs typeface="+mn-cs"/>
                        </a:rPr>
                        <a:t> complementar defina, exige-se:</a:t>
                      </a:r>
                    </a:p>
                    <a:p>
                      <a:pPr algn="just"/>
                      <a:r>
                        <a:rPr lang="pt-BR" sz="1800" kern="1200" baseline="0" dirty="0">
                          <a:solidFill>
                            <a:schemeClr val="dk1"/>
                          </a:solidFill>
                          <a:effectLst/>
                          <a:latin typeface="Constantia" panose="02030602050306030303" pitchFamily="18" charset="0"/>
                          <a:ea typeface="+mn-ea"/>
                          <a:cs typeface="+mn-cs"/>
                        </a:rPr>
                        <a:t>a) </a:t>
                      </a:r>
                      <a:r>
                        <a:rPr lang="pt-BR" sz="1800" kern="1200" dirty="0">
                          <a:solidFill>
                            <a:schemeClr val="dk1"/>
                          </a:solidFill>
                          <a:effectLst/>
                          <a:latin typeface="Constantia" panose="02030602050306030303" pitchFamily="18" charset="0"/>
                          <a:ea typeface="+mn-ea"/>
                          <a:cs typeface="+mn-cs"/>
                        </a:rPr>
                        <a:t>55 anos para ambos os sexos</a:t>
                      </a:r>
                    </a:p>
                    <a:p>
                      <a:pPr algn="just"/>
                      <a:r>
                        <a:rPr lang="pt-BR" sz="1800" kern="1200" dirty="0">
                          <a:solidFill>
                            <a:schemeClr val="dk1"/>
                          </a:solidFill>
                          <a:effectLst/>
                          <a:latin typeface="Constantia" panose="02030602050306030303" pitchFamily="18" charset="0"/>
                          <a:ea typeface="+mn-ea"/>
                          <a:cs typeface="+mn-cs"/>
                        </a:rPr>
                        <a:t>b) 25 anos de efetivo exercício na atividade policial</a:t>
                      </a:r>
                      <a:r>
                        <a:rPr lang="pt-BR" sz="1600" kern="1200" baseline="0" dirty="0">
                          <a:solidFill>
                            <a:schemeClr val="dk1"/>
                          </a:solidFill>
                          <a:effectLst/>
                          <a:latin typeface="Constantia" panose="02030602050306030303" pitchFamily="18" charset="0"/>
                          <a:ea typeface="+mn-ea"/>
                          <a:cs typeface="+mn-cs"/>
                        </a:rPr>
                        <a:t> </a:t>
                      </a:r>
                      <a:r>
                        <a:rPr lang="pt-BR" sz="1800" kern="1200" baseline="0" dirty="0">
                          <a:solidFill>
                            <a:schemeClr val="dk1"/>
                          </a:solidFill>
                          <a:effectLst/>
                          <a:latin typeface="Constantia" panose="02030602050306030303" pitchFamily="18" charset="0"/>
                          <a:ea typeface="+mn-ea"/>
                          <a:cs typeface="+mn-cs"/>
                        </a:rPr>
                        <a:t>para ambos os sexos</a:t>
                      </a:r>
                    </a:p>
                    <a:p>
                      <a:pPr algn="just"/>
                      <a:r>
                        <a:rPr lang="pt-BR" sz="1800" kern="1200" dirty="0">
                          <a:solidFill>
                            <a:schemeClr val="dk1"/>
                          </a:solidFill>
                          <a:effectLst/>
                          <a:latin typeface="Constantia" panose="02030602050306030303" pitchFamily="18" charset="0"/>
                          <a:ea typeface="+mn-ea"/>
                          <a:cs typeface="+mn-cs"/>
                        </a:rPr>
                        <a:t>c) 10 anos de efetivo exercício no</a:t>
                      </a:r>
                      <a:r>
                        <a:rPr lang="pt-BR" sz="1800" kern="1200" baseline="0" dirty="0">
                          <a:solidFill>
                            <a:schemeClr val="dk1"/>
                          </a:solidFill>
                          <a:effectLst/>
                          <a:latin typeface="Constantia" panose="02030602050306030303" pitchFamily="18" charset="0"/>
                          <a:ea typeface="+mn-ea"/>
                          <a:cs typeface="+mn-cs"/>
                        </a:rPr>
                        <a:t> serviço público</a:t>
                      </a:r>
                    </a:p>
                    <a:p>
                      <a:pPr algn="just"/>
                      <a:r>
                        <a:rPr lang="pt-BR" sz="1800" kern="1200" baseline="0" dirty="0">
                          <a:solidFill>
                            <a:schemeClr val="dk1"/>
                          </a:solidFill>
                          <a:effectLst/>
                          <a:latin typeface="Constantia" panose="02030602050306030303" pitchFamily="18" charset="0"/>
                          <a:ea typeface="+mn-ea"/>
                          <a:cs typeface="+mn-cs"/>
                        </a:rPr>
                        <a:t>d) 5 anos no cargo efetivo</a:t>
                      </a:r>
                      <a:endParaRPr lang="pt-BR" sz="1800" kern="1200" dirty="0">
                        <a:solidFill>
                          <a:schemeClr val="dk1"/>
                        </a:solidFill>
                        <a:effectLst/>
                        <a:latin typeface="Constantia" panose="02030602050306030303" pitchFamily="18" charset="0"/>
                        <a:ea typeface="+mn-ea"/>
                        <a:cs typeface="+mn-cs"/>
                      </a:endParaRPr>
                    </a:p>
                  </a:txBody>
                  <a:tcPr marL="68580" marR="68580"/>
                </a:tc>
                <a:tc>
                  <a:txBody>
                    <a:bodyPr/>
                    <a:lstStyle/>
                    <a:p>
                      <a:r>
                        <a:rPr lang="pt-BR" sz="1800" kern="1200" dirty="0">
                          <a:solidFill>
                            <a:schemeClr val="dk1"/>
                          </a:solidFill>
                          <a:effectLst/>
                          <a:latin typeface="Constantia" panose="02030602050306030303" pitchFamily="18" charset="0"/>
                          <a:ea typeface="+mn-ea"/>
                          <a:cs typeface="+mn-cs"/>
                        </a:rPr>
                        <a:t>Exigências:</a:t>
                      </a:r>
                    </a:p>
                    <a:p>
                      <a:pPr algn="just"/>
                      <a:r>
                        <a:rPr lang="pt-BR" sz="1800" kern="1200" dirty="0">
                          <a:solidFill>
                            <a:schemeClr val="dk1"/>
                          </a:solidFill>
                          <a:effectLst/>
                          <a:latin typeface="Constantia" panose="02030602050306030303" pitchFamily="18" charset="0"/>
                          <a:ea typeface="+mn-ea"/>
                          <a:cs typeface="+mn-cs"/>
                        </a:rPr>
                        <a:t>a) até que lei</a:t>
                      </a:r>
                      <a:r>
                        <a:rPr lang="pt-BR" sz="1800" kern="1200" baseline="0" dirty="0">
                          <a:solidFill>
                            <a:schemeClr val="dk1"/>
                          </a:solidFill>
                          <a:effectLst/>
                          <a:latin typeface="Constantia" panose="02030602050306030303" pitchFamily="18" charset="0"/>
                          <a:ea typeface="+mn-ea"/>
                          <a:cs typeface="+mn-cs"/>
                        </a:rPr>
                        <a:t> complementar defina, </a:t>
                      </a:r>
                      <a:r>
                        <a:rPr lang="pt-BR" sz="1800" kern="1200" dirty="0">
                          <a:solidFill>
                            <a:schemeClr val="dk1"/>
                          </a:solidFill>
                          <a:effectLst/>
                          <a:latin typeface="Constantia" panose="02030602050306030303" pitchFamily="18" charset="0"/>
                          <a:ea typeface="+mn-ea"/>
                          <a:cs typeface="+mn-cs"/>
                        </a:rPr>
                        <a:t>55 anos de idade para ambos os sexos</a:t>
                      </a:r>
                    </a:p>
                    <a:p>
                      <a:r>
                        <a:rPr lang="pt-BR" sz="1800" kern="1200" dirty="0">
                          <a:solidFill>
                            <a:schemeClr val="dk1"/>
                          </a:solidFill>
                          <a:effectLst/>
                          <a:latin typeface="Constantia" panose="02030602050306030303" pitchFamily="18" charset="0"/>
                          <a:ea typeface="+mn-ea"/>
                          <a:cs typeface="+mn-cs"/>
                        </a:rPr>
                        <a:t>b) 30 anos de contribuição, se homem</a:t>
                      </a:r>
                    </a:p>
                    <a:p>
                      <a:r>
                        <a:rPr lang="pt-BR" sz="1800" kern="1200" dirty="0">
                          <a:solidFill>
                            <a:schemeClr val="dk1"/>
                          </a:solidFill>
                          <a:effectLst/>
                          <a:latin typeface="Constantia" panose="02030602050306030303" pitchFamily="18" charset="0"/>
                          <a:ea typeface="+mn-ea"/>
                          <a:cs typeface="+mn-cs"/>
                        </a:rPr>
                        <a:t>c) 25 anos de contribuição, se mulher</a:t>
                      </a:r>
                    </a:p>
                    <a:p>
                      <a:pPr algn="just"/>
                      <a:r>
                        <a:rPr lang="pt-BR" sz="1800" kern="1200" dirty="0">
                          <a:solidFill>
                            <a:schemeClr val="dk1"/>
                          </a:solidFill>
                          <a:effectLst/>
                          <a:latin typeface="Constantia" panose="02030602050306030303" pitchFamily="18" charset="0"/>
                          <a:ea typeface="+mn-ea"/>
                          <a:cs typeface="+mn-cs"/>
                        </a:rPr>
                        <a:t>d) 20 anos de atividade policial para ambos os sexos</a:t>
                      </a:r>
                    </a:p>
                    <a:p>
                      <a:pPr algn="just"/>
                      <a:r>
                        <a:rPr lang="pt-BR" sz="1800" kern="1200" dirty="0">
                          <a:solidFill>
                            <a:schemeClr val="dk1"/>
                          </a:solidFill>
                          <a:effectLst/>
                          <a:latin typeface="Constantia" panose="02030602050306030303" pitchFamily="18" charset="0"/>
                          <a:ea typeface="+mn-ea"/>
                          <a:cs typeface="+mn-cs"/>
                        </a:rPr>
                        <a:t>e) acréscimo de um ano para cada dois anos no tempo de efetivo exercício, a partir do 3º ano da promulgação da PEC, até o tempo efetivo a idade exigida na regra permanente </a:t>
                      </a:r>
                      <a:endParaRPr lang="pt-BR" sz="1600" dirty="0">
                        <a:latin typeface="Constantia" panose="02030602050306030303" pitchFamily="18" charset="0"/>
                      </a:endParaRPr>
                    </a:p>
                  </a:txBody>
                  <a:tcPr marL="68580" marR="68580"/>
                </a:tc>
                <a:extLst>
                  <a:ext uri="{0D108BD9-81ED-4DB2-BD59-A6C34878D82A}">
                    <a16:rowId xmlns:a16="http://schemas.microsoft.com/office/drawing/2014/main" xmlns="" val="10001"/>
                  </a:ext>
                </a:extLst>
              </a:tr>
            </a:tbl>
          </a:graphicData>
        </a:graphic>
      </p:graphicFrame>
      <p:sp>
        <p:nvSpPr>
          <p:cNvPr id="3" name="Retângulo 2"/>
          <p:cNvSpPr/>
          <p:nvPr/>
        </p:nvSpPr>
        <p:spPr>
          <a:xfrm>
            <a:off x="179512" y="5313982"/>
            <a:ext cx="8784976" cy="923330"/>
          </a:xfrm>
          <a:prstGeom prst="rect">
            <a:avLst/>
          </a:prstGeom>
        </p:spPr>
        <p:txBody>
          <a:bodyPr wrap="square">
            <a:spAutoFit/>
          </a:bodyPr>
          <a:lstStyle/>
          <a:p>
            <a:pPr>
              <a:defRPr/>
            </a:pPr>
            <a:r>
              <a:rPr lang="pt-BR" dirty="0">
                <a:latin typeface="Constantia" panose="02030602050306030303" pitchFamily="18" charset="0"/>
              </a:rPr>
              <a:t>OBS: integralidade e paridade aos policiais que alcançarem os requisitos da regra permanente ou da regra transitória e que tenham ingressado no cargo policial antes da instituição da previdência complementar</a:t>
            </a:r>
          </a:p>
        </p:txBody>
      </p:sp>
    </p:spTree>
    <p:extLst>
      <p:ext uri="{BB962C8B-B14F-4D97-AF65-F5344CB8AC3E}">
        <p14:creationId xmlns:p14="http://schemas.microsoft.com/office/powerpoint/2010/main" val="1724511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Governo Michel Temer</a:t>
            </a:r>
            <a:endParaRPr lang="pt-BR" dirty="0"/>
          </a:p>
        </p:txBody>
      </p:sp>
      <p:sp>
        <p:nvSpPr>
          <p:cNvPr id="3" name="Espaço Reservado para Conteúdo 2"/>
          <p:cNvSpPr>
            <a:spLocks noGrp="1"/>
          </p:cNvSpPr>
          <p:nvPr>
            <p:ph idx="1"/>
          </p:nvPr>
        </p:nvSpPr>
        <p:spPr>
          <a:xfrm>
            <a:off x="446394" y="2636912"/>
            <a:ext cx="8229600" cy="2763752"/>
          </a:xfrm>
        </p:spPr>
        <p:txBody>
          <a:bodyPr>
            <a:normAutofit lnSpcReduction="10000"/>
          </a:bodyPr>
          <a:lstStyle/>
          <a:p>
            <a:r>
              <a:rPr lang="pt-BR" dirty="0" smtClean="0"/>
              <a:t>Econômico Fiscal;</a:t>
            </a:r>
          </a:p>
          <a:p>
            <a:r>
              <a:rPr lang="pt-BR" dirty="0" smtClean="0"/>
              <a:t>Equipe econômica com apoio do mercado;</a:t>
            </a:r>
          </a:p>
          <a:p>
            <a:r>
              <a:rPr lang="pt-BR" dirty="0" smtClean="0"/>
              <a:t>Reformas </a:t>
            </a:r>
            <a:r>
              <a:rPr lang="mr-IN" dirty="0" smtClean="0"/>
              <a:t>–</a:t>
            </a:r>
            <a:r>
              <a:rPr lang="pt-BR" dirty="0" smtClean="0"/>
              <a:t> Trabalhista e Previdenciária;</a:t>
            </a:r>
          </a:p>
          <a:p>
            <a:r>
              <a:rPr lang="pt-BR" dirty="0" smtClean="0"/>
              <a:t>Teto de gasto;</a:t>
            </a:r>
          </a:p>
          <a:p>
            <a:r>
              <a:rPr lang="pt-BR" dirty="0" smtClean="0"/>
              <a:t>Nova gestão das empresas públicas;</a:t>
            </a:r>
          </a:p>
          <a:p>
            <a:r>
              <a:rPr lang="pt-BR" dirty="0" smtClean="0"/>
              <a:t>Alteração nos marcos regulatórios (</a:t>
            </a:r>
            <a:r>
              <a:rPr lang="pt-BR" dirty="0" err="1" smtClean="0"/>
              <a:t>ex</a:t>
            </a:r>
            <a:r>
              <a:rPr lang="pt-BR" dirty="0" smtClean="0"/>
              <a:t>: </a:t>
            </a:r>
            <a:r>
              <a:rPr lang="pt-BR" dirty="0" err="1" smtClean="0"/>
              <a:t>pré</a:t>
            </a:r>
            <a:r>
              <a:rPr lang="pt-BR" dirty="0" smtClean="0"/>
              <a:t>-sal).</a:t>
            </a:r>
            <a:endParaRPr lang="pt-BR" dirty="0"/>
          </a:p>
        </p:txBody>
      </p:sp>
    </p:spTree>
    <p:extLst>
      <p:ext uri="{BB962C8B-B14F-4D97-AF65-F5344CB8AC3E}">
        <p14:creationId xmlns:p14="http://schemas.microsoft.com/office/powerpoint/2010/main" val="7107464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548680"/>
            <a:ext cx="7508931" cy="832911"/>
          </a:xfrm>
        </p:spPr>
        <p:txBody>
          <a:bodyPr>
            <a:noAutofit/>
          </a:bodyPr>
          <a:lstStyle/>
          <a:p>
            <a:pPr algn="ctr"/>
            <a:r>
              <a:rPr lang="pt-BR" sz="2000" b="1" dirty="0">
                <a:latin typeface="Constantia" panose="02030602050306030303" pitchFamily="18" charset="0"/>
                <a:cs typeface="Times New Roman" panose="02020603050405020304" pitchFamily="18" charset="0"/>
              </a:rPr>
              <a:t>Aposentadorias Especiais </a:t>
            </a:r>
            <a:br>
              <a:rPr lang="pt-BR" sz="2000" b="1" dirty="0">
                <a:latin typeface="Constantia" panose="02030602050306030303" pitchFamily="18" charset="0"/>
                <a:cs typeface="Times New Roman" panose="02020603050405020304" pitchFamily="18" charset="0"/>
              </a:rPr>
            </a:br>
            <a:r>
              <a:rPr lang="pt-BR" sz="1400" b="1" dirty="0">
                <a:latin typeface="Constantia" panose="02030602050306030303" pitchFamily="18" charset="0"/>
                <a:cs typeface="Times New Roman" panose="02020603050405020304" pitchFamily="18" charset="0"/>
              </a:rPr>
              <a:t>Atividades prejudiciais à saúde / Deficientes / Trabalhador rural da economia familiar</a:t>
            </a:r>
            <a:br>
              <a:rPr lang="pt-BR" sz="1400" b="1" dirty="0">
                <a:latin typeface="Constantia" panose="02030602050306030303" pitchFamily="18" charset="0"/>
                <a:cs typeface="Times New Roman" panose="02020603050405020304" pitchFamily="18" charset="0"/>
              </a:rPr>
            </a:br>
            <a:endParaRPr lang="pt-BR" sz="1400" b="1" dirty="0">
              <a:latin typeface="Constantia" panose="02030602050306030303" pitchFamily="18" charset="0"/>
              <a:cs typeface="Times New Roman" panose="02020603050405020304" pitchFamily="18"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3425982387"/>
              </p:ext>
            </p:extLst>
          </p:nvPr>
        </p:nvGraphicFramePr>
        <p:xfrm>
          <a:off x="251520" y="1196752"/>
          <a:ext cx="8712968" cy="1676400"/>
        </p:xfrm>
        <a:graphic>
          <a:graphicData uri="http://schemas.openxmlformats.org/drawingml/2006/table">
            <a:tbl>
              <a:tblPr firstRow="1" bandRow="1">
                <a:tableStyleId>{5C22544A-7EE6-4342-B048-85BDC9FD1C3A}</a:tableStyleId>
              </a:tblPr>
              <a:tblGrid>
                <a:gridCol w="3819581">
                  <a:extLst>
                    <a:ext uri="{9D8B030D-6E8A-4147-A177-3AD203B41FA5}">
                      <a16:colId xmlns:a16="http://schemas.microsoft.com/office/drawing/2014/main" xmlns="" val="20000"/>
                    </a:ext>
                  </a:extLst>
                </a:gridCol>
                <a:gridCol w="4893387">
                  <a:extLst>
                    <a:ext uri="{9D8B030D-6E8A-4147-A177-3AD203B41FA5}">
                      <a16:colId xmlns:a16="http://schemas.microsoft.com/office/drawing/2014/main" xmlns="" val="20001"/>
                    </a:ext>
                  </a:extLst>
                </a:gridCol>
              </a:tblGrid>
              <a:tr h="304794">
                <a:tc gridSpan="2">
                  <a:txBody>
                    <a:bodyPr/>
                    <a:lstStyle/>
                    <a:p>
                      <a:pPr algn="ctr"/>
                      <a:r>
                        <a:rPr lang="pt-BR" sz="1600" b="1" dirty="0">
                          <a:latin typeface="Constantia" panose="02030602050306030303" pitchFamily="18" charset="0"/>
                          <a:ea typeface="Tahoma" panose="020B0604030504040204" pitchFamily="34" charset="0"/>
                          <a:cs typeface="Tahoma" panose="020B0604030504040204" pitchFamily="34" charset="0"/>
                        </a:rPr>
                        <a:t>Atividades prejudiciais à saúde</a:t>
                      </a:r>
                    </a:p>
                  </a:txBody>
                  <a:tcPr marL="68580" marR="68580"/>
                </a:tc>
                <a:tc hMerge="1">
                  <a:txBody>
                    <a:bodyPr/>
                    <a:lstStyle/>
                    <a:p>
                      <a:endParaRPr lang="pt-BR" sz="1600" dirty="0"/>
                    </a:p>
                  </a:txBody>
                  <a:tcPr/>
                </a:tc>
                <a:extLst>
                  <a:ext uri="{0D108BD9-81ED-4DB2-BD59-A6C34878D82A}">
                    <a16:rowId xmlns:a16="http://schemas.microsoft.com/office/drawing/2014/main" xmlns="" val="10000"/>
                  </a:ext>
                </a:extLst>
              </a:tr>
              <a:tr h="279395">
                <a:tc>
                  <a:txBody>
                    <a:bodyPr/>
                    <a:lstStyle/>
                    <a:p>
                      <a:pPr algn="ctr"/>
                      <a:r>
                        <a:rPr lang="pt-BR" sz="1400" b="1" dirty="0">
                          <a:solidFill>
                            <a:schemeClr val="tx1"/>
                          </a:solidFill>
                          <a:latin typeface="Constantia" panose="02030602050306030303" pitchFamily="18" charset="0"/>
                          <a:ea typeface="Tahoma" panose="020B0604030504040204" pitchFamily="34" charset="0"/>
                          <a:cs typeface="Tahoma" panose="020B0604030504040204" pitchFamily="34" charset="0"/>
                        </a:rPr>
                        <a:t>Regra Permanente </a:t>
                      </a:r>
                      <a:r>
                        <a:rPr lang="pt-BR" sz="1400" b="1" dirty="0">
                          <a:solidFill>
                            <a:schemeClr val="tx1"/>
                          </a:solidFill>
                          <a:latin typeface="Constantia" panose="02030602050306030303" pitchFamily="18" charset="0"/>
                        </a:rPr>
                        <a:t>– RGPS</a:t>
                      </a:r>
                      <a:r>
                        <a:rPr lang="pt-BR" sz="1400" b="1" baseline="0" dirty="0">
                          <a:solidFill>
                            <a:schemeClr val="tx1"/>
                          </a:solidFill>
                          <a:latin typeface="Constantia" panose="02030602050306030303" pitchFamily="18" charset="0"/>
                        </a:rPr>
                        <a:t> e RPPS</a:t>
                      </a:r>
                      <a:endParaRPr lang="pt-BR" sz="1400" b="1" dirty="0">
                        <a:solidFill>
                          <a:schemeClr val="tx1"/>
                        </a:solidFill>
                        <a:latin typeface="Constantia" panose="02030602050306030303" pitchFamily="18" charset="0"/>
                        <a:ea typeface="Tahoma" panose="020B0604030504040204" pitchFamily="34" charset="0"/>
                        <a:cs typeface="Tahoma" panose="020B0604030504040204" pitchFamily="34" charset="0"/>
                      </a:endParaRPr>
                    </a:p>
                  </a:txBody>
                  <a:tcPr marL="68580" marR="68580"/>
                </a:tc>
                <a:tc>
                  <a:txBody>
                    <a:bodyPr/>
                    <a:lstStyle/>
                    <a:p>
                      <a:pPr algn="ctr"/>
                      <a:r>
                        <a:rPr lang="pt-BR" sz="1400" b="1" kern="1200" dirty="0">
                          <a:solidFill>
                            <a:schemeClr val="tx1"/>
                          </a:solidFill>
                          <a:effectLst/>
                          <a:latin typeface="Constantia" panose="02030602050306030303" pitchFamily="18" charset="0"/>
                          <a:ea typeface="Tahoma" panose="020B0604030504040204" pitchFamily="34" charset="0"/>
                          <a:cs typeface="Tahoma" panose="020B0604030504040204" pitchFamily="34" charset="0"/>
                        </a:rPr>
                        <a:t>Transição </a:t>
                      </a:r>
                      <a:r>
                        <a:rPr lang="pt-BR" sz="1400" b="1" dirty="0">
                          <a:solidFill>
                            <a:schemeClr val="tx1"/>
                          </a:solidFill>
                          <a:latin typeface="Constantia" panose="02030602050306030303" pitchFamily="18" charset="0"/>
                        </a:rPr>
                        <a:t>– RGPS</a:t>
                      </a:r>
                      <a:r>
                        <a:rPr lang="pt-BR" sz="1400" b="1" baseline="0" dirty="0">
                          <a:solidFill>
                            <a:schemeClr val="tx1"/>
                          </a:solidFill>
                          <a:latin typeface="Constantia" panose="02030602050306030303" pitchFamily="18" charset="0"/>
                        </a:rPr>
                        <a:t> e RPPS</a:t>
                      </a:r>
                      <a:endParaRPr lang="pt-BR" sz="1400" b="1" dirty="0">
                        <a:solidFill>
                          <a:schemeClr val="tx1"/>
                        </a:solidFill>
                        <a:latin typeface="Constantia" panose="02030602050306030303" pitchFamily="18" charset="0"/>
                        <a:ea typeface="Tahoma" panose="020B0604030504040204" pitchFamily="34" charset="0"/>
                        <a:cs typeface="Tahoma" panose="020B0604030504040204" pitchFamily="34" charset="0"/>
                      </a:endParaRPr>
                    </a:p>
                  </a:txBody>
                  <a:tcPr marL="68580" marR="68580"/>
                </a:tc>
                <a:extLst>
                  <a:ext uri="{0D108BD9-81ED-4DB2-BD59-A6C34878D82A}">
                    <a16:rowId xmlns:a16="http://schemas.microsoft.com/office/drawing/2014/main" xmlns="" val="10001"/>
                  </a:ext>
                </a:extLst>
              </a:tr>
              <a:tr h="965182">
                <a:tc>
                  <a:txBody>
                    <a:bodyPr/>
                    <a:lstStyle/>
                    <a:p>
                      <a:r>
                        <a:rPr lang="pt-BR" sz="1600" kern="1200" dirty="0">
                          <a:solidFill>
                            <a:schemeClr val="dk1"/>
                          </a:solidFill>
                          <a:effectLst/>
                          <a:latin typeface="Constantia" panose="02030602050306030303" pitchFamily="18" charset="0"/>
                          <a:ea typeface="Tahoma" panose="020B0604030504040204" pitchFamily="34" charset="0"/>
                          <a:cs typeface="Tahoma" panose="020B0604030504040204" pitchFamily="34" charset="0"/>
                        </a:rPr>
                        <a:t>Exigências:</a:t>
                      </a:r>
                    </a:p>
                    <a:p>
                      <a:r>
                        <a:rPr lang="pt-BR" sz="1600" kern="1200" dirty="0">
                          <a:solidFill>
                            <a:schemeClr val="dk1"/>
                          </a:solidFill>
                          <a:effectLst/>
                          <a:latin typeface="Constantia" panose="02030602050306030303" pitchFamily="18" charset="0"/>
                          <a:ea typeface="Tahoma" panose="020B0604030504040204" pitchFamily="34" charset="0"/>
                          <a:cs typeface="Tahoma" panose="020B0604030504040204" pitchFamily="34" charset="0"/>
                        </a:rPr>
                        <a:t>a) 55 anos para ambos os sexos</a:t>
                      </a:r>
                    </a:p>
                    <a:p>
                      <a:r>
                        <a:rPr lang="pt-BR" sz="1600" kern="1200" dirty="0">
                          <a:solidFill>
                            <a:schemeClr val="dk1"/>
                          </a:solidFill>
                          <a:effectLst/>
                          <a:latin typeface="Constantia" panose="02030602050306030303" pitchFamily="18" charset="0"/>
                          <a:ea typeface="Tahoma" panose="020B0604030504040204" pitchFamily="34" charset="0"/>
                          <a:cs typeface="Tahoma" panose="020B0604030504040204" pitchFamily="34" charset="0"/>
                        </a:rPr>
                        <a:t>b) 20 anos de contribuição</a:t>
                      </a:r>
                    </a:p>
                    <a:p>
                      <a:endParaRPr lang="pt-BR" sz="1400" dirty="0">
                        <a:latin typeface="Constantia" panose="02030602050306030303" pitchFamily="18" charset="0"/>
                        <a:ea typeface="Tahoma" panose="020B0604030504040204" pitchFamily="34" charset="0"/>
                        <a:cs typeface="Tahoma" panose="020B0604030504040204" pitchFamily="34" charset="0"/>
                      </a:endParaRPr>
                    </a:p>
                  </a:txBody>
                  <a:tcPr marL="68580" marR="6858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t-BR" sz="1600" kern="1200" dirty="0">
                          <a:solidFill>
                            <a:schemeClr val="dk1"/>
                          </a:solidFill>
                          <a:effectLst/>
                          <a:latin typeface="Constantia" panose="02030602050306030303" pitchFamily="18" charset="0"/>
                          <a:ea typeface="Tahoma" panose="020B0604030504040204" pitchFamily="34" charset="0"/>
                          <a:cs typeface="Tahoma" panose="020B0604030504040204" pitchFamily="34" charset="0"/>
                        </a:rPr>
                        <a:t>Na regra de transição, respectivamente 15, 20 e 25 anos de exposição aos agentes nocivos, nos termos dos</a:t>
                      </a:r>
                      <a:r>
                        <a:rPr lang="pt-BR" sz="1600" kern="1200" baseline="0" dirty="0">
                          <a:solidFill>
                            <a:schemeClr val="dk1"/>
                          </a:solidFill>
                          <a:effectLst/>
                          <a:latin typeface="Constantia" panose="02030602050306030303" pitchFamily="18" charset="0"/>
                          <a:ea typeface="Tahoma" panose="020B0604030504040204" pitchFamily="34" charset="0"/>
                          <a:cs typeface="Tahoma" panose="020B0604030504040204" pitchFamily="34" charset="0"/>
                        </a:rPr>
                        <a:t> artigos 57 e 58 da </a:t>
                      </a:r>
                      <a:r>
                        <a:rPr lang="pt-BR" sz="1600" dirty="0">
                          <a:latin typeface="Constantia" panose="02030602050306030303" pitchFamily="18" charset="0"/>
                          <a:ea typeface="Tahoma" panose="020B0604030504040204" pitchFamily="34" charset="0"/>
                          <a:cs typeface="Tahoma" panose="020B0604030504040204" pitchFamily="34" charset="0"/>
                        </a:rPr>
                        <a:t>Lei nº 8.213, de 24 de julho de 1991</a:t>
                      </a:r>
                    </a:p>
                  </a:txBody>
                  <a:tcPr marL="68580" marR="68580"/>
                </a:tc>
                <a:extLst>
                  <a:ext uri="{0D108BD9-81ED-4DB2-BD59-A6C34878D82A}">
                    <a16:rowId xmlns:a16="http://schemas.microsoft.com/office/drawing/2014/main" xmlns="" val="10002"/>
                  </a:ext>
                </a:extLst>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1482255152"/>
              </p:ext>
            </p:extLst>
          </p:nvPr>
        </p:nvGraphicFramePr>
        <p:xfrm>
          <a:off x="251520" y="2924944"/>
          <a:ext cx="8712968" cy="1219200"/>
        </p:xfrm>
        <a:graphic>
          <a:graphicData uri="http://schemas.openxmlformats.org/drawingml/2006/table">
            <a:tbl>
              <a:tblPr firstRow="1" bandRow="1">
                <a:tableStyleId>{5C22544A-7EE6-4342-B048-85BDC9FD1C3A}</a:tableStyleId>
              </a:tblPr>
              <a:tblGrid>
                <a:gridCol w="3775090">
                  <a:extLst>
                    <a:ext uri="{9D8B030D-6E8A-4147-A177-3AD203B41FA5}">
                      <a16:colId xmlns:a16="http://schemas.microsoft.com/office/drawing/2014/main" xmlns="" val="20000"/>
                    </a:ext>
                  </a:extLst>
                </a:gridCol>
                <a:gridCol w="4937878">
                  <a:extLst>
                    <a:ext uri="{9D8B030D-6E8A-4147-A177-3AD203B41FA5}">
                      <a16:colId xmlns:a16="http://schemas.microsoft.com/office/drawing/2014/main" xmlns="" val="20001"/>
                    </a:ext>
                  </a:extLst>
                </a:gridCol>
              </a:tblGrid>
              <a:tr h="185420">
                <a:tc gridSpan="2">
                  <a:txBody>
                    <a:bodyPr/>
                    <a:lstStyle/>
                    <a:p>
                      <a:pPr algn="ctr"/>
                      <a:r>
                        <a:rPr lang="pt-BR" sz="1600" b="1" dirty="0">
                          <a:latin typeface="Constantia" panose="02030602050306030303" pitchFamily="18" charset="0"/>
                        </a:rPr>
                        <a:t>Deficientes</a:t>
                      </a:r>
                    </a:p>
                  </a:txBody>
                  <a:tcPr marL="68580" marR="68580"/>
                </a:tc>
                <a:tc hMerge="1">
                  <a:txBody>
                    <a:bodyPr/>
                    <a:lstStyle/>
                    <a:p>
                      <a:endParaRPr lang="pt-BR" sz="1600" dirty="0"/>
                    </a:p>
                  </a:txBody>
                  <a:tcPr/>
                </a:tc>
                <a:extLst>
                  <a:ext uri="{0D108BD9-81ED-4DB2-BD59-A6C34878D82A}">
                    <a16:rowId xmlns:a16="http://schemas.microsoft.com/office/drawing/2014/main" xmlns="" val="10000"/>
                  </a:ext>
                </a:extLst>
              </a:tr>
              <a:tr h="185420">
                <a:tc>
                  <a:txBody>
                    <a:bodyPr/>
                    <a:lstStyle/>
                    <a:p>
                      <a:pPr algn="ctr"/>
                      <a:r>
                        <a:rPr lang="pt-BR" sz="1400" b="1" dirty="0">
                          <a:solidFill>
                            <a:schemeClr val="tx1"/>
                          </a:solidFill>
                          <a:latin typeface="Constantia" panose="02030602050306030303" pitchFamily="18" charset="0"/>
                        </a:rPr>
                        <a:t>Regra Permanente – RGPS</a:t>
                      </a:r>
                      <a:r>
                        <a:rPr lang="pt-BR" sz="1400" b="1" baseline="0" dirty="0">
                          <a:solidFill>
                            <a:schemeClr val="tx1"/>
                          </a:solidFill>
                          <a:latin typeface="Constantia" panose="02030602050306030303" pitchFamily="18" charset="0"/>
                        </a:rPr>
                        <a:t> e RPPS</a:t>
                      </a:r>
                      <a:endParaRPr lang="pt-BR" sz="1400" b="1" dirty="0">
                        <a:solidFill>
                          <a:schemeClr val="tx1"/>
                        </a:solidFill>
                        <a:latin typeface="Constantia" panose="02030602050306030303" pitchFamily="18" charset="0"/>
                      </a:endParaRPr>
                    </a:p>
                  </a:txBody>
                  <a:tcPr marL="68580" marR="68580"/>
                </a:tc>
                <a:tc>
                  <a:txBody>
                    <a:bodyPr/>
                    <a:lstStyle/>
                    <a:p>
                      <a:pPr algn="ctr"/>
                      <a:r>
                        <a:rPr lang="pt-BR" sz="1400" b="1" kern="1200" dirty="0">
                          <a:solidFill>
                            <a:schemeClr val="tx1"/>
                          </a:solidFill>
                          <a:effectLst/>
                          <a:latin typeface="Constantia" panose="02030602050306030303" pitchFamily="18" charset="0"/>
                          <a:ea typeface="+mn-ea"/>
                          <a:cs typeface="+mn-cs"/>
                        </a:rPr>
                        <a:t>Transição </a:t>
                      </a:r>
                      <a:r>
                        <a:rPr lang="pt-BR" sz="1400" b="1" dirty="0">
                          <a:solidFill>
                            <a:schemeClr val="tx1"/>
                          </a:solidFill>
                          <a:latin typeface="Constantia" panose="02030602050306030303" pitchFamily="18" charset="0"/>
                        </a:rPr>
                        <a:t>– RGPS</a:t>
                      </a:r>
                      <a:r>
                        <a:rPr lang="pt-BR" sz="1400" b="1" baseline="0" dirty="0">
                          <a:solidFill>
                            <a:schemeClr val="tx1"/>
                          </a:solidFill>
                          <a:latin typeface="Constantia" panose="02030602050306030303" pitchFamily="18" charset="0"/>
                        </a:rPr>
                        <a:t> e RPPS</a:t>
                      </a:r>
                      <a:endParaRPr lang="pt-BR" sz="1400" b="1" dirty="0">
                        <a:solidFill>
                          <a:schemeClr val="tx1"/>
                        </a:solidFill>
                        <a:latin typeface="Constantia" panose="02030602050306030303" pitchFamily="18" charset="0"/>
                      </a:endParaRPr>
                    </a:p>
                  </a:txBody>
                  <a:tcPr marL="68580" marR="68580"/>
                </a:tc>
                <a:extLst>
                  <a:ext uri="{0D108BD9-81ED-4DB2-BD59-A6C34878D82A}">
                    <a16:rowId xmlns:a16="http://schemas.microsoft.com/office/drawing/2014/main" xmlns="" val="10001"/>
                  </a:ext>
                </a:extLst>
              </a:tr>
              <a:tr h="370840">
                <a:tc>
                  <a:txBody>
                    <a:bodyPr/>
                    <a:lstStyle/>
                    <a:p>
                      <a:pPr algn="just"/>
                      <a:r>
                        <a:rPr lang="pt-BR" sz="1600" kern="1200" dirty="0">
                          <a:solidFill>
                            <a:schemeClr val="dk1"/>
                          </a:solidFill>
                          <a:effectLst/>
                          <a:latin typeface="Constantia" panose="02030602050306030303" pitchFamily="18" charset="0"/>
                          <a:ea typeface="+mn-ea"/>
                          <a:cs typeface="+mn-cs"/>
                        </a:rPr>
                        <a:t>Lei definirá a idade mínima e o tempo de contribuição, conforme a deficiência</a:t>
                      </a:r>
                      <a:endParaRPr lang="pt-BR" sz="1400" dirty="0">
                        <a:latin typeface="Constantia" panose="02030602050306030303" pitchFamily="18" charset="0"/>
                      </a:endParaRPr>
                    </a:p>
                  </a:txBody>
                  <a:tcPr marL="68580" marR="6858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t-BR" sz="1600" kern="1200" dirty="0">
                          <a:solidFill>
                            <a:schemeClr val="dk1"/>
                          </a:solidFill>
                          <a:effectLst/>
                          <a:latin typeface="Constantia" panose="02030602050306030303" pitchFamily="18" charset="0"/>
                          <a:ea typeface="+mn-ea"/>
                          <a:cs typeface="+mn-cs"/>
                        </a:rPr>
                        <a:t>Na regra de transição, respectivamente 35, 25 e 20 de contribuição, dependendo da deficiência.</a:t>
                      </a:r>
                      <a:endParaRPr lang="pt-BR" sz="1600" dirty="0">
                        <a:latin typeface="Constantia" panose="02030602050306030303" pitchFamily="18" charset="0"/>
                      </a:endParaRPr>
                    </a:p>
                  </a:txBody>
                  <a:tcPr marL="68580" marR="68580"/>
                </a:tc>
                <a:extLst>
                  <a:ext uri="{0D108BD9-81ED-4DB2-BD59-A6C34878D82A}">
                    <a16:rowId xmlns:a16="http://schemas.microsoft.com/office/drawing/2014/main" xmlns="" val="10002"/>
                  </a:ext>
                </a:extLst>
              </a:tr>
            </a:tbl>
          </a:graphicData>
        </a:graphic>
      </p:graphicFrame>
      <p:graphicFrame>
        <p:nvGraphicFramePr>
          <p:cNvPr id="8" name="Tabela 7"/>
          <p:cNvGraphicFramePr>
            <a:graphicFrameLocks noGrp="1"/>
          </p:cNvGraphicFramePr>
          <p:nvPr>
            <p:extLst>
              <p:ext uri="{D42A27DB-BD31-4B8C-83A1-F6EECF244321}">
                <p14:modId xmlns:p14="http://schemas.microsoft.com/office/powerpoint/2010/main" val="352669068"/>
              </p:ext>
            </p:extLst>
          </p:nvPr>
        </p:nvGraphicFramePr>
        <p:xfrm>
          <a:off x="251520" y="4221088"/>
          <a:ext cx="8712968" cy="2438400"/>
        </p:xfrm>
        <a:graphic>
          <a:graphicData uri="http://schemas.openxmlformats.org/drawingml/2006/table">
            <a:tbl>
              <a:tblPr firstRow="1" bandRow="1">
                <a:tableStyleId>{5C22544A-7EE6-4342-B048-85BDC9FD1C3A}</a:tableStyleId>
              </a:tblPr>
              <a:tblGrid>
                <a:gridCol w="3786214">
                  <a:extLst>
                    <a:ext uri="{9D8B030D-6E8A-4147-A177-3AD203B41FA5}">
                      <a16:colId xmlns:a16="http://schemas.microsoft.com/office/drawing/2014/main" xmlns="" val="20000"/>
                    </a:ext>
                  </a:extLst>
                </a:gridCol>
                <a:gridCol w="4926754">
                  <a:extLst>
                    <a:ext uri="{9D8B030D-6E8A-4147-A177-3AD203B41FA5}">
                      <a16:colId xmlns:a16="http://schemas.microsoft.com/office/drawing/2014/main" xmlns="" val="20001"/>
                    </a:ext>
                  </a:extLst>
                </a:gridCol>
              </a:tblGrid>
              <a:tr h="289425">
                <a:tc gridSpan="2">
                  <a:txBody>
                    <a:bodyPr/>
                    <a:lstStyle/>
                    <a:p>
                      <a:pPr algn="ctr"/>
                      <a:r>
                        <a:rPr lang="pt-BR" sz="1600" b="1" dirty="0">
                          <a:latin typeface="Constantia" panose="02030602050306030303" pitchFamily="18" charset="0"/>
                        </a:rPr>
                        <a:t>Trabalhador rural da economia familiar</a:t>
                      </a:r>
                    </a:p>
                  </a:txBody>
                  <a:tcPr marL="68580" marR="68580"/>
                </a:tc>
                <a:tc hMerge="1">
                  <a:txBody>
                    <a:bodyPr/>
                    <a:lstStyle/>
                    <a:p>
                      <a:endParaRPr lang="pt-BR" sz="1600" dirty="0"/>
                    </a:p>
                  </a:txBody>
                  <a:tcPr/>
                </a:tc>
                <a:extLst>
                  <a:ext uri="{0D108BD9-81ED-4DB2-BD59-A6C34878D82A}">
                    <a16:rowId xmlns:a16="http://schemas.microsoft.com/office/drawing/2014/main" xmlns="" val="10000"/>
                  </a:ext>
                </a:extLst>
              </a:tr>
              <a:tr h="265306">
                <a:tc>
                  <a:txBody>
                    <a:bodyPr/>
                    <a:lstStyle/>
                    <a:p>
                      <a:pPr algn="ctr"/>
                      <a:r>
                        <a:rPr lang="pt-BR" sz="1400" b="1" dirty="0">
                          <a:solidFill>
                            <a:schemeClr val="tx1"/>
                          </a:solidFill>
                          <a:latin typeface="Constantia" panose="02030602050306030303" pitchFamily="18" charset="0"/>
                        </a:rPr>
                        <a:t>Regra Permanente</a:t>
                      </a:r>
                    </a:p>
                  </a:txBody>
                  <a:tcPr marL="68580" marR="68580"/>
                </a:tc>
                <a:tc>
                  <a:txBody>
                    <a:bodyPr/>
                    <a:lstStyle/>
                    <a:p>
                      <a:pPr algn="ctr"/>
                      <a:r>
                        <a:rPr lang="pt-BR" sz="1400" b="1" kern="1200" dirty="0">
                          <a:solidFill>
                            <a:schemeClr val="tx1"/>
                          </a:solidFill>
                          <a:effectLst/>
                          <a:latin typeface="Constantia" panose="02030602050306030303" pitchFamily="18" charset="0"/>
                          <a:ea typeface="+mn-ea"/>
                          <a:cs typeface="+mn-cs"/>
                        </a:rPr>
                        <a:t>Transição</a:t>
                      </a:r>
                      <a:endParaRPr lang="pt-BR" sz="1400" b="1" dirty="0">
                        <a:solidFill>
                          <a:schemeClr val="tx1"/>
                        </a:solidFill>
                        <a:latin typeface="Constantia" panose="02030602050306030303" pitchFamily="18" charset="0"/>
                      </a:endParaRPr>
                    </a:p>
                  </a:txBody>
                  <a:tcPr marL="68580" marR="68580"/>
                </a:tc>
                <a:extLst>
                  <a:ext uri="{0D108BD9-81ED-4DB2-BD59-A6C34878D82A}">
                    <a16:rowId xmlns:a16="http://schemas.microsoft.com/office/drawing/2014/main" xmlns="" val="10001"/>
                  </a:ext>
                </a:extLst>
              </a:tr>
              <a:tr h="1591837">
                <a:tc>
                  <a:txBody>
                    <a:bodyPr/>
                    <a:lstStyle/>
                    <a:p>
                      <a:r>
                        <a:rPr lang="pt-BR" sz="1600" kern="1200" dirty="0">
                          <a:solidFill>
                            <a:schemeClr val="dk1"/>
                          </a:solidFill>
                          <a:effectLst/>
                          <a:latin typeface="Constantia" panose="02030602050306030303" pitchFamily="18" charset="0"/>
                          <a:ea typeface="+mn-ea"/>
                          <a:cs typeface="+mn-cs"/>
                        </a:rPr>
                        <a:t>Exigências</a:t>
                      </a:r>
                    </a:p>
                    <a:p>
                      <a:r>
                        <a:rPr lang="pt-BR" sz="1600" kern="1200" dirty="0">
                          <a:solidFill>
                            <a:schemeClr val="dk1"/>
                          </a:solidFill>
                          <a:effectLst/>
                          <a:latin typeface="Constantia" panose="02030602050306030303" pitchFamily="18" charset="0"/>
                          <a:ea typeface="+mn-ea"/>
                          <a:cs typeface="+mn-cs"/>
                        </a:rPr>
                        <a:t>a) 60 anos para homens </a:t>
                      </a:r>
                    </a:p>
                    <a:p>
                      <a:pPr algn="just"/>
                      <a:r>
                        <a:rPr lang="pt-BR" sz="1600" kern="1200" dirty="0">
                          <a:solidFill>
                            <a:schemeClr val="dk1"/>
                          </a:solidFill>
                          <a:effectLst/>
                          <a:latin typeface="Constantia" panose="02030602050306030303" pitchFamily="18" charset="0"/>
                          <a:ea typeface="+mn-ea"/>
                          <a:cs typeface="+mn-cs"/>
                        </a:rPr>
                        <a:t>b) 57 anos para mulheres</a:t>
                      </a:r>
                    </a:p>
                    <a:p>
                      <a:r>
                        <a:rPr lang="pt-BR" sz="1600" kern="1200" dirty="0">
                          <a:solidFill>
                            <a:schemeClr val="dk1"/>
                          </a:solidFill>
                          <a:effectLst/>
                          <a:latin typeface="Constantia" panose="02030602050306030303" pitchFamily="18" charset="0"/>
                          <a:ea typeface="+mn-ea"/>
                          <a:cs typeface="+mn-cs"/>
                        </a:rPr>
                        <a:t>c) 15 anos de contribuição</a:t>
                      </a:r>
                    </a:p>
                    <a:p>
                      <a:endParaRPr lang="pt-BR" sz="1600" kern="1200" dirty="0">
                        <a:solidFill>
                          <a:schemeClr val="dk1"/>
                        </a:solidFill>
                        <a:effectLst/>
                        <a:latin typeface="Constantia" panose="02030602050306030303" pitchFamily="18" charset="0"/>
                        <a:ea typeface="+mn-ea"/>
                        <a:cs typeface="+mn-cs"/>
                      </a:endParaRPr>
                    </a:p>
                  </a:txBody>
                  <a:tcPr marL="68580" marR="68580"/>
                </a:tc>
                <a:tc>
                  <a:txBody>
                    <a:bodyPr/>
                    <a:lstStyle/>
                    <a:p>
                      <a:r>
                        <a:rPr lang="pt-BR" sz="1600" kern="1200" dirty="0">
                          <a:solidFill>
                            <a:schemeClr val="dk1"/>
                          </a:solidFill>
                          <a:effectLst/>
                          <a:latin typeface="Constantia" panose="02030602050306030303" pitchFamily="18" charset="0"/>
                          <a:ea typeface="+mn-ea"/>
                          <a:cs typeface="+mn-cs"/>
                        </a:rPr>
                        <a:t>Exigências</a:t>
                      </a:r>
                    </a:p>
                    <a:p>
                      <a:r>
                        <a:rPr lang="pt-BR" sz="1600" kern="1200" dirty="0">
                          <a:solidFill>
                            <a:schemeClr val="dk1"/>
                          </a:solidFill>
                          <a:effectLst/>
                          <a:latin typeface="Constantia" panose="02030602050306030303" pitchFamily="18" charset="0"/>
                          <a:ea typeface="+mn-ea"/>
                          <a:cs typeface="+mn-cs"/>
                        </a:rPr>
                        <a:t>a) 55 anos de idade, se homem</a:t>
                      </a:r>
                    </a:p>
                    <a:p>
                      <a:pPr algn="just"/>
                      <a:r>
                        <a:rPr lang="pt-BR" sz="1600" kern="1200" dirty="0">
                          <a:solidFill>
                            <a:schemeClr val="dk1"/>
                          </a:solidFill>
                          <a:effectLst/>
                          <a:latin typeface="Constantia" panose="02030602050306030303" pitchFamily="18" charset="0"/>
                          <a:ea typeface="+mn-ea"/>
                          <a:cs typeface="+mn-cs"/>
                        </a:rPr>
                        <a:t>b) 53 anos de idade, se mulher</a:t>
                      </a:r>
                    </a:p>
                    <a:p>
                      <a:pPr algn="just"/>
                      <a:r>
                        <a:rPr lang="pt-BR" sz="1600" kern="1200" dirty="0">
                          <a:solidFill>
                            <a:schemeClr val="dk1"/>
                          </a:solidFill>
                          <a:effectLst/>
                          <a:latin typeface="Constantia" panose="02030602050306030303" pitchFamily="18" charset="0"/>
                          <a:ea typeface="+mn-ea"/>
                          <a:cs typeface="+mn-cs"/>
                        </a:rPr>
                        <a:t>c) acréscimo de um ano para cada dois na idade até chegar à regra permanente.</a:t>
                      </a:r>
                    </a:p>
                    <a:p>
                      <a:pPr algn="just"/>
                      <a:r>
                        <a:rPr lang="pt-BR" sz="1600" kern="1200" dirty="0">
                          <a:solidFill>
                            <a:schemeClr val="dk1"/>
                          </a:solidFill>
                          <a:effectLst/>
                          <a:latin typeface="Constantia" panose="02030602050306030303" pitchFamily="18" charset="0"/>
                          <a:ea typeface="+mn-ea"/>
                          <a:cs typeface="+mn-cs"/>
                        </a:rPr>
                        <a:t>d) Tempo de atividade rural sem contribuição só poderá ser computado para benefício de 1 SM</a:t>
                      </a:r>
                      <a:endParaRPr lang="pt-BR" sz="1600" dirty="0">
                        <a:latin typeface="Constantia" panose="02030602050306030303" pitchFamily="18" charset="0"/>
                      </a:endParaRPr>
                    </a:p>
                  </a:txBody>
                  <a:tcPr marL="68580" marR="6858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2678326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692696"/>
            <a:ext cx="7854950" cy="828675"/>
          </a:xfrm>
        </p:spPr>
        <p:txBody>
          <a:bodyPr>
            <a:noAutofit/>
          </a:bodyPr>
          <a:lstStyle/>
          <a:p>
            <a:pPr algn="ctr"/>
            <a:r>
              <a:rPr lang="pt-BR" sz="2400" b="1" dirty="0">
                <a:latin typeface="Constantia" panose="02030602050306030303" pitchFamily="18" charset="0"/>
                <a:cs typeface="Times New Roman" panose="02020603050405020304" pitchFamily="18" charset="0"/>
              </a:rPr>
              <a:t>Cálculo do benefício do servidor abrangido pela regra de transição</a:t>
            </a:r>
          </a:p>
        </p:txBody>
      </p:sp>
      <p:graphicFrame>
        <p:nvGraphicFramePr>
          <p:cNvPr id="5" name="Tabela 4"/>
          <p:cNvGraphicFramePr>
            <a:graphicFrameLocks noGrp="1"/>
          </p:cNvGraphicFramePr>
          <p:nvPr>
            <p:extLst>
              <p:ext uri="{D42A27DB-BD31-4B8C-83A1-F6EECF244321}">
                <p14:modId xmlns:p14="http://schemas.microsoft.com/office/powerpoint/2010/main" val="1887398771"/>
              </p:ext>
            </p:extLst>
          </p:nvPr>
        </p:nvGraphicFramePr>
        <p:xfrm>
          <a:off x="251520" y="1618704"/>
          <a:ext cx="8712967" cy="4546600"/>
        </p:xfrm>
        <a:graphic>
          <a:graphicData uri="http://schemas.openxmlformats.org/drawingml/2006/table">
            <a:tbl>
              <a:tblPr firstRow="1" bandRow="1">
                <a:tableStyleId>{5C22544A-7EE6-4342-B048-85BDC9FD1C3A}</a:tableStyleId>
              </a:tblPr>
              <a:tblGrid>
                <a:gridCol w="4305572">
                  <a:extLst>
                    <a:ext uri="{9D8B030D-6E8A-4147-A177-3AD203B41FA5}">
                      <a16:colId xmlns:a16="http://schemas.microsoft.com/office/drawing/2014/main" xmlns="" val="20000"/>
                    </a:ext>
                  </a:extLst>
                </a:gridCol>
                <a:gridCol w="4407395">
                  <a:extLst>
                    <a:ext uri="{9D8B030D-6E8A-4147-A177-3AD203B41FA5}">
                      <a16:colId xmlns:a16="http://schemas.microsoft.com/office/drawing/2014/main" xmlns="" val="20001"/>
                    </a:ext>
                  </a:extLst>
                </a:gridCol>
              </a:tblGrid>
              <a:tr h="370840">
                <a:tc>
                  <a:txBody>
                    <a:bodyPr/>
                    <a:lstStyle/>
                    <a:p>
                      <a:pPr algn="just"/>
                      <a:r>
                        <a:rPr lang="pt-BR" sz="1600" dirty="0">
                          <a:latin typeface="Constantia" panose="02030602050306030303" pitchFamily="18" charset="0"/>
                        </a:rPr>
                        <a:t>Assegura paridade e integralidade para o servidor que ingressou até 31/12/2003 e comprovar:</a:t>
                      </a:r>
                    </a:p>
                  </a:txBody>
                  <a:tcPr marL="68580" marR="68580"/>
                </a:tc>
                <a:tc>
                  <a:txBody>
                    <a:bodyPr/>
                    <a:lstStyle/>
                    <a:p>
                      <a:pPr algn="just"/>
                      <a:r>
                        <a:rPr lang="pt-BR" sz="1600" dirty="0">
                          <a:latin typeface="Constantia" panose="02030602050306030303" pitchFamily="18" charset="0"/>
                        </a:rPr>
                        <a:t>Assegura 100% da média para o servidor que ingressou até 31/12/2003 </a:t>
                      </a:r>
                      <a:r>
                        <a:rPr lang="pt-BR" sz="1600" dirty="0" smtClean="0">
                          <a:latin typeface="Constantia" panose="02030602050306030303" pitchFamily="18" charset="0"/>
                        </a:rPr>
                        <a:t>se </a:t>
                      </a:r>
                      <a:r>
                        <a:rPr lang="pt-BR" sz="1600" dirty="0">
                          <a:latin typeface="Constantia" panose="02030602050306030303" pitchFamily="18" charset="0"/>
                        </a:rPr>
                        <a:t>comprovar:</a:t>
                      </a:r>
                    </a:p>
                  </a:txBody>
                  <a:tcPr marL="68580" marR="68580"/>
                </a:tc>
                <a:extLst>
                  <a:ext uri="{0D108BD9-81ED-4DB2-BD59-A6C34878D82A}">
                    <a16:rowId xmlns:a16="http://schemas.microsoft.com/office/drawing/2014/main" xmlns="" val="10000"/>
                  </a:ext>
                </a:extLst>
              </a:tr>
              <a:tr h="370840">
                <a:tc>
                  <a:txBody>
                    <a:bodyPr/>
                    <a:lstStyle/>
                    <a:p>
                      <a:r>
                        <a:rPr lang="pt-BR" sz="1600" kern="1200" dirty="0">
                          <a:solidFill>
                            <a:schemeClr val="dk1"/>
                          </a:solidFill>
                          <a:effectLst/>
                          <a:latin typeface="Constantia" panose="02030602050306030303" pitchFamily="18" charset="0"/>
                          <a:ea typeface="+mn-ea"/>
                          <a:cs typeface="+mn-cs"/>
                        </a:rPr>
                        <a:t>a) 65 anos de idade e 35 de contribuição, além de 20 anos de serviço público e cinco no cargo, se homem;</a:t>
                      </a:r>
                    </a:p>
                    <a:p>
                      <a:r>
                        <a:rPr lang="pt-BR" sz="1600" kern="1200" dirty="0">
                          <a:solidFill>
                            <a:schemeClr val="dk1"/>
                          </a:solidFill>
                          <a:effectLst/>
                          <a:latin typeface="Constantia" panose="02030602050306030303" pitchFamily="18" charset="0"/>
                          <a:ea typeface="+mn-ea"/>
                          <a:cs typeface="+mn-cs"/>
                        </a:rPr>
                        <a:t>b) 62 anos de idade e 30 de contribuição, além de 20 anos de serviço público e cinco no cargo, se mulher; e</a:t>
                      </a:r>
                    </a:p>
                    <a:p>
                      <a:r>
                        <a:rPr lang="pt-BR" sz="1600" kern="1200" dirty="0">
                          <a:solidFill>
                            <a:schemeClr val="dk1"/>
                          </a:solidFill>
                          <a:effectLst/>
                          <a:latin typeface="Constantia" panose="02030602050306030303" pitchFamily="18" charset="0"/>
                          <a:ea typeface="+mn-ea"/>
                          <a:cs typeface="+mn-cs"/>
                        </a:rPr>
                        <a:t>c) poderá, se ingressou no serviço público até 15/12/1998, trocar cada dia que exceder no tempo de contribuição por um dia na idade;</a:t>
                      </a:r>
                    </a:p>
                    <a:p>
                      <a:endParaRPr lang="pt-BR" sz="1400" dirty="0">
                        <a:latin typeface="Constantia" panose="02030602050306030303" pitchFamily="18" charset="0"/>
                      </a:endParaRPr>
                    </a:p>
                  </a:txBody>
                  <a:tcPr marL="68580" marR="68580"/>
                </a:tc>
                <a:tc>
                  <a:txBody>
                    <a:bodyPr/>
                    <a:lstStyle/>
                    <a:p>
                      <a:r>
                        <a:rPr lang="pt-BR" sz="1600" kern="1200" dirty="0">
                          <a:solidFill>
                            <a:schemeClr val="dk1"/>
                          </a:solidFill>
                          <a:effectLst/>
                          <a:latin typeface="Constantia" panose="02030602050306030303" pitchFamily="18" charset="0"/>
                          <a:ea typeface="+mn-ea"/>
                          <a:cs typeface="+mn-cs"/>
                        </a:rPr>
                        <a:t>a) 60 anos de idade e 35 de contribuição, além de 20 anos de serviço público, cinco no cargo e pedágio de 30% sobre o tempo que faltava para completar o tempo de contribuição, se homem;</a:t>
                      </a:r>
                    </a:p>
                    <a:p>
                      <a:r>
                        <a:rPr lang="pt-BR" sz="1600" kern="1200" dirty="0">
                          <a:solidFill>
                            <a:schemeClr val="dk1"/>
                          </a:solidFill>
                          <a:effectLst/>
                          <a:latin typeface="Constantia" panose="02030602050306030303" pitchFamily="18" charset="0"/>
                          <a:ea typeface="+mn-ea"/>
                          <a:cs typeface="+mn-cs"/>
                        </a:rPr>
                        <a:t>b) 55 anos de idade e 30 de contribuição, além de 20 anos de serviço público, cinco no cargo e pedágio de 30% sobre o tempo que faltava para completar o tempo de contribuição, se mulher; e</a:t>
                      </a:r>
                    </a:p>
                    <a:p>
                      <a:r>
                        <a:rPr lang="pt-BR" sz="1600" kern="1200" dirty="0">
                          <a:solidFill>
                            <a:schemeClr val="dk1"/>
                          </a:solidFill>
                          <a:effectLst/>
                          <a:latin typeface="Constantia" panose="02030602050306030303" pitchFamily="18" charset="0"/>
                          <a:ea typeface="+mn-ea"/>
                          <a:cs typeface="+mn-cs"/>
                        </a:rPr>
                        <a:t>c) poderá, se ingressou no serviço público até 15/12/1998, trocar cada dia que exceder no tempo de contribuição por idade;</a:t>
                      </a:r>
                      <a:endParaRPr lang="pt-BR" sz="1400" kern="1200" dirty="0">
                        <a:solidFill>
                          <a:schemeClr val="dk1"/>
                        </a:solidFill>
                        <a:effectLst/>
                        <a:latin typeface="Constantia" panose="02030602050306030303" pitchFamily="18" charset="0"/>
                        <a:ea typeface="+mn-ea"/>
                        <a:cs typeface="+mn-cs"/>
                      </a:endParaRPr>
                    </a:p>
                  </a:txBody>
                  <a:tcPr marL="68580" marR="68580"/>
                </a:tc>
                <a:extLst>
                  <a:ext uri="{0D108BD9-81ED-4DB2-BD59-A6C34878D82A}">
                    <a16:rowId xmlns:a16="http://schemas.microsoft.com/office/drawing/2014/main" xmlns="" val="10001"/>
                  </a:ext>
                </a:extLst>
              </a:tr>
              <a:tr h="370840">
                <a:tc gridSpan="2">
                  <a:txBody>
                    <a:bodyPr/>
                    <a:lstStyle/>
                    <a:p>
                      <a:pPr algn="ctr"/>
                      <a:r>
                        <a:rPr lang="pt-BR" sz="1600" b="1" dirty="0">
                          <a:solidFill>
                            <a:schemeClr val="bg1"/>
                          </a:solidFill>
                          <a:latin typeface="Constantia" panose="02030602050306030303" pitchFamily="18" charset="0"/>
                        </a:rPr>
                        <a:t>Cálculo com base na regra permanente</a:t>
                      </a:r>
                    </a:p>
                  </a:txBody>
                  <a:tcPr marL="68580" marR="68580">
                    <a:solidFill>
                      <a:schemeClr val="accent1"/>
                    </a:solidFill>
                  </a:tcPr>
                </a:tc>
                <a:tc hMerge="1">
                  <a:txBody>
                    <a:bodyPr/>
                    <a:lstStyle/>
                    <a:p>
                      <a:endParaRPr lang="pt-BR" dirty="0">
                        <a:latin typeface="Constantia" panose="02030602050306030303" pitchFamily="18" charset="0"/>
                      </a:endParaRPr>
                    </a:p>
                  </a:txBody>
                  <a:tcPr/>
                </a:tc>
                <a:extLst>
                  <a:ext uri="{0D108BD9-81ED-4DB2-BD59-A6C34878D82A}">
                    <a16:rowId xmlns:a16="http://schemas.microsoft.com/office/drawing/2014/main" xmlns="" val="10002"/>
                  </a:ext>
                </a:extLst>
              </a:tr>
              <a:tr h="370840">
                <a:tc gridSpan="2">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pt-BR" sz="1600" b="0" kern="1200" dirty="0">
                          <a:solidFill>
                            <a:schemeClr val="dk1"/>
                          </a:solidFill>
                          <a:effectLst/>
                          <a:latin typeface="Constantia" panose="02030602050306030303" pitchFamily="18" charset="0"/>
                          <a:ea typeface="+mn-ea"/>
                          <a:cs typeface="+mn-cs"/>
                        </a:rPr>
                        <a:t>Será de 70% da média + acréscimos para o servidor que ingressou no serviço público a partir de 1º de janeiro de 2004, contribua ou não sobre a totalidade da remuneração.</a:t>
                      </a:r>
                    </a:p>
                  </a:txBody>
                  <a:tcPr marL="68580" marR="68580"/>
                </a:tc>
                <a:tc hMerge="1">
                  <a:txBody>
                    <a:bodyPr/>
                    <a:lstStyle/>
                    <a:p>
                      <a:endParaRPr lang="pt-BR" dirty="0">
                        <a:latin typeface="Constantia" panose="02030602050306030303" pitchFamily="18" charset="0"/>
                      </a:endParaRP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6958278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548680"/>
            <a:ext cx="7886700" cy="887942"/>
          </a:xfrm>
        </p:spPr>
        <p:txBody>
          <a:bodyPr/>
          <a:lstStyle/>
          <a:p>
            <a:pPr algn="ctr"/>
            <a:r>
              <a:rPr lang="pt-BR" b="1" dirty="0" smtClean="0">
                <a:latin typeface="Constantia" panose="02030602050306030303" pitchFamily="18" charset="0"/>
                <a:cs typeface="Times New Roman" panose="02020603050405020304" pitchFamily="18" charset="0"/>
              </a:rPr>
              <a:t>Regras para pensões</a:t>
            </a:r>
            <a:endParaRPr lang="pt-BR" b="1" dirty="0">
              <a:latin typeface="Constantia" panose="02030602050306030303" pitchFamily="18" charset="0"/>
              <a:cs typeface="Times New Roman" panose="02020603050405020304" pitchFamily="18" charset="0"/>
            </a:endParaRPr>
          </a:p>
        </p:txBody>
      </p:sp>
      <p:sp>
        <p:nvSpPr>
          <p:cNvPr id="3" name="Espaço Reservado para Conteúdo 2"/>
          <p:cNvSpPr>
            <a:spLocks noGrp="1"/>
          </p:cNvSpPr>
          <p:nvPr>
            <p:ph idx="1"/>
          </p:nvPr>
        </p:nvSpPr>
        <p:spPr>
          <a:xfrm>
            <a:off x="395536" y="1700808"/>
            <a:ext cx="8496944" cy="4771496"/>
          </a:xfrm>
        </p:spPr>
        <p:txBody>
          <a:bodyPr>
            <a:noAutofit/>
          </a:bodyPr>
          <a:lstStyle/>
          <a:p>
            <a:pPr marL="0" indent="0">
              <a:buNone/>
            </a:pPr>
            <a:r>
              <a:rPr lang="pt-BR" sz="2400" dirty="0" smtClean="0">
                <a:latin typeface="Constantia" panose="02030602050306030303" pitchFamily="18" charset="0"/>
              </a:rPr>
              <a:t>1. Garantia </a:t>
            </a:r>
            <a:r>
              <a:rPr lang="pt-BR" sz="2400" dirty="0">
                <a:latin typeface="Constantia" panose="02030602050306030303" pitchFamily="18" charset="0"/>
              </a:rPr>
              <a:t>de valor mínimo de 1 </a:t>
            </a:r>
            <a:r>
              <a:rPr lang="pt-BR" sz="2400" dirty="0" err="1">
                <a:latin typeface="Constantia" panose="02030602050306030303" pitchFamily="18" charset="0"/>
              </a:rPr>
              <a:t>Sm</a:t>
            </a:r>
            <a:r>
              <a:rPr lang="pt-BR" sz="2400" dirty="0">
                <a:latin typeface="Constantia" panose="02030602050306030303" pitchFamily="18" charset="0"/>
              </a:rPr>
              <a:t> </a:t>
            </a:r>
          </a:p>
          <a:p>
            <a:pPr marL="0" indent="0">
              <a:buNone/>
            </a:pPr>
            <a:endParaRPr lang="pt-BR" sz="2400" dirty="0" smtClean="0">
              <a:latin typeface="Constantia" panose="02030602050306030303" pitchFamily="18" charset="0"/>
            </a:endParaRPr>
          </a:p>
          <a:p>
            <a:pPr marL="0" indent="0">
              <a:buNone/>
            </a:pPr>
            <a:r>
              <a:rPr lang="pt-BR" sz="2400" dirty="0" smtClean="0">
                <a:latin typeface="Constantia" panose="02030602050306030303" pitchFamily="18" charset="0"/>
              </a:rPr>
              <a:t>2.fixada </a:t>
            </a:r>
            <a:r>
              <a:rPr lang="pt-BR" sz="2400" dirty="0">
                <a:latin typeface="Constantia" panose="02030602050306030303" pitchFamily="18" charset="0"/>
              </a:rPr>
              <a:t>por </a:t>
            </a:r>
            <a:r>
              <a:rPr lang="pt-BR" sz="2400" dirty="0" smtClean="0">
                <a:latin typeface="Constantia" panose="02030602050306030303" pitchFamily="18" charset="0"/>
              </a:rPr>
              <a:t>cotas</a:t>
            </a:r>
            <a:endParaRPr lang="pt-BR" sz="2400" dirty="0">
              <a:latin typeface="Constantia" panose="02030602050306030303" pitchFamily="18" charset="0"/>
            </a:endParaRPr>
          </a:p>
          <a:p>
            <a:pPr marL="0" indent="0">
              <a:buNone/>
            </a:pPr>
            <a:r>
              <a:rPr lang="pt-BR" sz="2400" dirty="0">
                <a:latin typeface="Constantia" panose="02030602050306030303" pitchFamily="18" charset="0"/>
              </a:rPr>
              <a:t>a) cota familiar de 50% do valor do benefício</a:t>
            </a:r>
          </a:p>
          <a:p>
            <a:pPr marL="0" indent="0">
              <a:buNone/>
            </a:pPr>
            <a:r>
              <a:rPr lang="pt-BR" sz="2400" dirty="0">
                <a:latin typeface="Constantia" panose="02030602050306030303" pitchFamily="18" charset="0"/>
              </a:rPr>
              <a:t>b) cota por dependente de 10% do valor do </a:t>
            </a:r>
            <a:r>
              <a:rPr lang="pt-BR" sz="2400" dirty="0" smtClean="0">
                <a:latin typeface="Constantia" panose="02030602050306030303" pitchFamily="18" charset="0"/>
              </a:rPr>
              <a:t>beneficio</a:t>
            </a:r>
            <a:endParaRPr lang="pt-BR" sz="2400" dirty="0">
              <a:latin typeface="Constantia" panose="02030602050306030303" pitchFamily="18" charset="0"/>
            </a:endParaRPr>
          </a:p>
          <a:p>
            <a:pPr marL="0" indent="0">
              <a:buNone/>
            </a:pPr>
            <a:endParaRPr lang="pt-BR" sz="2400" dirty="0" smtClean="0">
              <a:latin typeface="Constantia" panose="02030602050306030303" pitchFamily="18" charset="0"/>
            </a:endParaRPr>
          </a:p>
          <a:p>
            <a:pPr marL="0" indent="0">
              <a:buNone/>
            </a:pPr>
            <a:r>
              <a:rPr lang="pt-BR" sz="2400" dirty="0" smtClean="0">
                <a:latin typeface="Constantia" panose="02030602050306030303" pitchFamily="18" charset="0"/>
              </a:rPr>
              <a:t>3</a:t>
            </a:r>
            <a:r>
              <a:rPr lang="pt-BR" sz="2400" dirty="0">
                <a:latin typeface="Constantia" panose="02030602050306030303" pitchFamily="18" charset="0"/>
              </a:rPr>
              <a:t>. são considerados dependentes</a:t>
            </a:r>
            <a:r>
              <a:rPr lang="pt-BR" sz="2400" dirty="0" smtClean="0">
                <a:latin typeface="Constantia" panose="02030602050306030303" pitchFamily="18" charset="0"/>
              </a:rPr>
              <a:t>:</a:t>
            </a:r>
            <a:endParaRPr lang="pt-BR" sz="2400" dirty="0">
              <a:latin typeface="Constantia" panose="02030602050306030303" pitchFamily="18" charset="0"/>
            </a:endParaRPr>
          </a:p>
          <a:p>
            <a:pPr marL="0" indent="0">
              <a:buNone/>
            </a:pPr>
            <a:r>
              <a:rPr lang="pt-BR" sz="2400" dirty="0">
                <a:latin typeface="Constantia" panose="02030602050306030303" pitchFamily="18" charset="0"/>
              </a:rPr>
              <a:t>a) o cônjuge; e </a:t>
            </a:r>
          </a:p>
          <a:p>
            <a:pPr marL="0" indent="0">
              <a:buNone/>
            </a:pPr>
            <a:r>
              <a:rPr lang="pt-BR" sz="2400" dirty="0">
                <a:latin typeface="Constantia" panose="02030602050306030303" pitchFamily="18" charset="0"/>
              </a:rPr>
              <a:t>b) filho (a) menor de 21 anos ou </a:t>
            </a:r>
            <a:r>
              <a:rPr lang="pt-BR" sz="2400" dirty="0" smtClean="0">
                <a:latin typeface="Constantia" panose="02030602050306030303" pitchFamily="18" charset="0"/>
              </a:rPr>
              <a:t>inválido</a:t>
            </a:r>
            <a:endParaRPr lang="pt-BR" sz="2400" dirty="0">
              <a:latin typeface="Constantia" panose="02030602050306030303" pitchFamily="18" charset="0"/>
            </a:endParaRPr>
          </a:p>
          <a:p>
            <a:pPr marL="0" indent="0">
              <a:buNone/>
            </a:pPr>
            <a:endParaRPr lang="pt-BR" sz="2400" dirty="0" smtClean="0">
              <a:latin typeface="Constantia" panose="02030602050306030303" pitchFamily="18" charset="0"/>
            </a:endParaRPr>
          </a:p>
          <a:p>
            <a:pPr marL="0" indent="0">
              <a:buNone/>
            </a:pPr>
            <a:r>
              <a:rPr lang="pt-BR" sz="2400" dirty="0" smtClean="0">
                <a:latin typeface="Constantia" panose="02030602050306030303" pitchFamily="18" charset="0"/>
              </a:rPr>
              <a:t>4</a:t>
            </a:r>
            <a:r>
              <a:rPr lang="pt-BR" sz="2400" dirty="0">
                <a:latin typeface="Constantia" panose="02030602050306030303" pitchFamily="18" charset="0"/>
              </a:rPr>
              <a:t>. a cota por dependente não é reversível</a:t>
            </a:r>
          </a:p>
        </p:txBody>
      </p:sp>
    </p:spTree>
    <p:extLst>
      <p:ext uri="{BB962C8B-B14F-4D97-AF65-F5344CB8AC3E}">
        <p14:creationId xmlns:p14="http://schemas.microsoft.com/office/powerpoint/2010/main" val="8699170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692696"/>
            <a:ext cx="7886700" cy="837142"/>
          </a:xfrm>
        </p:spPr>
        <p:txBody>
          <a:bodyPr/>
          <a:lstStyle/>
          <a:p>
            <a:pPr algn="ctr"/>
            <a:r>
              <a:rPr lang="pt-BR" b="1" dirty="0">
                <a:latin typeface="Constantia" panose="02030602050306030303" pitchFamily="18" charset="0"/>
                <a:cs typeface="Times New Roman" panose="02020603050405020304" pitchFamily="18" charset="0"/>
              </a:rPr>
              <a:t>Regras para pensões</a:t>
            </a:r>
          </a:p>
        </p:txBody>
      </p:sp>
      <p:sp>
        <p:nvSpPr>
          <p:cNvPr id="3" name="Espaço Reservado para Conteúdo 2"/>
          <p:cNvSpPr>
            <a:spLocks noGrp="1"/>
          </p:cNvSpPr>
          <p:nvPr>
            <p:ph idx="1"/>
          </p:nvPr>
        </p:nvSpPr>
        <p:spPr>
          <a:xfrm>
            <a:off x="323528" y="1772816"/>
            <a:ext cx="8424936" cy="4864630"/>
          </a:xfrm>
        </p:spPr>
        <p:txBody>
          <a:bodyPr>
            <a:normAutofit fontScale="85000" lnSpcReduction="20000"/>
          </a:bodyPr>
          <a:lstStyle/>
          <a:p>
            <a:pPr marL="0" indent="0" algn="just">
              <a:buNone/>
            </a:pPr>
            <a:r>
              <a:rPr lang="pt-BR" dirty="0">
                <a:latin typeface="Constantia" panose="02030602050306030303" pitchFamily="18" charset="0"/>
                <a:cs typeface="Times New Roman" panose="02020603050405020304" pitchFamily="18" charset="0"/>
              </a:rPr>
              <a:t>1. Constitucionaliza as regras da Lei nº 13.135/15, segundo a qual a pensão por morte será devida além dos quatro meses – e condicionada à idade do beneficiário – somente se forem comprovadas as seguintes carências:</a:t>
            </a:r>
          </a:p>
          <a:p>
            <a:pPr marL="571500" indent="-571500" algn="just">
              <a:buAutoNum type="romanLcParenR"/>
            </a:pPr>
            <a:r>
              <a:rPr lang="pt-BR" dirty="0">
                <a:latin typeface="Constantia" panose="02030602050306030303" pitchFamily="18" charset="0"/>
                <a:cs typeface="Times New Roman" panose="02020603050405020304" pitchFamily="18" charset="0"/>
              </a:rPr>
              <a:t>Pelo menos 18 contribuições mensais ao regime previdenciário, e </a:t>
            </a:r>
          </a:p>
          <a:p>
            <a:pPr marL="571500" indent="-571500" algn="just">
              <a:buAutoNum type="romanLcParenR"/>
            </a:pPr>
            <a:r>
              <a:rPr lang="pt-BR" dirty="0">
                <a:latin typeface="Constantia" panose="02030602050306030303" pitchFamily="18" charset="0"/>
                <a:cs typeface="Times New Roman" panose="02020603050405020304" pitchFamily="18" charset="0"/>
              </a:rPr>
              <a:t>Pelo menos 2 anos de casamento ou união estável anteriores ao óbito do segurado, as quais asseguram ao pensionista/beneficiário usufruir do benefício:</a:t>
            </a:r>
          </a:p>
          <a:p>
            <a:pPr marL="1074738" indent="0" algn="just">
              <a:buNone/>
            </a:pPr>
            <a:r>
              <a:rPr lang="pt-BR" dirty="0">
                <a:latin typeface="Constantia" panose="02030602050306030303" pitchFamily="18" charset="0"/>
                <a:cs typeface="Times New Roman" panose="02020603050405020304" pitchFamily="18" charset="0"/>
              </a:rPr>
              <a:t>1) por três anos, se tiver menos de 21 anos de idade;</a:t>
            </a:r>
          </a:p>
          <a:p>
            <a:pPr marL="1074738" indent="0" algn="just">
              <a:buNone/>
            </a:pPr>
            <a:r>
              <a:rPr lang="pt-BR" dirty="0">
                <a:latin typeface="Constantia" panose="02030602050306030303" pitchFamily="18" charset="0"/>
                <a:cs typeface="Times New Roman" panose="02020603050405020304" pitchFamily="18" charset="0"/>
              </a:rPr>
              <a:t>2) por seis anos, se tiver entre 21 e 26 anos de idade;</a:t>
            </a:r>
          </a:p>
          <a:p>
            <a:pPr marL="1074738" indent="0" algn="just">
              <a:buNone/>
            </a:pPr>
            <a:r>
              <a:rPr lang="pt-BR" dirty="0">
                <a:latin typeface="Constantia" panose="02030602050306030303" pitchFamily="18" charset="0"/>
                <a:cs typeface="Times New Roman" panose="02020603050405020304" pitchFamily="18" charset="0"/>
              </a:rPr>
              <a:t>3) por dez anos, se tiver entre 27 e 29 anos de idade;</a:t>
            </a:r>
          </a:p>
          <a:p>
            <a:pPr marL="1074738" indent="0" algn="just">
              <a:buNone/>
            </a:pPr>
            <a:r>
              <a:rPr lang="pt-BR" dirty="0">
                <a:latin typeface="Constantia" panose="02030602050306030303" pitchFamily="18" charset="0"/>
                <a:cs typeface="Times New Roman" panose="02020603050405020304" pitchFamily="18" charset="0"/>
              </a:rPr>
              <a:t>4) por 15 anos, se tiver entre 30 e 40 anos de idade;</a:t>
            </a:r>
          </a:p>
          <a:p>
            <a:pPr marL="1074738" indent="0" algn="just">
              <a:buNone/>
            </a:pPr>
            <a:r>
              <a:rPr lang="pt-BR" dirty="0">
                <a:latin typeface="Constantia" panose="02030602050306030303" pitchFamily="18" charset="0"/>
                <a:cs typeface="Times New Roman" panose="02020603050405020304" pitchFamily="18" charset="0"/>
              </a:rPr>
              <a:t>5) por 20 anos, se tiver entre 41 e 43 anos de idade;</a:t>
            </a:r>
          </a:p>
          <a:p>
            <a:pPr marL="1074738" indent="0" algn="just">
              <a:buNone/>
            </a:pPr>
            <a:r>
              <a:rPr lang="pt-BR" dirty="0">
                <a:latin typeface="Constantia" panose="02030602050306030303" pitchFamily="18" charset="0"/>
                <a:cs typeface="Times New Roman" panose="02020603050405020304" pitchFamily="18" charset="0"/>
              </a:rPr>
              <a:t>6) vitalício, com mais de 44 anos de idade.</a:t>
            </a:r>
          </a:p>
          <a:p>
            <a:pPr marL="0" indent="0" algn="just">
              <a:buNone/>
            </a:pPr>
            <a:endParaRPr lang="pt-BR" dirty="0">
              <a:latin typeface="Constantia" panose="02030602050306030303" pitchFamily="18" charset="0"/>
              <a:cs typeface="Times New Roman" panose="02020603050405020304" pitchFamily="18" charset="0"/>
            </a:endParaRPr>
          </a:p>
          <a:p>
            <a:pPr marL="0" indent="0" algn="just">
              <a:buNone/>
            </a:pPr>
            <a:endParaRPr lang="pt-BR" dirty="0">
              <a:latin typeface="Constantia" panose="02030602050306030303" pitchFamily="18" charset="0"/>
              <a:cs typeface="Times New Roman" panose="02020603050405020304" pitchFamily="18" charset="0"/>
            </a:endParaRPr>
          </a:p>
          <a:p>
            <a:pPr marL="0" indent="0" algn="just">
              <a:buNone/>
            </a:pPr>
            <a:endParaRPr lang="pt-BR" dirty="0">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val="5660529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836712"/>
            <a:ext cx="7886700" cy="553738"/>
          </a:xfrm>
        </p:spPr>
        <p:txBody>
          <a:bodyPr>
            <a:normAutofit fontScale="90000"/>
          </a:bodyPr>
          <a:lstStyle/>
          <a:p>
            <a:pPr algn="ctr"/>
            <a:r>
              <a:rPr lang="pt-BR" b="1" dirty="0">
                <a:latin typeface="Constantia" panose="02030602050306030303" pitchFamily="18" charset="0"/>
                <a:cs typeface="Times New Roman" panose="02020603050405020304" pitchFamily="18" charset="0"/>
              </a:rPr>
              <a:t>Regras para pensões</a:t>
            </a:r>
          </a:p>
        </p:txBody>
      </p:sp>
      <p:sp>
        <p:nvSpPr>
          <p:cNvPr id="3" name="Espaço Reservado para Conteúdo 2"/>
          <p:cNvSpPr>
            <a:spLocks noGrp="1"/>
          </p:cNvSpPr>
          <p:nvPr>
            <p:ph idx="1"/>
          </p:nvPr>
        </p:nvSpPr>
        <p:spPr>
          <a:xfrm>
            <a:off x="395536" y="1590368"/>
            <a:ext cx="8352928" cy="5242520"/>
          </a:xfrm>
        </p:spPr>
        <p:txBody>
          <a:bodyPr>
            <a:normAutofit fontScale="77500" lnSpcReduction="20000"/>
          </a:bodyPr>
          <a:lstStyle/>
          <a:p>
            <a:pPr marL="0" indent="0">
              <a:buNone/>
            </a:pPr>
            <a:r>
              <a:rPr lang="pt-BR" dirty="0">
                <a:latin typeface="Constantia" panose="02030602050306030303" pitchFamily="18" charset="0"/>
                <a:cs typeface="Times New Roman" panose="02020603050405020304" pitchFamily="18" charset="0"/>
              </a:rPr>
              <a:t>1. Cálculo do valor da pensão:</a:t>
            </a:r>
          </a:p>
          <a:p>
            <a:pPr marL="355600" indent="0">
              <a:buNone/>
            </a:pPr>
            <a:r>
              <a:rPr lang="pt-BR" dirty="0">
                <a:latin typeface="Constantia" panose="02030602050306030303" pitchFamily="18" charset="0"/>
                <a:cs typeface="Times New Roman" panose="02020603050405020304" pitchFamily="18" charset="0"/>
              </a:rPr>
              <a:t>a) por morte de aposentado (a): aplicam-se as cotas</a:t>
            </a:r>
          </a:p>
          <a:p>
            <a:pPr marL="355600" indent="0" algn="just">
              <a:buNone/>
            </a:pPr>
            <a:r>
              <a:rPr lang="pt-BR" dirty="0">
                <a:latin typeface="Constantia" panose="02030602050306030303" pitchFamily="18" charset="0"/>
                <a:cs typeface="Times New Roman" panose="02020603050405020304" pitchFamily="18" charset="0"/>
              </a:rPr>
              <a:t>b) por morte de segurado (a) na ativa: aplica-se o cálculo da aposentadoria por incapacidade (novo termo para definir invalidez).</a:t>
            </a:r>
          </a:p>
          <a:p>
            <a:pPr marL="355600" indent="0" algn="just">
              <a:buNone/>
            </a:pPr>
            <a:endParaRPr lang="pt-BR" dirty="0">
              <a:latin typeface="Constantia" panose="02030602050306030303" pitchFamily="18" charset="0"/>
              <a:cs typeface="Times New Roman" panose="02020603050405020304" pitchFamily="18" charset="0"/>
            </a:endParaRPr>
          </a:p>
          <a:p>
            <a:pPr algn="just"/>
            <a:r>
              <a:rPr lang="pt-BR" b="1" dirty="0">
                <a:latin typeface="Constantia" panose="02030602050306030303" pitchFamily="18" charset="0"/>
              </a:rPr>
              <a:t>Exemplo: </a:t>
            </a:r>
            <a:r>
              <a:rPr lang="pt-BR" dirty="0">
                <a:latin typeface="Constantia" panose="02030602050306030303" pitchFamily="18" charset="0"/>
              </a:rPr>
              <a:t>Média de R$ 5.000,00 com até 25 anos de contribuição: valor da aposentadoria por incapacidade seria de 70% desse valor, portanto R$ 3.500,00.</a:t>
            </a:r>
          </a:p>
          <a:p>
            <a:pPr algn="just"/>
            <a:r>
              <a:rPr lang="pt-BR" dirty="0">
                <a:latin typeface="Constantia" panose="02030602050306030303" pitchFamily="18" charset="0"/>
              </a:rPr>
              <a:t>Se aposentadoria for por incapacidade decorrente de acidente do trabalho o doença profissional: 100% da média </a:t>
            </a:r>
          </a:p>
          <a:p>
            <a:pPr algn="just"/>
            <a:r>
              <a:rPr lang="pt-BR" dirty="0">
                <a:latin typeface="Constantia" panose="02030602050306030303" pitchFamily="18" charset="0"/>
              </a:rPr>
              <a:t>Valor da pensão: 60% para o cônjuge (R$ 2.100,00) + 10% por cada dependente (R$ 210,00</a:t>
            </a:r>
            <a:r>
              <a:rPr lang="pt-BR" dirty="0" smtClean="0">
                <a:latin typeface="Constantia" panose="02030602050306030303" pitchFamily="18" charset="0"/>
              </a:rPr>
              <a:t>)</a:t>
            </a:r>
            <a:endParaRPr lang="pt-BR" dirty="0">
              <a:latin typeface="Constantia" panose="02030602050306030303" pitchFamily="18" charset="0"/>
            </a:endParaRPr>
          </a:p>
          <a:p>
            <a:pPr algn="just"/>
            <a:r>
              <a:rPr lang="pt-BR" dirty="0">
                <a:latin typeface="Constantia" panose="02030602050306030303" pitchFamily="18" charset="0"/>
              </a:rPr>
              <a:t>Acima de 25 anos de contribuição o cálculo do benefício será iniciado com 70%, acrescido dos seguintes percentuais: i) 1,5% dos 25 aos 30 anos; </a:t>
            </a:r>
            <a:r>
              <a:rPr lang="pt-BR" dirty="0" err="1">
                <a:latin typeface="Constantia" panose="02030602050306030303" pitchFamily="18" charset="0"/>
              </a:rPr>
              <a:t>ii</a:t>
            </a:r>
            <a:r>
              <a:rPr lang="pt-BR" dirty="0">
                <a:latin typeface="Constantia" panose="02030602050306030303" pitchFamily="18" charset="0"/>
              </a:rPr>
              <a:t>) 2% dos 31 aos 35; e </a:t>
            </a:r>
            <a:r>
              <a:rPr lang="pt-BR" dirty="0" err="1">
                <a:latin typeface="Constantia" panose="02030602050306030303" pitchFamily="18" charset="0"/>
              </a:rPr>
              <a:t>iii</a:t>
            </a:r>
            <a:r>
              <a:rPr lang="pt-BR" dirty="0">
                <a:latin typeface="Constantia" panose="02030602050306030303" pitchFamily="18" charset="0"/>
              </a:rPr>
              <a:t>) de 2,5% dos 36 a 40 anos de contribuição.</a:t>
            </a:r>
          </a:p>
          <a:p>
            <a:pPr marL="0" indent="0">
              <a:buNone/>
            </a:pPr>
            <a:endParaRPr lang="pt-BR" dirty="0">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val="17605664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694250"/>
            <a:ext cx="7886700" cy="862542"/>
          </a:xfrm>
        </p:spPr>
        <p:txBody>
          <a:bodyPr>
            <a:noAutofit/>
          </a:bodyPr>
          <a:lstStyle/>
          <a:p>
            <a:pPr algn="ctr"/>
            <a:r>
              <a:rPr lang="pt-BR" sz="3600" b="1" dirty="0">
                <a:latin typeface="Constantia" panose="02030602050306030303" pitchFamily="18" charset="0"/>
                <a:cs typeface="Times New Roman" panose="02020603050405020304" pitchFamily="18" charset="0"/>
              </a:rPr>
              <a:t>Proibição de acumulação de benefícios</a:t>
            </a:r>
          </a:p>
        </p:txBody>
      </p:sp>
      <p:sp>
        <p:nvSpPr>
          <p:cNvPr id="3" name="Espaço Reservado para Conteúdo 2"/>
          <p:cNvSpPr>
            <a:spLocks noGrp="1"/>
          </p:cNvSpPr>
          <p:nvPr>
            <p:ph idx="1"/>
          </p:nvPr>
        </p:nvSpPr>
        <p:spPr>
          <a:xfrm>
            <a:off x="395536" y="1816307"/>
            <a:ext cx="8424936" cy="5213093"/>
          </a:xfrm>
        </p:spPr>
        <p:txBody>
          <a:bodyPr>
            <a:noAutofit/>
          </a:bodyPr>
          <a:lstStyle/>
          <a:p>
            <a:pPr marL="0" indent="0" algn="just">
              <a:buNone/>
            </a:pPr>
            <a:r>
              <a:rPr lang="pt-BR" sz="2000" dirty="0" smtClean="0">
                <a:latin typeface="Constantia" panose="02030602050306030303" pitchFamily="18" charset="0"/>
                <a:cs typeface="Times New Roman" panose="02020603050405020304" pitchFamily="18" charset="0"/>
              </a:rPr>
              <a:t>1. Fica </a:t>
            </a:r>
            <a:r>
              <a:rPr lang="pt-BR" sz="2000" dirty="0">
                <a:latin typeface="Constantia" panose="02030602050306030303" pitchFamily="18" charset="0"/>
                <a:cs typeface="Times New Roman" panose="02020603050405020304" pitchFamily="18" charset="0"/>
              </a:rPr>
              <a:t>proibido acumular, se o valor for superior a dois salários mínimos</a:t>
            </a:r>
            <a:r>
              <a:rPr lang="pt-BR" sz="2000" dirty="0" smtClean="0">
                <a:latin typeface="Constantia" panose="02030602050306030303" pitchFamily="18" charset="0"/>
                <a:cs typeface="Times New Roman" panose="02020603050405020304" pitchFamily="18" charset="0"/>
              </a:rPr>
              <a:t>:</a:t>
            </a:r>
            <a:endParaRPr lang="pt-BR" sz="2000" dirty="0">
              <a:latin typeface="Constantia" panose="02030602050306030303" pitchFamily="18" charset="0"/>
              <a:cs typeface="Times New Roman" panose="02020603050405020304" pitchFamily="18" charset="0"/>
            </a:endParaRPr>
          </a:p>
          <a:p>
            <a:pPr marL="355600" indent="0">
              <a:buNone/>
            </a:pPr>
            <a:r>
              <a:rPr lang="pt-BR" sz="2000" dirty="0">
                <a:latin typeface="Constantia" panose="02030602050306030303" pitchFamily="18" charset="0"/>
                <a:cs typeface="Times New Roman" panose="02020603050405020304" pitchFamily="18" charset="0"/>
              </a:rPr>
              <a:t>a) mais de uma aposentadoria por regime.</a:t>
            </a:r>
          </a:p>
          <a:p>
            <a:pPr marL="355600" indent="0">
              <a:buNone/>
            </a:pPr>
            <a:r>
              <a:rPr lang="pt-BR" sz="2000" dirty="0">
                <a:latin typeface="Constantia" panose="02030602050306030303" pitchFamily="18" charset="0"/>
                <a:cs typeface="Times New Roman" panose="02020603050405020304" pitchFamily="18" charset="0"/>
              </a:rPr>
              <a:t>b) mais de uma pensão (RGPS e/ou RPPS), no caso de cônjuge ou companheiro. </a:t>
            </a:r>
          </a:p>
          <a:p>
            <a:pPr marL="355600" indent="0">
              <a:buNone/>
            </a:pPr>
            <a:r>
              <a:rPr lang="pt-BR" sz="2000" dirty="0">
                <a:latin typeface="Constantia" panose="02030602050306030303" pitchFamily="18" charset="0"/>
                <a:cs typeface="Times New Roman" panose="02020603050405020304" pitchFamily="18" charset="0"/>
              </a:rPr>
              <a:t>c) pensão e aposentadoria, no caso de cônjuge ou companheiro.</a:t>
            </a:r>
          </a:p>
          <a:p>
            <a:pPr marL="355600" indent="0">
              <a:buNone/>
            </a:pPr>
            <a:r>
              <a:rPr lang="pt-BR" sz="2000" dirty="0">
                <a:latin typeface="Constantia" panose="02030602050306030303" pitchFamily="18" charset="0"/>
                <a:cs typeface="Times New Roman" panose="02020603050405020304" pitchFamily="18" charset="0"/>
              </a:rPr>
              <a:t>Caso  soma dos valores dos dois benefícios somados supere 2 SM, terá que ser feita opção por um deles ou efetuado corte no excesso – </a:t>
            </a:r>
            <a:r>
              <a:rPr lang="pt-BR" sz="2000" b="1" dirty="0">
                <a:latin typeface="Constantia" panose="02030602050306030303" pitchFamily="18" charset="0"/>
                <a:cs typeface="Times New Roman" panose="02020603050405020304" pitchFamily="18" charset="0"/>
              </a:rPr>
              <a:t>matéria a ser regulamentada</a:t>
            </a:r>
            <a:r>
              <a:rPr lang="pt-BR" sz="2000" b="1" dirty="0" smtClean="0">
                <a:latin typeface="Constantia" panose="02030602050306030303" pitchFamily="18" charset="0"/>
                <a:cs typeface="Times New Roman" panose="02020603050405020304" pitchFamily="18" charset="0"/>
              </a:rPr>
              <a:t>.</a:t>
            </a:r>
          </a:p>
          <a:p>
            <a:pPr marL="355600" indent="0">
              <a:buNone/>
            </a:pPr>
            <a:endParaRPr lang="pt-BR" sz="2000" b="1" dirty="0">
              <a:latin typeface="Constantia" panose="02030602050306030303" pitchFamily="18" charset="0"/>
              <a:cs typeface="Times New Roman" panose="02020603050405020304" pitchFamily="18" charset="0"/>
            </a:endParaRPr>
          </a:p>
          <a:p>
            <a:pPr marL="0" indent="0">
              <a:buNone/>
            </a:pPr>
            <a:r>
              <a:rPr lang="pt-BR" sz="2000" dirty="0">
                <a:latin typeface="Constantia" panose="02030602050306030303" pitchFamily="18" charset="0"/>
                <a:cs typeface="Times New Roman" panose="02020603050405020304" pitchFamily="18" charset="0"/>
              </a:rPr>
              <a:t>2. Exceções:</a:t>
            </a:r>
          </a:p>
          <a:p>
            <a:pPr marL="355600" indent="0" algn="just">
              <a:buNone/>
            </a:pPr>
            <a:r>
              <a:rPr lang="pt-BR" sz="2000" dirty="0">
                <a:latin typeface="Constantia" panose="02030602050306030303" pitchFamily="18" charset="0"/>
                <a:cs typeface="Times New Roman" panose="02020603050405020304" pitchFamily="18" charset="0"/>
              </a:rPr>
              <a:t>a) servidores públicos que acumulem cargo técnico com cargos das áreas de saúde e da educação, ou dois cargos nessas áreas, podem acumular duas aposentadorias no RPPS.</a:t>
            </a:r>
          </a:p>
          <a:p>
            <a:pPr marL="355600" indent="0" algn="just">
              <a:buNone/>
            </a:pPr>
            <a:r>
              <a:rPr lang="pt-BR" sz="2000" dirty="0">
                <a:solidFill>
                  <a:schemeClr val="tx1"/>
                </a:solidFill>
                <a:latin typeface="Constantia" panose="02030602050306030303" pitchFamily="18" charset="0"/>
                <a:cs typeface="Times New Roman" panose="02020603050405020304" pitchFamily="18" charset="0"/>
              </a:rPr>
              <a:t>b) filhos (as) podem receber duas pensões.</a:t>
            </a:r>
          </a:p>
        </p:txBody>
      </p:sp>
    </p:spTree>
    <p:extLst>
      <p:ext uri="{BB962C8B-B14F-4D97-AF65-F5344CB8AC3E}">
        <p14:creationId xmlns:p14="http://schemas.microsoft.com/office/powerpoint/2010/main" val="9094155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980728"/>
            <a:ext cx="7397750" cy="981075"/>
          </a:xfrm>
        </p:spPr>
        <p:txBody>
          <a:bodyPr>
            <a:normAutofit fontScale="90000"/>
          </a:bodyPr>
          <a:lstStyle/>
          <a:p>
            <a:pPr algn="ctr"/>
            <a:r>
              <a:rPr lang="pt-BR" sz="3400" b="1" dirty="0">
                <a:latin typeface="Constantia" panose="02030602050306030303" pitchFamily="18" charset="0"/>
                <a:cs typeface="Times New Roman" panose="02020603050405020304" pitchFamily="18" charset="0"/>
              </a:rPr>
              <a:t>Aposentadoria por invalidez e doença profissional</a:t>
            </a:r>
          </a:p>
        </p:txBody>
      </p:sp>
      <p:sp>
        <p:nvSpPr>
          <p:cNvPr id="3" name="Espaço Reservado para Conteúdo 2"/>
          <p:cNvSpPr>
            <a:spLocks noGrp="1"/>
          </p:cNvSpPr>
          <p:nvPr>
            <p:ph idx="1"/>
          </p:nvPr>
        </p:nvSpPr>
        <p:spPr>
          <a:xfrm>
            <a:off x="395536" y="2204864"/>
            <a:ext cx="8272213" cy="4572000"/>
          </a:xfrm>
        </p:spPr>
        <p:txBody>
          <a:bodyPr>
            <a:noAutofit/>
          </a:bodyPr>
          <a:lstStyle/>
          <a:p>
            <a:pPr marL="0" indent="0">
              <a:buNone/>
            </a:pPr>
            <a:r>
              <a:rPr lang="pt-BR" sz="1900" dirty="0" smtClean="0">
                <a:latin typeface="Constantia" panose="02030602050306030303" pitchFamily="18" charset="0"/>
              </a:rPr>
              <a:t>1. Altera </a:t>
            </a:r>
            <a:r>
              <a:rPr lang="pt-BR" sz="1900" dirty="0">
                <a:latin typeface="Constantia" panose="02030602050306030303" pitchFamily="18" charset="0"/>
              </a:rPr>
              <a:t>os conceitos de doença e de invalidez para “incapacidade temporário ou permanente</a:t>
            </a:r>
            <a:r>
              <a:rPr lang="pt-BR" sz="1900" dirty="0" smtClean="0">
                <a:latin typeface="Constantia" panose="02030602050306030303" pitchFamily="18" charset="0"/>
              </a:rPr>
              <a:t>”;</a:t>
            </a:r>
            <a:endParaRPr lang="pt-BR" sz="1900" dirty="0">
              <a:latin typeface="Constantia" panose="02030602050306030303" pitchFamily="18" charset="0"/>
            </a:endParaRPr>
          </a:p>
          <a:p>
            <a:pPr marL="0" indent="0">
              <a:buNone/>
            </a:pPr>
            <a:r>
              <a:rPr lang="pt-BR" sz="1900" dirty="0">
                <a:latin typeface="Constantia" panose="02030602050306030303" pitchFamily="18" charset="0"/>
              </a:rPr>
              <a:t>2. A incapacidade permanente só terá valor integral se decorrer de acidente de trabalho ou de doença profissional</a:t>
            </a:r>
            <a:r>
              <a:rPr lang="pt-BR" sz="1900" dirty="0" smtClean="0">
                <a:latin typeface="Constantia" panose="02030602050306030303" pitchFamily="18" charset="0"/>
              </a:rPr>
              <a:t>;</a:t>
            </a:r>
            <a:endParaRPr lang="pt-BR" sz="1900" dirty="0">
              <a:latin typeface="Constantia" panose="02030602050306030303" pitchFamily="18" charset="0"/>
            </a:endParaRPr>
          </a:p>
          <a:p>
            <a:pPr marL="0" indent="0">
              <a:buNone/>
            </a:pPr>
            <a:r>
              <a:rPr lang="pt-BR" sz="1900" dirty="0">
                <a:latin typeface="Constantia" panose="02030602050306030303" pitchFamily="18" charset="0"/>
              </a:rPr>
              <a:t>3. Nos demais casos, o cálculo do benefício será de 70%, e, desde que ultrapasse o tempo mínimo de contribuição de 25 anos, acrescido dos percentuais</a:t>
            </a:r>
            <a:r>
              <a:rPr lang="pt-BR" sz="1900" dirty="0" smtClean="0">
                <a:latin typeface="Constantia" panose="02030602050306030303" pitchFamily="18" charset="0"/>
              </a:rPr>
              <a:t>:</a:t>
            </a:r>
            <a:endParaRPr lang="pt-BR" sz="1900" dirty="0">
              <a:latin typeface="Constantia" panose="02030602050306030303" pitchFamily="18" charset="0"/>
            </a:endParaRPr>
          </a:p>
          <a:p>
            <a:pPr marL="271463" indent="0">
              <a:buNone/>
              <a:tabLst>
                <a:tab pos="93663" algn="l"/>
              </a:tabLst>
            </a:pPr>
            <a:r>
              <a:rPr lang="pt-BR" sz="1900" dirty="0">
                <a:latin typeface="Constantia" panose="02030602050306030303" pitchFamily="18" charset="0"/>
              </a:rPr>
              <a:t>i) 1,5% dos 25 aos 30 anos;</a:t>
            </a:r>
          </a:p>
          <a:p>
            <a:pPr marL="271463" indent="0">
              <a:buNone/>
              <a:tabLst>
                <a:tab pos="93663" algn="l"/>
              </a:tabLst>
            </a:pPr>
            <a:r>
              <a:rPr lang="pt-BR" sz="1900" dirty="0" err="1">
                <a:latin typeface="Constantia" panose="02030602050306030303" pitchFamily="18" charset="0"/>
              </a:rPr>
              <a:t>ii</a:t>
            </a:r>
            <a:r>
              <a:rPr lang="pt-BR" sz="1900" dirty="0">
                <a:latin typeface="Constantia" panose="02030602050306030303" pitchFamily="18" charset="0"/>
              </a:rPr>
              <a:t>) 2% dos 31 aos35; e </a:t>
            </a:r>
          </a:p>
          <a:p>
            <a:pPr marL="271463" indent="0">
              <a:buNone/>
              <a:tabLst>
                <a:tab pos="93663" algn="l"/>
              </a:tabLst>
            </a:pPr>
            <a:r>
              <a:rPr lang="pt-BR" sz="1900" dirty="0" err="1">
                <a:latin typeface="Constantia" panose="02030602050306030303" pitchFamily="18" charset="0"/>
              </a:rPr>
              <a:t>iii</a:t>
            </a:r>
            <a:r>
              <a:rPr lang="pt-BR" sz="1900" dirty="0">
                <a:latin typeface="Constantia" panose="02030602050306030303" pitchFamily="18" charset="0"/>
              </a:rPr>
              <a:t>) de 2,5% dos 36 a 40 anos de contribuição</a:t>
            </a:r>
            <a:r>
              <a:rPr lang="pt-BR" sz="1900" dirty="0" smtClean="0">
                <a:latin typeface="Constantia" panose="02030602050306030303" pitchFamily="18" charset="0"/>
              </a:rPr>
              <a:t>.</a:t>
            </a:r>
            <a:endParaRPr lang="pt-BR" sz="1900" dirty="0">
              <a:latin typeface="Constantia" panose="02030602050306030303" pitchFamily="18" charset="0"/>
            </a:endParaRPr>
          </a:p>
          <a:p>
            <a:pPr marL="0" indent="0">
              <a:buNone/>
            </a:pPr>
            <a:r>
              <a:rPr lang="pt-BR" sz="1900" i="1" dirty="0">
                <a:latin typeface="Constantia" panose="02030602050306030303" pitchFamily="18" charset="0"/>
              </a:rPr>
              <a:t>OBS: </a:t>
            </a:r>
            <a:r>
              <a:rPr lang="pt-BR" sz="1900" dirty="0">
                <a:latin typeface="Constantia" panose="02030602050306030303" pitchFamily="18" charset="0"/>
              </a:rPr>
              <a:t>Como a carência mínima é de 12 meses, quem adoecer com entre 12 meses e 24 anos e 11 meses de contribuição terá seu benefício limitada a 70%.</a:t>
            </a:r>
          </a:p>
        </p:txBody>
      </p:sp>
    </p:spTree>
    <p:extLst>
      <p:ext uri="{BB962C8B-B14F-4D97-AF65-F5344CB8AC3E}">
        <p14:creationId xmlns:p14="http://schemas.microsoft.com/office/powerpoint/2010/main" val="23605620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3440" y="188640"/>
            <a:ext cx="7886700" cy="1325563"/>
          </a:xfrm>
        </p:spPr>
        <p:txBody>
          <a:bodyPr/>
          <a:lstStyle/>
          <a:p>
            <a:pPr algn="ctr"/>
            <a:r>
              <a:rPr lang="pt-BR" b="1" dirty="0">
                <a:latin typeface="Constantia" panose="02030602050306030303" pitchFamily="18" charset="0"/>
                <a:cs typeface="Times New Roman" panose="02020603050405020304" pitchFamily="18" charset="0"/>
              </a:rPr>
              <a:t>Direitos adquiridos</a:t>
            </a:r>
          </a:p>
        </p:txBody>
      </p:sp>
      <p:sp>
        <p:nvSpPr>
          <p:cNvPr id="4" name="Retângulo 3"/>
          <p:cNvSpPr/>
          <p:nvPr/>
        </p:nvSpPr>
        <p:spPr>
          <a:xfrm>
            <a:off x="251520" y="1196752"/>
            <a:ext cx="8712968" cy="5632311"/>
          </a:xfrm>
          <a:prstGeom prst="rect">
            <a:avLst/>
          </a:prstGeom>
        </p:spPr>
        <p:txBody>
          <a:bodyPr wrap="square">
            <a:spAutoFit/>
          </a:bodyPr>
          <a:lstStyle/>
          <a:p>
            <a:pPr algn="just"/>
            <a:r>
              <a:rPr lang="pt-BR" sz="2000" b="1" dirty="0">
                <a:latin typeface="Constantia" panose="02030602050306030303" pitchFamily="18" charset="0"/>
              </a:rPr>
              <a:t>RPPS - </a:t>
            </a:r>
            <a:r>
              <a:rPr lang="pt-BR" sz="2000" dirty="0">
                <a:latin typeface="Constantia" panose="02030602050306030303" pitchFamily="18" charset="0"/>
              </a:rPr>
              <a:t>art. 6º - “É assegurada a concessão, a qualquer tempo, de aposentadoria ao servidor público e de pensão por morte aos dependentes de servidor público falecido que tenha cumprido todos os requisitos para obtenção desses benefícios até a data de publicação desta Emenda, com base nos critérios da legislação vigente na data em que foram atendidos os requisitos para a concessão da aposentadoria ou da pensão por morte. </a:t>
            </a:r>
          </a:p>
          <a:p>
            <a:pPr algn="just"/>
            <a:endParaRPr lang="pt-BR" sz="2000" dirty="0">
              <a:latin typeface="Constantia" panose="02030602050306030303" pitchFamily="18" charset="0"/>
            </a:endParaRPr>
          </a:p>
          <a:p>
            <a:pPr algn="just"/>
            <a:r>
              <a:rPr lang="pt-BR" sz="2000" dirty="0">
                <a:latin typeface="Constantia" panose="02030602050306030303" pitchFamily="18" charset="0"/>
              </a:rPr>
              <a:t>Parágrafo único. Os proventos de aposentadoria a serem concedidos ao servidor público referido no caput e as pensões por morte devidas a seus dependentes serão calculados e reajustados de acordo com a legislação em vigor à época em que foram atendidos os requisitos nela estabelecidos para a concessão desses benefícios ou, se mais favoráveis, nas condições da legislação vigente</a:t>
            </a:r>
            <a:r>
              <a:rPr lang="pt-BR" sz="2000" dirty="0" smtClean="0">
                <a:latin typeface="Constantia" panose="02030602050306030303" pitchFamily="18" charset="0"/>
              </a:rPr>
              <a:t>.”</a:t>
            </a:r>
          </a:p>
          <a:p>
            <a:pPr algn="just"/>
            <a:endParaRPr lang="pt-BR" sz="2000" b="1" dirty="0">
              <a:latin typeface="Constantia" panose="02030602050306030303" pitchFamily="18" charset="0"/>
            </a:endParaRPr>
          </a:p>
          <a:p>
            <a:pPr>
              <a:defRPr/>
            </a:pPr>
            <a:r>
              <a:rPr lang="pt-BR" sz="2000" b="1" dirty="0">
                <a:latin typeface="Times New Roman" panose="02020603050405020304" pitchFamily="18" charset="0"/>
                <a:cs typeface="Times New Roman" panose="02020603050405020304" pitchFamily="18" charset="0"/>
              </a:rPr>
              <a:t>RGPS – </a:t>
            </a:r>
            <a:r>
              <a:rPr lang="pt-BR" sz="2000" dirty="0">
                <a:latin typeface="Times New Roman" panose="02020603050405020304" pitchFamily="18" charset="0"/>
                <a:cs typeface="Times New Roman" panose="02020603050405020304" pitchFamily="18" charset="0"/>
              </a:rPr>
              <a:t>art. 13 – “É assegurada a concessão, a qualquer tempo, de aposentadoria aos segurados e pensão aos dependentes do RGPS que, até a data de promulgação da Emenda, tenham cumprido todos os requisitos para a obtenção do benefício, com base nos critérios da legislação então vigente</a:t>
            </a:r>
            <a:r>
              <a:rPr lang="pt-BR" sz="2000" dirty="0" smtClean="0">
                <a:latin typeface="Times New Roman" panose="02020603050405020304" pitchFamily="18" charset="0"/>
                <a:cs typeface="Times New Roman" panose="02020603050405020304" pitchFamily="18" charset="0"/>
              </a:rPr>
              <a:t>”.</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69187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7624" y="692696"/>
            <a:ext cx="6683765" cy="1280890"/>
          </a:xfrm>
        </p:spPr>
        <p:txBody>
          <a:bodyPr/>
          <a:lstStyle/>
          <a:p>
            <a:pPr algn="ctr"/>
            <a:r>
              <a:rPr lang="pt-BR" b="1" dirty="0">
                <a:latin typeface="Constantia" panose="02030602050306030303" pitchFamily="18" charset="0"/>
                <a:cs typeface="Times New Roman" panose="02020603050405020304" pitchFamily="18" charset="0"/>
              </a:rPr>
              <a:t>Assistência Social (BPC)</a:t>
            </a:r>
          </a:p>
        </p:txBody>
      </p:sp>
      <p:sp>
        <p:nvSpPr>
          <p:cNvPr id="3" name="Espaço Reservado para Conteúdo 2"/>
          <p:cNvSpPr>
            <a:spLocks noGrp="1"/>
          </p:cNvSpPr>
          <p:nvPr>
            <p:ph idx="1"/>
          </p:nvPr>
        </p:nvSpPr>
        <p:spPr>
          <a:xfrm>
            <a:off x="251520" y="1844824"/>
            <a:ext cx="8424936" cy="4608512"/>
          </a:xfrm>
        </p:spPr>
        <p:txBody>
          <a:bodyPr>
            <a:normAutofit/>
          </a:bodyPr>
          <a:lstStyle/>
          <a:p>
            <a:pPr algn="just"/>
            <a:r>
              <a:rPr lang="pt-BR" dirty="0">
                <a:latin typeface="Constantia" panose="02030602050306030303" pitchFamily="18" charset="0"/>
                <a:cs typeface="Times New Roman" panose="02020603050405020304" pitchFamily="18" charset="0"/>
              </a:rPr>
              <a:t>Aumenta de 65 para 68 anos a idade para acesso aos benefícios de prestação continuada (BPC), observados os demais critérios, a serem definidos em lei;</a:t>
            </a:r>
          </a:p>
          <a:p>
            <a:pPr algn="just"/>
            <a:r>
              <a:rPr lang="pt-BR" dirty="0">
                <a:latin typeface="Constantia" panose="02030602050306030303" pitchFamily="18" charset="0"/>
                <a:cs typeface="Times New Roman" panose="02020603050405020304" pitchFamily="18" charset="0"/>
              </a:rPr>
              <a:t>Na definição do limite de renda mensal familiar integral </a:t>
            </a:r>
            <a:r>
              <a:rPr lang="pt-BR" i="1" dirty="0">
                <a:latin typeface="Constantia" panose="02030602050306030303" pitchFamily="18" charset="0"/>
                <a:cs typeface="Times New Roman" panose="02020603050405020304" pitchFamily="18" charset="0"/>
              </a:rPr>
              <a:t>per capita </a:t>
            </a:r>
            <a:r>
              <a:rPr lang="pt-BR" dirty="0">
                <a:latin typeface="Constantia" panose="02030602050306030303" pitchFamily="18" charset="0"/>
                <a:cs typeface="Times New Roman" panose="02020603050405020304" pitchFamily="18" charset="0"/>
              </a:rPr>
              <a:t>devem ser considerados os rendimentos brutos auferidos por todos os membros da família, inclusive o próprio BPC;</a:t>
            </a:r>
            <a:endParaRPr lang="pt-BR" i="1" dirty="0">
              <a:latin typeface="Constantia" panose="02030602050306030303" pitchFamily="18" charset="0"/>
              <a:cs typeface="Times New Roman" panose="02020603050405020304" pitchFamily="18" charset="0"/>
            </a:endParaRPr>
          </a:p>
          <a:p>
            <a:pPr algn="just"/>
            <a:r>
              <a:rPr lang="pt-BR" dirty="0">
                <a:latin typeface="Constantia" panose="02030602050306030303" pitchFamily="18" charset="0"/>
                <a:cs typeface="Times New Roman" panose="02020603050405020304" pitchFamily="18" charset="0"/>
              </a:rPr>
              <a:t>Mantém a vinculação do BPC ao salário mínimo.</a:t>
            </a:r>
          </a:p>
          <a:p>
            <a:pPr marL="0" indent="0">
              <a:buNone/>
            </a:pPr>
            <a:endParaRPr lang="pt-BR" sz="3200" dirty="0">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val="26313582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78024"/>
            <a:ext cx="8229600" cy="1066800"/>
          </a:xfrm>
        </p:spPr>
        <p:txBody>
          <a:bodyPr>
            <a:normAutofit fontScale="90000"/>
          </a:bodyPr>
          <a:lstStyle/>
          <a:p>
            <a:r>
              <a:rPr lang="pt-BR" b="1" dirty="0"/>
              <a:t>Impactos da reforma da previdência – Simulações</a:t>
            </a:r>
          </a:p>
        </p:txBody>
      </p:sp>
      <p:sp>
        <p:nvSpPr>
          <p:cNvPr id="3" name="Espaço Reservado para Conteúdo 2"/>
          <p:cNvSpPr>
            <a:spLocks noGrp="1"/>
          </p:cNvSpPr>
          <p:nvPr>
            <p:ph idx="1"/>
          </p:nvPr>
        </p:nvSpPr>
        <p:spPr>
          <a:xfrm>
            <a:off x="457200" y="1687488"/>
            <a:ext cx="8229600" cy="4887048"/>
          </a:xfrm>
        </p:spPr>
        <p:txBody>
          <a:bodyPr>
            <a:normAutofit/>
          </a:bodyPr>
          <a:lstStyle/>
          <a:p>
            <a:endParaRPr lang="pt-BR" b="1" dirty="0"/>
          </a:p>
          <a:p>
            <a:r>
              <a:rPr lang="pt-BR" b="1" dirty="0" smtClean="0"/>
              <a:t>Homem</a:t>
            </a:r>
            <a:r>
              <a:rPr lang="pt-BR" b="1" dirty="0"/>
              <a:t>: </a:t>
            </a:r>
            <a:r>
              <a:rPr lang="pt-BR" dirty="0"/>
              <a:t>18 anos de idade + 31 anos de contribuição = atualmente o trabalhador com 49 anos de idade.</a:t>
            </a:r>
          </a:p>
          <a:p>
            <a:endParaRPr lang="pt-BR" b="1" dirty="0" smtClean="0"/>
          </a:p>
          <a:p>
            <a:r>
              <a:rPr lang="pt-BR" b="1" dirty="0" smtClean="0"/>
              <a:t>Aposentadoria</a:t>
            </a:r>
            <a:endParaRPr lang="pt-BR" b="1" dirty="0"/>
          </a:p>
          <a:p>
            <a:pPr marL="109728" indent="0">
              <a:buNone/>
            </a:pPr>
            <a:r>
              <a:rPr lang="pt-BR" dirty="0"/>
              <a:t>Atual: + 4 anos de </a:t>
            </a:r>
            <a:r>
              <a:rPr lang="pt-BR" dirty="0" smtClean="0"/>
              <a:t>contribuição</a:t>
            </a:r>
          </a:p>
          <a:p>
            <a:pPr marL="109728" indent="0">
              <a:buNone/>
            </a:pPr>
            <a:r>
              <a:rPr lang="pt-BR" dirty="0" smtClean="0"/>
              <a:t>Regra de transição: + 5.2 anos de contribuição;</a:t>
            </a:r>
          </a:p>
          <a:p>
            <a:pPr marL="109728" indent="0">
              <a:buNone/>
            </a:pPr>
            <a:r>
              <a:rPr lang="pt-BR" dirty="0" smtClean="0"/>
              <a:t>Regra permanente: </a:t>
            </a:r>
            <a:r>
              <a:rPr lang="pt-BR" dirty="0"/>
              <a:t>+ </a:t>
            </a:r>
            <a:r>
              <a:rPr lang="pt-BR" dirty="0" smtClean="0"/>
              <a:t>16 </a:t>
            </a:r>
            <a:r>
              <a:rPr lang="pt-BR" dirty="0"/>
              <a:t>anos de </a:t>
            </a:r>
            <a:r>
              <a:rPr lang="pt-BR" dirty="0" smtClean="0"/>
              <a:t>idade.</a:t>
            </a:r>
            <a:endParaRPr lang="pt-BR" sz="3200" dirty="0"/>
          </a:p>
        </p:txBody>
      </p:sp>
    </p:spTree>
    <p:extLst>
      <p:ext uri="{BB962C8B-B14F-4D97-AF65-F5344CB8AC3E}">
        <p14:creationId xmlns:p14="http://schemas.microsoft.com/office/powerpoint/2010/main" val="2576421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08720"/>
            <a:ext cx="8229600" cy="1066800"/>
          </a:xfrm>
        </p:spPr>
        <p:txBody>
          <a:bodyPr/>
          <a:lstStyle/>
          <a:p>
            <a:r>
              <a:rPr lang="pt-BR" dirty="0" smtClean="0"/>
              <a:t>Manutenção do Governo Temer</a:t>
            </a:r>
            <a:endParaRPr lang="pt-BR" dirty="0"/>
          </a:p>
        </p:txBody>
      </p:sp>
      <p:sp>
        <p:nvSpPr>
          <p:cNvPr id="3" name="Espaço Reservado para Conteúdo 2"/>
          <p:cNvSpPr>
            <a:spLocks noGrp="1"/>
          </p:cNvSpPr>
          <p:nvPr>
            <p:ph idx="1"/>
          </p:nvPr>
        </p:nvSpPr>
        <p:spPr>
          <a:xfrm>
            <a:off x="457200" y="2924944"/>
            <a:ext cx="8229600" cy="3051784"/>
          </a:xfrm>
        </p:spPr>
        <p:txBody>
          <a:bodyPr/>
          <a:lstStyle/>
          <a:p>
            <a:r>
              <a:rPr lang="pt-BR" dirty="0"/>
              <a:t>a) </a:t>
            </a:r>
            <a:r>
              <a:rPr lang="pt-BR" dirty="0" smtClean="0"/>
              <a:t>Não </a:t>
            </a:r>
            <a:r>
              <a:rPr lang="pt-BR" dirty="0"/>
              <a:t>saída do PSDB da </a:t>
            </a:r>
            <a:r>
              <a:rPr lang="pt-BR" dirty="0" smtClean="0"/>
              <a:t>base;</a:t>
            </a:r>
          </a:p>
          <a:p>
            <a:r>
              <a:rPr lang="pt-BR" dirty="0" err="1" smtClean="0"/>
              <a:t>b</a:t>
            </a:r>
            <a:r>
              <a:rPr lang="pt-BR" dirty="0"/>
              <a:t>) </a:t>
            </a:r>
            <a:r>
              <a:rPr lang="pt-BR" dirty="0" smtClean="0"/>
              <a:t>Continuidade </a:t>
            </a:r>
            <a:r>
              <a:rPr lang="pt-BR" dirty="0"/>
              <a:t>das reformas; </a:t>
            </a:r>
            <a:endParaRPr lang="pt-BR" dirty="0" smtClean="0"/>
          </a:p>
          <a:p>
            <a:r>
              <a:rPr lang="pt-BR" dirty="0" err="1" smtClean="0"/>
              <a:t>c</a:t>
            </a:r>
            <a:r>
              <a:rPr lang="pt-BR" dirty="0"/>
              <a:t>) </a:t>
            </a:r>
            <a:r>
              <a:rPr lang="pt-BR" dirty="0" smtClean="0"/>
              <a:t>Evitar denúncia </a:t>
            </a:r>
            <a:r>
              <a:rPr lang="pt-BR" dirty="0"/>
              <a:t>do Ministério Público; </a:t>
            </a:r>
            <a:endParaRPr lang="pt-BR" dirty="0" smtClean="0"/>
          </a:p>
          <a:p>
            <a:r>
              <a:rPr lang="pt-BR" dirty="0" err="1" smtClean="0"/>
              <a:t>d</a:t>
            </a:r>
            <a:r>
              <a:rPr lang="pt-BR" dirty="0"/>
              <a:t>) </a:t>
            </a:r>
            <a:r>
              <a:rPr lang="pt-BR" dirty="0" smtClean="0"/>
              <a:t>Evitar delação </a:t>
            </a:r>
            <a:r>
              <a:rPr lang="pt-BR" dirty="0"/>
              <a:t>de Rocha </a:t>
            </a:r>
            <a:r>
              <a:rPr lang="pt-BR" dirty="0" smtClean="0"/>
              <a:t>Loures e outros; </a:t>
            </a:r>
          </a:p>
          <a:p>
            <a:r>
              <a:rPr lang="pt-BR" dirty="0" smtClean="0"/>
              <a:t>e</a:t>
            </a:r>
            <a:r>
              <a:rPr lang="pt-BR" dirty="0"/>
              <a:t>) </a:t>
            </a:r>
            <a:r>
              <a:rPr lang="pt-BR" dirty="0" smtClean="0"/>
              <a:t>Baixa </a:t>
            </a:r>
            <a:r>
              <a:rPr lang="pt-BR" dirty="0"/>
              <a:t>pressão </a:t>
            </a:r>
            <a:r>
              <a:rPr lang="pt-BR" dirty="0" smtClean="0"/>
              <a:t>popular;</a:t>
            </a:r>
          </a:p>
          <a:p>
            <a:r>
              <a:rPr lang="pt-BR" dirty="0" err="1" smtClean="0"/>
              <a:t>f</a:t>
            </a:r>
            <a:r>
              <a:rPr lang="pt-BR" dirty="0"/>
              <a:t>) </a:t>
            </a:r>
            <a:r>
              <a:rPr lang="pt-BR" dirty="0" smtClean="0"/>
              <a:t>Sem nome para sucessão em eleição </a:t>
            </a:r>
            <a:r>
              <a:rPr lang="pt-BR" dirty="0"/>
              <a:t>indireta.</a:t>
            </a:r>
          </a:p>
          <a:p>
            <a:endParaRPr lang="pt-BR" dirty="0"/>
          </a:p>
        </p:txBody>
      </p:sp>
    </p:spTree>
    <p:extLst>
      <p:ext uri="{BB962C8B-B14F-4D97-AF65-F5344CB8AC3E}">
        <p14:creationId xmlns:p14="http://schemas.microsoft.com/office/powerpoint/2010/main" val="8540817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22040"/>
            <a:ext cx="8229600" cy="1066800"/>
          </a:xfrm>
        </p:spPr>
        <p:txBody>
          <a:bodyPr>
            <a:normAutofit fontScale="90000"/>
          </a:bodyPr>
          <a:lstStyle/>
          <a:p>
            <a:r>
              <a:rPr lang="pt-BR" b="1" dirty="0"/>
              <a:t>Impactos da reforma da previdência – Simulações</a:t>
            </a:r>
            <a:endParaRPr lang="pt-BR" dirty="0"/>
          </a:p>
        </p:txBody>
      </p:sp>
      <p:sp>
        <p:nvSpPr>
          <p:cNvPr id="3" name="Espaço Reservado para Conteúdo 2"/>
          <p:cNvSpPr>
            <a:spLocks noGrp="1"/>
          </p:cNvSpPr>
          <p:nvPr>
            <p:ph idx="1"/>
          </p:nvPr>
        </p:nvSpPr>
        <p:spPr>
          <a:xfrm>
            <a:off x="457200" y="1988840"/>
            <a:ext cx="8229600" cy="4585696"/>
          </a:xfrm>
        </p:spPr>
        <p:txBody>
          <a:bodyPr>
            <a:normAutofit/>
          </a:bodyPr>
          <a:lstStyle/>
          <a:p>
            <a:endParaRPr lang="pt-BR" b="1" dirty="0"/>
          </a:p>
          <a:p>
            <a:r>
              <a:rPr lang="pt-BR" b="1" dirty="0"/>
              <a:t>Mulher: </a:t>
            </a:r>
            <a:r>
              <a:rPr lang="pt-BR" dirty="0"/>
              <a:t>18 anos de idade + 26 anos de contribuição = atualmente a trabalhadora com 44 anos de idade</a:t>
            </a:r>
            <a:r>
              <a:rPr lang="pt-BR" dirty="0" smtClean="0"/>
              <a:t>.</a:t>
            </a:r>
          </a:p>
          <a:p>
            <a:endParaRPr lang="pt-BR" dirty="0"/>
          </a:p>
          <a:p>
            <a:r>
              <a:rPr lang="pt-BR" b="1" dirty="0" smtClean="0"/>
              <a:t>Aposentadoria</a:t>
            </a:r>
            <a:endParaRPr lang="pt-BR" b="1" dirty="0"/>
          </a:p>
          <a:p>
            <a:pPr marL="109728" indent="0">
              <a:buNone/>
            </a:pPr>
            <a:r>
              <a:rPr lang="pt-BR" dirty="0"/>
              <a:t>Atual: + 4 anos de </a:t>
            </a:r>
            <a:r>
              <a:rPr lang="pt-BR" dirty="0" smtClean="0"/>
              <a:t>contribuição;</a:t>
            </a:r>
            <a:endParaRPr lang="pt-BR" dirty="0"/>
          </a:p>
          <a:p>
            <a:pPr marL="109728" indent="0">
              <a:buNone/>
            </a:pPr>
            <a:r>
              <a:rPr lang="pt-BR" dirty="0" smtClean="0"/>
              <a:t>Regra de transição: + 5.2 ano de contribuição;</a:t>
            </a:r>
          </a:p>
          <a:p>
            <a:pPr marL="109728" indent="0">
              <a:buNone/>
            </a:pPr>
            <a:r>
              <a:rPr lang="pt-BR" dirty="0" smtClean="0"/>
              <a:t>Permanente: </a:t>
            </a:r>
            <a:r>
              <a:rPr lang="pt-BR" dirty="0"/>
              <a:t>+ </a:t>
            </a:r>
            <a:r>
              <a:rPr lang="pt-BR" dirty="0" smtClean="0"/>
              <a:t>18 </a:t>
            </a:r>
            <a:r>
              <a:rPr lang="pt-BR" dirty="0"/>
              <a:t>anos de </a:t>
            </a:r>
            <a:r>
              <a:rPr lang="pt-BR" dirty="0" smtClean="0"/>
              <a:t>idade.</a:t>
            </a:r>
            <a:endParaRPr lang="pt-BR" dirty="0"/>
          </a:p>
        </p:txBody>
      </p:sp>
    </p:spTree>
    <p:extLst>
      <p:ext uri="{BB962C8B-B14F-4D97-AF65-F5344CB8AC3E}">
        <p14:creationId xmlns:p14="http://schemas.microsoft.com/office/powerpoint/2010/main" val="3922141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936104"/>
          </a:xfrm>
        </p:spPr>
        <p:txBody>
          <a:bodyPr>
            <a:normAutofit fontScale="90000"/>
          </a:bodyPr>
          <a:lstStyle/>
          <a:p>
            <a:r>
              <a:rPr lang="pt-BR" sz="3600" dirty="0"/>
              <a:t>Medida Provisória 778/2017 -  Parcelamento de débitos da </a:t>
            </a:r>
            <a:r>
              <a:rPr lang="pt-BR" sz="3600" dirty="0" smtClean="0"/>
              <a:t>previdência</a:t>
            </a:r>
            <a:endParaRPr lang="pt-BR" dirty="0"/>
          </a:p>
        </p:txBody>
      </p:sp>
      <p:sp>
        <p:nvSpPr>
          <p:cNvPr id="3" name="Espaço Reservado para Conteúdo 2"/>
          <p:cNvSpPr>
            <a:spLocks noGrp="1"/>
          </p:cNvSpPr>
          <p:nvPr>
            <p:ph idx="1"/>
          </p:nvPr>
        </p:nvSpPr>
        <p:spPr>
          <a:xfrm>
            <a:off x="125760" y="2060848"/>
            <a:ext cx="8892480" cy="4325112"/>
          </a:xfrm>
        </p:spPr>
        <p:txBody>
          <a:bodyPr>
            <a:normAutofit fontScale="92500" lnSpcReduction="20000"/>
          </a:bodyPr>
          <a:lstStyle/>
          <a:p>
            <a:pPr algn="just"/>
            <a:r>
              <a:rPr lang="pt-BR" dirty="0" smtClean="0"/>
              <a:t>A </a:t>
            </a:r>
            <a:r>
              <a:rPr lang="pt-BR" dirty="0"/>
              <a:t>Medida Provisória prevê o parcelamento em até 200 vezes dos débitos junto à Secretaria da Receita Federal do Brasil (SRF) e à Procuradoria-Geral da Fazenda Nacional (PGFN) de responsabilidade dos Estados, do Distrito Federal e dos Municípios e de suas autarquias e fundações públicas, relativos às contribuições sociais das empresas e dos trabalhadores, incluídos os decorrentes do descumprimento de obrigações acessórias, vencidos até 30 de abril de 2017, e os de contribuições incidentes sobre o décimo terceiro salário, constituídos ou não em Dívida Ativa da União, ainda que em fase de execução fiscal já ajuizada, ou que tenham sido objeto de parcelamento anterior não integralmente quitado. </a:t>
            </a:r>
            <a:endParaRPr lang="pt-BR" dirty="0" smtClean="0"/>
          </a:p>
          <a:p>
            <a:endParaRPr lang="pt-BR" dirty="0" smtClean="0"/>
          </a:p>
          <a:p>
            <a:endParaRPr lang="pt-BR" dirty="0"/>
          </a:p>
        </p:txBody>
      </p:sp>
    </p:spTree>
    <p:extLst>
      <p:ext uri="{BB962C8B-B14F-4D97-AF65-F5344CB8AC3E}">
        <p14:creationId xmlns:p14="http://schemas.microsoft.com/office/powerpoint/2010/main" val="15420924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20688"/>
            <a:ext cx="8229600" cy="1066800"/>
          </a:xfrm>
        </p:spPr>
        <p:txBody>
          <a:bodyPr>
            <a:normAutofit/>
          </a:bodyPr>
          <a:lstStyle/>
          <a:p>
            <a:r>
              <a:rPr lang="pt-BR" dirty="0"/>
              <a:t>Medida Provisória 783/2017 - </a:t>
            </a:r>
            <a:r>
              <a:rPr lang="pt-BR" dirty="0" smtClean="0"/>
              <a:t>REFIS</a:t>
            </a:r>
            <a:endParaRPr lang="pt-BR" dirty="0"/>
          </a:p>
        </p:txBody>
      </p:sp>
      <p:sp>
        <p:nvSpPr>
          <p:cNvPr id="3" name="Espaço Reservado para Conteúdo 2"/>
          <p:cNvSpPr>
            <a:spLocks noGrp="1"/>
          </p:cNvSpPr>
          <p:nvPr>
            <p:ph idx="1"/>
          </p:nvPr>
        </p:nvSpPr>
        <p:spPr>
          <a:xfrm>
            <a:off x="107504" y="1484784"/>
            <a:ext cx="8928992" cy="5301208"/>
          </a:xfrm>
        </p:spPr>
        <p:txBody>
          <a:bodyPr>
            <a:noAutofit/>
          </a:bodyPr>
          <a:lstStyle/>
          <a:p>
            <a:pPr algn="just"/>
            <a:r>
              <a:rPr lang="pt-BR" sz="1800" dirty="0" smtClean="0"/>
              <a:t>Institui </a:t>
            </a:r>
            <a:r>
              <a:rPr lang="pt-BR" sz="1800" dirty="0"/>
              <a:t>o Programa Especial de Regularização Tributária (PERT) junto à Secretaria da Receita Federal do Brasil (RFB) e à Procuradoria-Geral da Fazenda Nacional (PGFN). Permite a inclusão no PERT dos débitos de natureza tributária ou não tributária, vencidos até 30 de abril de 2017, de pessoas físicas e jurídicas, inclusive objeto de parcelamentos anteriores rescindidos ou ativos, em discussão administrativa ou judicial, ou ainda provenientes de lançamento de ofício efetuados após a publicação da Medida Provisória. A adesão ao Programa implica: </a:t>
            </a:r>
            <a:endParaRPr lang="pt-BR" sz="1800" dirty="0" smtClean="0"/>
          </a:p>
          <a:p>
            <a:pPr algn="just"/>
            <a:r>
              <a:rPr lang="pt-BR" sz="1800" dirty="0" smtClean="0"/>
              <a:t>a</a:t>
            </a:r>
            <a:r>
              <a:rPr lang="pt-BR" sz="1800" dirty="0"/>
              <a:t>) a confissão irrevogável e irretratável dos débitos indicados para compor o PERT pelo sujeito passivo, na condição de contribuinte ou responsável; </a:t>
            </a:r>
            <a:endParaRPr lang="pt-BR" sz="1800" dirty="0" smtClean="0"/>
          </a:p>
          <a:p>
            <a:pPr algn="just"/>
            <a:r>
              <a:rPr lang="pt-BR" sz="1800" dirty="0" err="1" smtClean="0"/>
              <a:t>b</a:t>
            </a:r>
            <a:r>
              <a:rPr lang="pt-BR" sz="1800" dirty="0"/>
              <a:t>) a aceitação plena e irretratável das condições estabelecidas na Medida Provisória; </a:t>
            </a:r>
            <a:endParaRPr lang="pt-BR" sz="1800" dirty="0" smtClean="0"/>
          </a:p>
          <a:p>
            <a:pPr algn="just"/>
            <a:r>
              <a:rPr lang="pt-BR" sz="1800" dirty="0" err="1" smtClean="0"/>
              <a:t>c</a:t>
            </a:r>
            <a:r>
              <a:rPr lang="pt-BR" sz="1800" dirty="0"/>
              <a:t>) o dever de pagar regularmente as parcelas dos débitos consolidados no PERT e os débitos vencidos após 30 de abril de 2017; </a:t>
            </a:r>
            <a:endParaRPr lang="pt-BR" sz="1800" dirty="0" smtClean="0"/>
          </a:p>
          <a:p>
            <a:pPr algn="just"/>
            <a:r>
              <a:rPr lang="pt-BR" sz="1800" dirty="0" err="1" smtClean="0"/>
              <a:t>d</a:t>
            </a:r>
            <a:r>
              <a:rPr lang="pt-BR" sz="1800" dirty="0"/>
              <a:t>) a vedação da inclusão dos débitos que compõem o PERT em qualquer outra forma de parcelamento posterior, exceto o </a:t>
            </a:r>
            <a:r>
              <a:rPr lang="pt-BR" sz="1800" dirty="0" err="1"/>
              <a:t>reparcelamento</a:t>
            </a:r>
            <a:r>
              <a:rPr lang="pt-BR" sz="1800" dirty="0"/>
              <a:t> garantido pela Lei nº 10.522, de 19 de julho de 2002; </a:t>
            </a:r>
            <a:endParaRPr lang="pt-BR" sz="1800" dirty="0" smtClean="0"/>
          </a:p>
          <a:p>
            <a:pPr algn="just"/>
            <a:r>
              <a:rPr lang="pt-BR" sz="1800" dirty="0" smtClean="0"/>
              <a:t>e </a:t>
            </a:r>
            <a:r>
              <a:rPr lang="pt-BR" sz="1800" dirty="0"/>
              <a:t>) o cumprimento regular das obrigações com o Fundo de Garantia do Tempo de Serviço (FGTS</a:t>
            </a:r>
            <a:r>
              <a:rPr lang="pt-BR" sz="1800" dirty="0" smtClean="0"/>
              <a:t>).</a:t>
            </a:r>
            <a:endParaRPr lang="pt-BR" sz="1800" dirty="0"/>
          </a:p>
        </p:txBody>
      </p:sp>
    </p:spTree>
    <p:extLst>
      <p:ext uri="{BB962C8B-B14F-4D97-AF65-F5344CB8AC3E}">
        <p14:creationId xmlns:p14="http://schemas.microsoft.com/office/powerpoint/2010/main" val="3648838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0872" y="489992"/>
            <a:ext cx="8229600" cy="1066800"/>
          </a:xfrm>
        </p:spPr>
        <p:txBody>
          <a:bodyPr/>
          <a:lstStyle/>
          <a:p>
            <a:r>
              <a:rPr lang="pt-BR" dirty="0" smtClean="0"/>
              <a:t>Previdência: déficit ou superávit?</a:t>
            </a:r>
            <a:endParaRPr lang="pt-BR" dirty="0"/>
          </a:p>
        </p:txBody>
      </p:sp>
      <p:sp>
        <p:nvSpPr>
          <p:cNvPr id="3" name="Espaço Reservado para Conteúdo 2"/>
          <p:cNvSpPr>
            <a:spLocks noGrp="1"/>
          </p:cNvSpPr>
          <p:nvPr>
            <p:ph idx="1"/>
          </p:nvPr>
        </p:nvSpPr>
        <p:spPr>
          <a:xfrm>
            <a:off x="1403648" y="2378223"/>
            <a:ext cx="6048672" cy="1698849"/>
          </a:xfrm>
          <a:ln w="57150">
            <a:solidFill>
              <a:srgbClr val="0070C0"/>
            </a:solidFill>
          </a:ln>
        </p:spPr>
        <p:txBody>
          <a:bodyPr>
            <a:normAutofit/>
          </a:bodyPr>
          <a:lstStyle/>
          <a:p>
            <a:pPr marL="109728" indent="0" algn="ctr">
              <a:buNone/>
            </a:pPr>
            <a:r>
              <a:rPr lang="pt-BR" sz="2000" b="1" dirty="0" smtClean="0"/>
              <a:t>Quem são os devedores</a:t>
            </a:r>
          </a:p>
          <a:p>
            <a:r>
              <a:rPr lang="pt-BR" sz="1800" dirty="0"/>
              <a:t>Varig, que faliu em </a:t>
            </a:r>
            <a:r>
              <a:rPr lang="pt-BR" sz="1800" dirty="0" smtClean="0"/>
              <a:t>2006</a:t>
            </a:r>
            <a:r>
              <a:rPr lang="pt-BR" sz="1800" dirty="0"/>
              <a:t> </a:t>
            </a:r>
            <a:r>
              <a:rPr lang="mr-IN" sz="1800" dirty="0" smtClean="0"/>
              <a:t>–</a:t>
            </a:r>
            <a:r>
              <a:rPr lang="pt-BR" sz="1800" dirty="0" smtClean="0"/>
              <a:t> dívida </a:t>
            </a:r>
            <a:r>
              <a:rPr lang="pt-BR" sz="1800" dirty="0" err="1"/>
              <a:t>R</a:t>
            </a:r>
            <a:r>
              <a:rPr lang="pt-BR" sz="1800" dirty="0"/>
              <a:t>$ 3,713 </a:t>
            </a:r>
            <a:r>
              <a:rPr lang="pt-BR" sz="1800" dirty="0" smtClean="0"/>
              <a:t>bilhões;</a:t>
            </a:r>
          </a:p>
          <a:p>
            <a:r>
              <a:rPr lang="pt-BR" sz="1800" dirty="0"/>
              <a:t>Vasp, </a:t>
            </a:r>
            <a:r>
              <a:rPr lang="pt-BR" sz="1800" dirty="0" smtClean="0"/>
              <a:t>faliu em 2008</a:t>
            </a:r>
            <a:r>
              <a:rPr lang="pt-BR" sz="1800" dirty="0"/>
              <a:t> </a:t>
            </a:r>
            <a:r>
              <a:rPr lang="pt-BR" sz="1800" dirty="0" smtClean="0"/>
              <a:t>- dívida </a:t>
            </a:r>
            <a:r>
              <a:rPr lang="pt-BR" sz="1800" dirty="0" err="1" smtClean="0"/>
              <a:t>R</a:t>
            </a:r>
            <a:r>
              <a:rPr lang="pt-BR" sz="1800" dirty="0"/>
              <a:t>$ 1,683 bilhão; </a:t>
            </a:r>
            <a:endParaRPr lang="pt-BR" sz="1800" dirty="0" smtClean="0"/>
          </a:p>
          <a:p>
            <a:r>
              <a:rPr lang="pt-BR" sz="1800" dirty="0" smtClean="0"/>
              <a:t>Antigo Banco </a:t>
            </a:r>
            <a:r>
              <a:rPr lang="pt-BR" sz="1800" dirty="0"/>
              <a:t>do Ceará (</a:t>
            </a:r>
            <a:r>
              <a:rPr lang="pt-BR" sz="1800" dirty="0" err="1"/>
              <a:t>Bancesa</a:t>
            </a:r>
            <a:r>
              <a:rPr lang="pt-BR" sz="1800" dirty="0"/>
              <a:t>), </a:t>
            </a:r>
            <a:r>
              <a:rPr lang="pt-BR" sz="1800" dirty="0" smtClean="0"/>
              <a:t>- </a:t>
            </a:r>
            <a:r>
              <a:rPr lang="pt-BR" sz="1800" dirty="0" err="1"/>
              <a:t>R</a:t>
            </a:r>
            <a:r>
              <a:rPr lang="pt-BR" sz="1800" dirty="0"/>
              <a:t>$ 1,418 bilhão</a:t>
            </a:r>
            <a:r>
              <a:rPr lang="pt-BR" sz="1800" dirty="0" smtClean="0"/>
              <a:t>;</a:t>
            </a:r>
          </a:p>
          <a:p>
            <a:r>
              <a:rPr lang="pt-BR" sz="1800" dirty="0" smtClean="0"/>
              <a:t>TV Manchete</a:t>
            </a:r>
            <a:r>
              <a:rPr lang="pt-BR" sz="1800" dirty="0"/>
              <a:t> </a:t>
            </a:r>
            <a:r>
              <a:rPr lang="pt-BR" sz="1800" dirty="0" smtClean="0"/>
              <a:t>- </a:t>
            </a:r>
            <a:r>
              <a:rPr lang="pt-BR" sz="1800" dirty="0" err="1"/>
              <a:t>R</a:t>
            </a:r>
            <a:r>
              <a:rPr lang="pt-BR" sz="1800" dirty="0"/>
              <a:t>$ 336 </a:t>
            </a:r>
            <a:r>
              <a:rPr lang="pt-BR" sz="1800" dirty="0" smtClean="0"/>
              <a:t>milhões;</a:t>
            </a:r>
          </a:p>
          <a:p>
            <a:endParaRPr lang="pt-BR" sz="2400" dirty="0"/>
          </a:p>
        </p:txBody>
      </p:sp>
      <p:sp>
        <p:nvSpPr>
          <p:cNvPr id="4" name="Retângulo 3"/>
          <p:cNvSpPr/>
          <p:nvPr/>
        </p:nvSpPr>
        <p:spPr>
          <a:xfrm>
            <a:off x="1691680" y="1573179"/>
            <a:ext cx="5472608" cy="646331"/>
          </a:xfrm>
          <a:prstGeom prst="rect">
            <a:avLst/>
          </a:prstGeom>
          <a:solidFill>
            <a:schemeClr val="accent2"/>
          </a:solidFill>
        </p:spPr>
        <p:txBody>
          <a:bodyPr wrap="square">
            <a:spAutoFit/>
          </a:bodyPr>
          <a:lstStyle/>
          <a:p>
            <a:pPr marL="109728" indent="0" algn="ctr">
              <a:buNone/>
            </a:pPr>
            <a:r>
              <a:rPr lang="pt-BR" dirty="0">
                <a:solidFill>
                  <a:schemeClr val="bg1"/>
                </a:solidFill>
              </a:rPr>
              <a:t>Déficit: </a:t>
            </a:r>
            <a:r>
              <a:rPr lang="pt-BR" dirty="0" err="1">
                <a:solidFill>
                  <a:schemeClr val="bg1"/>
                </a:solidFill>
              </a:rPr>
              <a:t>R</a:t>
            </a:r>
            <a:r>
              <a:rPr lang="pt-BR" dirty="0">
                <a:solidFill>
                  <a:schemeClr val="bg1"/>
                </a:solidFill>
              </a:rPr>
              <a:t>$ 149,7 bilhões (-)</a:t>
            </a:r>
          </a:p>
          <a:p>
            <a:pPr marL="109728" indent="0" algn="ctr">
              <a:buNone/>
            </a:pPr>
            <a:r>
              <a:rPr lang="pt-BR" dirty="0">
                <a:solidFill>
                  <a:schemeClr val="bg1"/>
                </a:solidFill>
              </a:rPr>
              <a:t>Devedores da previdência: </a:t>
            </a:r>
            <a:r>
              <a:rPr lang="pt-BR" dirty="0" err="1">
                <a:solidFill>
                  <a:schemeClr val="bg1"/>
                </a:solidFill>
              </a:rPr>
              <a:t>R</a:t>
            </a:r>
            <a:r>
              <a:rPr lang="pt-BR" dirty="0">
                <a:solidFill>
                  <a:schemeClr val="bg1"/>
                </a:solidFill>
              </a:rPr>
              <a:t>$ 426,07 bilhões (</a:t>
            </a:r>
            <a:r>
              <a:rPr lang="pt-BR" b="1" dirty="0">
                <a:solidFill>
                  <a:schemeClr val="bg1"/>
                </a:solidFill>
              </a:rPr>
              <a:t>+</a:t>
            </a:r>
            <a:r>
              <a:rPr lang="pt-BR" dirty="0">
                <a:solidFill>
                  <a:schemeClr val="bg1"/>
                </a:solidFill>
              </a:rPr>
              <a:t>)</a:t>
            </a:r>
          </a:p>
        </p:txBody>
      </p:sp>
      <p:sp>
        <p:nvSpPr>
          <p:cNvPr id="5" name="Retângulo 4"/>
          <p:cNvSpPr/>
          <p:nvPr/>
        </p:nvSpPr>
        <p:spPr>
          <a:xfrm>
            <a:off x="179512" y="4221088"/>
            <a:ext cx="8712968" cy="2185214"/>
          </a:xfrm>
          <a:prstGeom prst="rect">
            <a:avLst/>
          </a:prstGeom>
          <a:solidFill>
            <a:srgbClr val="FF0000"/>
          </a:solidFill>
        </p:spPr>
        <p:txBody>
          <a:bodyPr wrap="square">
            <a:spAutoFit/>
          </a:bodyPr>
          <a:lstStyle/>
          <a:p>
            <a:pPr marL="109728" indent="0" algn="ctr">
              <a:buNone/>
            </a:pPr>
            <a:r>
              <a:rPr lang="pt-BR" sz="2800" b="1" dirty="0">
                <a:solidFill>
                  <a:schemeClr val="bg1"/>
                </a:solidFill>
              </a:rPr>
              <a:t>Atuais </a:t>
            </a:r>
            <a:endParaRPr lang="pt-BR" b="1" dirty="0">
              <a:solidFill>
                <a:schemeClr val="bg1"/>
              </a:solidFill>
            </a:endParaRPr>
          </a:p>
          <a:p>
            <a:r>
              <a:rPr lang="pt-BR" dirty="0">
                <a:solidFill>
                  <a:schemeClr val="bg1"/>
                </a:solidFill>
              </a:rPr>
              <a:t>Mineradora Vale - </a:t>
            </a:r>
            <a:r>
              <a:rPr lang="pt-BR" dirty="0" err="1">
                <a:solidFill>
                  <a:schemeClr val="bg1"/>
                </a:solidFill>
              </a:rPr>
              <a:t>R</a:t>
            </a:r>
            <a:r>
              <a:rPr lang="pt-BR" dirty="0">
                <a:solidFill>
                  <a:schemeClr val="bg1"/>
                </a:solidFill>
              </a:rPr>
              <a:t>$ 275 milhões;</a:t>
            </a:r>
          </a:p>
          <a:p>
            <a:r>
              <a:rPr lang="pt-BR" dirty="0">
                <a:solidFill>
                  <a:schemeClr val="bg1"/>
                </a:solidFill>
              </a:rPr>
              <a:t>JBS (Friboi) - </a:t>
            </a:r>
            <a:r>
              <a:rPr lang="pt-BR" dirty="0" err="1">
                <a:solidFill>
                  <a:schemeClr val="bg1"/>
                </a:solidFill>
              </a:rPr>
              <a:t>R</a:t>
            </a:r>
            <a:r>
              <a:rPr lang="pt-BR" dirty="0">
                <a:solidFill>
                  <a:schemeClr val="bg1"/>
                </a:solidFill>
              </a:rPr>
              <a:t>$ 1,8 bilhão</a:t>
            </a:r>
            <a:r>
              <a:rPr lang="pt-BR">
                <a:solidFill>
                  <a:schemeClr val="bg1"/>
                </a:solidFill>
              </a:rPr>
              <a:t>; </a:t>
            </a:r>
            <a:r>
              <a:rPr lang="pt-BR" smtClean="0">
                <a:solidFill>
                  <a:schemeClr val="bg1"/>
                </a:solidFill>
              </a:rPr>
              <a:t>(segunda </a:t>
            </a:r>
            <a:r>
              <a:rPr lang="pt-BR" dirty="0">
                <a:solidFill>
                  <a:schemeClr val="bg1"/>
                </a:solidFill>
              </a:rPr>
              <a:t>maior </a:t>
            </a:r>
            <a:r>
              <a:rPr lang="pt-BR">
                <a:solidFill>
                  <a:schemeClr val="bg1"/>
                </a:solidFill>
              </a:rPr>
              <a:t>da </a:t>
            </a:r>
            <a:r>
              <a:rPr lang="pt-BR" smtClean="0">
                <a:solidFill>
                  <a:schemeClr val="bg1"/>
                </a:solidFill>
              </a:rPr>
              <a:t>lista);</a:t>
            </a:r>
            <a:endParaRPr lang="pt-BR" dirty="0">
              <a:solidFill>
                <a:schemeClr val="bg1"/>
              </a:solidFill>
            </a:endParaRPr>
          </a:p>
          <a:p>
            <a:r>
              <a:rPr lang="pt-BR" dirty="0">
                <a:solidFill>
                  <a:schemeClr val="bg1"/>
                </a:solidFill>
              </a:rPr>
              <a:t>Caixa Econômica Federal - </a:t>
            </a:r>
            <a:r>
              <a:rPr lang="pt-BR" dirty="0" err="1">
                <a:solidFill>
                  <a:schemeClr val="bg1"/>
                </a:solidFill>
              </a:rPr>
              <a:t>R</a:t>
            </a:r>
            <a:r>
              <a:rPr lang="pt-BR" dirty="0">
                <a:solidFill>
                  <a:schemeClr val="bg1"/>
                </a:solidFill>
              </a:rPr>
              <a:t>$ 549 milhões;</a:t>
            </a:r>
          </a:p>
          <a:p>
            <a:r>
              <a:rPr lang="pt-BR" dirty="0">
                <a:solidFill>
                  <a:schemeClr val="bg1"/>
                </a:solidFill>
              </a:rPr>
              <a:t>Bradesco - </a:t>
            </a:r>
            <a:r>
              <a:rPr lang="pt-BR" dirty="0" err="1">
                <a:solidFill>
                  <a:schemeClr val="bg1"/>
                </a:solidFill>
              </a:rPr>
              <a:t>R</a:t>
            </a:r>
            <a:r>
              <a:rPr lang="pt-BR" dirty="0">
                <a:solidFill>
                  <a:schemeClr val="bg1"/>
                </a:solidFill>
              </a:rPr>
              <a:t>$ 465 milhões;</a:t>
            </a:r>
          </a:p>
          <a:p>
            <a:r>
              <a:rPr lang="pt-BR" dirty="0">
                <a:solidFill>
                  <a:schemeClr val="bg1"/>
                </a:solidFill>
              </a:rPr>
              <a:t>Banco do Brasil - </a:t>
            </a:r>
            <a:r>
              <a:rPr lang="pt-BR" dirty="0" err="1">
                <a:solidFill>
                  <a:schemeClr val="bg1"/>
                </a:solidFill>
              </a:rPr>
              <a:t>R</a:t>
            </a:r>
            <a:r>
              <a:rPr lang="pt-BR" dirty="0">
                <a:solidFill>
                  <a:schemeClr val="bg1"/>
                </a:solidFill>
              </a:rPr>
              <a:t>$ 208 milhões;</a:t>
            </a:r>
          </a:p>
          <a:p>
            <a:r>
              <a:rPr lang="pt-BR" dirty="0">
                <a:solidFill>
                  <a:schemeClr val="bg1"/>
                </a:solidFill>
              </a:rPr>
              <a:t>Itaú Unibanco - </a:t>
            </a:r>
            <a:r>
              <a:rPr lang="pt-BR" dirty="0" err="1">
                <a:solidFill>
                  <a:schemeClr val="bg1"/>
                </a:solidFill>
              </a:rPr>
              <a:t>R</a:t>
            </a:r>
            <a:r>
              <a:rPr lang="pt-BR" dirty="0">
                <a:solidFill>
                  <a:schemeClr val="bg1"/>
                </a:solidFill>
              </a:rPr>
              <a:t>$ 88 milhões.</a:t>
            </a:r>
            <a:endParaRPr lang="pt-BR" dirty="0">
              <a:solidFill>
                <a:schemeClr val="bg1"/>
              </a:solidFill>
            </a:endParaRPr>
          </a:p>
        </p:txBody>
      </p:sp>
      <p:sp>
        <p:nvSpPr>
          <p:cNvPr id="6" name="CaixaDeTexto 5"/>
          <p:cNvSpPr txBox="1"/>
          <p:nvPr/>
        </p:nvSpPr>
        <p:spPr>
          <a:xfrm>
            <a:off x="179512" y="6453336"/>
            <a:ext cx="8280920" cy="400110"/>
          </a:xfrm>
          <a:prstGeom prst="rect">
            <a:avLst/>
          </a:prstGeom>
          <a:noFill/>
        </p:spPr>
        <p:txBody>
          <a:bodyPr wrap="square" rtlCol="0">
            <a:spAutoFit/>
          </a:bodyPr>
          <a:lstStyle/>
          <a:p>
            <a:r>
              <a:rPr lang="pt-BR" sz="1000" b="1" dirty="0" smtClean="0"/>
              <a:t>Fonte:</a:t>
            </a:r>
            <a:r>
              <a:rPr lang="pt-BR" sz="1000" dirty="0" smtClean="0"/>
              <a:t> </a:t>
            </a:r>
            <a:r>
              <a:rPr lang="pt-BR" sz="1000" dirty="0" err="1" smtClean="0"/>
              <a:t>http</a:t>
            </a:r>
            <a:r>
              <a:rPr lang="pt-BR" sz="1000" dirty="0"/>
              <a:t>://</a:t>
            </a:r>
            <a:r>
              <a:rPr lang="pt-BR" sz="1000" dirty="0" err="1" smtClean="0"/>
              <a:t>agenciabrasil.ebc.com.br</a:t>
            </a:r>
            <a:r>
              <a:rPr lang="pt-BR" sz="1000" dirty="0" smtClean="0"/>
              <a:t>/economia/noticia/2017-02/devedores-da-previdencia-devem-quase-tres-vezes-o-deficit-do-setor</a:t>
            </a:r>
            <a:endParaRPr lang="pt-BR" sz="1000" dirty="0" smtClean="0">
              <a:hlinkClick r:id="rId2"/>
            </a:endParaRPr>
          </a:p>
          <a:p>
            <a:endParaRPr lang="pt-BR" sz="1000" dirty="0"/>
          </a:p>
        </p:txBody>
      </p:sp>
    </p:spTree>
    <p:extLst>
      <p:ext uri="{BB962C8B-B14F-4D97-AF65-F5344CB8AC3E}">
        <p14:creationId xmlns:p14="http://schemas.microsoft.com/office/powerpoint/2010/main" val="12127710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564904"/>
            <a:ext cx="8229600" cy="1066800"/>
          </a:xfrm>
        </p:spPr>
        <p:txBody>
          <a:bodyPr>
            <a:normAutofit/>
          </a:bodyPr>
          <a:lstStyle/>
          <a:p>
            <a:pPr algn="ctr"/>
            <a:r>
              <a:rPr lang="pt-BR" sz="5400" b="1" dirty="0"/>
              <a:t>Obrigado</a:t>
            </a:r>
          </a:p>
        </p:txBody>
      </p:sp>
    </p:spTree>
    <p:extLst>
      <p:ext uri="{BB962C8B-B14F-4D97-AF65-F5344CB8AC3E}">
        <p14:creationId xmlns:p14="http://schemas.microsoft.com/office/powerpoint/2010/main" val="1643614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algn="ctr"/>
            <a:r>
              <a:rPr lang="pt-BR" sz="4000" dirty="0" smtClean="0"/>
              <a:t>Crise institucional</a:t>
            </a:r>
          </a:p>
          <a:p>
            <a:pPr lvl="1"/>
            <a:endParaRPr lang="pt-BR" dirty="0"/>
          </a:p>
          <a:p>
            <a:pPr lvl="2"/>
            <a:r>
              <a:rPr lang="pt-BR" sz="4200" dirty="0" smtClean="0">
                <a:solidFill>
                  <a:schemeClr val="tx2">
                    <a:lumMod val="75000"/>
                  </a:schemeClr>
                </a:solidFill>
              </a:rPr>
              <a:t>Legislativo</a:t>
            </a:r>
          </a:p>
          <a:p>
            <a:pPr lvl="2"/>
            <a:r>
              <a:rPr lang="pt-BR" sz="4200" dirty="0" smtClean="0">
                <a:solidFill>
                  <a:schemeClr val="tx2">
                    <a:lumMod val="75000"/>
                  </a:schemeClr>
                </a:solidFill>
              </a:rPr>
              <a:t>Executivo</a:t>
            </a:r>
          </a:p>
          <a:p>
            <a:pPr lvl="2"/>
            <a:r>
              <a:rPr lang="pt-BR" sz="4200" dirty="0" smtClean="0">
                <a:solidFill>
                  <a:schemeClr val="tx2">
                    <a:lumMod val="75000"/>
                  </a:schemeClr>
                </a:solidFill>
              </a:rPr>
              <a:t>Judiciário</a:t>
            </a:r>
            <a:endParaRPr lang="pt-BR" sz="4200" dirty="0">
              <a:solidFill>
                <a:schemeClr val="tx2">
                  <a:lumMod val="75000"/>
                </a:schemeClr>
              </a:solidFill>
            </a:endParaRPr>
          </a:p>
        </p:txBody>
      </p:sp>
      <p:sp>
        <p:nvSpPr>
          <p:cNvPr id="5" name="Retângulo 4"/>
          <p:cNvSpPr/>
          <p:nvPr/>
        </p:nvSpPr>
        <p:spPr>
          <a:xfrm>
            <a:off x="899592" y="1124744"/>
            <a:ext cx="7560840" cy="715581"/>
          </a:xfrm>
          <a:prstGeom prst="rect">
            <a:avLst/>
          </a:prstGeom>
        </p:spPr>
        <p:txBody>
          <a:bodyPr wrap="square">
            <a:spAutoFit/>
          </a:bodyPr>
          <a:lstStyle/>
          <a:p>
            <a:r>
              <a:rPr lang="es-ES" sz="4050" b="1" dirty="0">
                <a:solidFill>
                  <a:srgbClr val="0070C0"/>
                </a:solidFill>
              </a:rPr>
              <a:t>CONJUNTURA POLÍTICA </a:t>
            </a:r>
            <a:endParaRPr lang="pt-BR" sz="4050" b="1" dirty="0">
              <a:solidFill>
                <a:srgbClr val="0070C0"/>
              </a:solidFill>
            </a:endParaRPr>
          </a:p>
        </p:txBody>
      </p:sp>
    </p:spTree>
    <p:extLst>
      <p:ext uri="{BB962C8B-B14F-4D97-AF65-F5344CB8AC3E}">
        <p14:creationId xmlns:p14="http://schemas.microsoft.com/office/powerpoint/2010/main" val="293111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03648" y="4691551"/>
            <a:ext cx="7175140" cy="1113713"/>
          </a:xfrm>
        </p:spPr>
        <p:txBody>
          <a:bodyPr>
            <a:noAutofit/>
          </a:bodyPr>
          <a:lstStyle/>
          <a:p>
            <a:r>
              <a:rPr lang="pt-BR" sz="2400" dirty="0" smtClean="0"/>
              <a:t>Crise de Representação (partidos)</a:t>
            </a:r>
          </a:p>
          <a:p>
            <a:r>
              <a:rPr lang="pt-BR" sz="2400" dirty="0" smtClean="0"/>
              <a:t>Mobilidade da base no Congresso Nacional</a:t>
            </a:r>
          </a:p>
        </p:txBody>
      </p:sp>
      <p:sp>
        <p:nvSpPr>
          <p:cNvPr id="4" name="Retângulo 3"/>
          <p:cNvSpPr/>
          <p:nvPr/>
        </p:nvSpPr>
        <p:spPr>
          <a:xfrm>
            <a:off x="899592" y="836712"/>
            <a:ext cx="7560840" cy="715581"/>
          </a:xfrm>
          <a:prstGeom prst="rect">
            <a:avLst/>
          </a:prstGeom>
        </p:spPr>
        <p:txBody>
          <a:bodyPr wrap="square">
            <a:spAutoFit/>
          </a:bodyPr>
          <a:lstStyle/>
          <a:p>
            <a:r>
              <a:rPr lang="es-ES" sz="4050" b="1" dirty="0">
                <a:solidFill>
                  <a:srgbClr val="0070C0"/>
                </a:solidFill>
              </a:rPr>
              <a:t>CONJUNTURA POLÍTICA </a:t>
            </a:r>
            <a:endParaRPr lang="pt-BR" sz="4050" b="1" dirty="0">
              <a:solidFill>
                <a:srgbClr val="0070C0"/>
              </a:solidFill>
            </a:endParaRPr>
          </a:p>
        </p:txBody>
      </p:sp>
      <p:sp>
        <p:nvSpPr>
          <p:cNvPr id="2" name="CaixaDeTexto 1"/>
          <p:cNvSpPr txBox="1"/>
          <p:nvPr/>
        </p:nvSpPr>
        <p:spPr>
          <a:xfrm>
            <a:off x="3203848" y="1844824"/>
            <a:ext cx="2664296" cy="584775"/>
          </a:xfrm>
          <a:prstGeom prst="rect">
            <a:avLst/>
          </a:prstGeom>
          <a:solidFill>
            <a:schemeClr val="tx1"/>
          </a:solidFill>
        </p:spPr>
        <p:txBody>
          <a:bodyPr wrap="square" rtlCol="0">
            <a:spAutoFit/>
          </a:bodyPr>
          <a:lstStyle/>
          <a:p>
            <a:r>
              <a:rPr lang="pt-BR" sz="3200" dirty="0">
                <a:solidFill>
                  <a:schemeClr val="bg1"/>
                </a:solidFill>
              </a:rPr>
              <a:t>Crise </a:t>
            </a:r>
            <a:r>
              <a:rPr lang="pt-BR" sz="3200" dirty="0" smtClean="0">
                <a:solidFill>
                  <a:schemeClr val="bg1"/>
                </a:solidFill>
              </a:rPr>
              <a:t>política</a:t>
            </a:r>
            <a:endParaRPr lang="pt-BR" sz="3200" dirty="0">
              <a:solidFill>
                <a:schemeClr val="bg1"/>
              </a:solidFill>
            </a:endParaRPr>
          </a:p>
        </p:txBody>
      </p:sp>
      <p:sp>
        <p:nvSpPr>
          <p:cNvPr id="5" name="CaixaDeTexto 4"/>
          <p:cNvSpPr txBox="1"/>
          <p:nvPr/>
        </p:nvSpPr>
        <p:spPr>
          <a:xfrm>
            <a:off x="2915816" y="3861048"/>
            <a:ext cx="3240360" cy="584775"/>
          </a:xfrm>
          <a:prstGeom prst="rect">
            <a:avLst/>
          </a:prstGeom>
          <a:solidFill>
            <a:schemeClr val="tx1"/>
          </a:solidFill>
        </p:spPr>
        <p:txBody>
          <a:bodyPr wrap="square" rtlCol="0">
            <a:spAutoFit/>
          </a:bodyPr>
          <a:lstStyle/>
          <a:p>
            <a:r>
              <a:rPr lang="pt-BR" sz="3200">
                <a:solidFill>
                  <a:schemeClr val="bg1"/>
                </a:solidFill>
              </a:rPr>
              <a:t>Crise </a:t>
            </a:r>
            <a:r>
              <a:rPr lang="pt-BR" sz="3200" smtClean="0">
                <a:solidFill>
                  <a:schemeClr val="bg1"/>
                </a:solidFill>
              </a:rPr>
              <a:t>econômica</a:t>
            </a:r>
            <a:endParaRPr lang="pt-BR" sz="3200" dirty="0">
              <a:solidFill>
                <a:schemeClr val="bg1"/>
              </a:solidFill>
            </a:endParaRPr>
          </a:p>
        </p:txBody>
      </p:sp>
      <p:sp>
        <p:nvSpPr>
          <p:cNvPr id="6" name="Seta para Baixo 5"/>
          <p:cNvSpPr/>
          <p:nvPr/>
        </p:nvSpPr>
        <p:spPr>
          <a:xfrm>
            <a:off x="4293680" y="2636912"/>
            <a:ext cx="484632"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CaixaDeTexto 7"/>
          <p:cNvSpPr txBox="1"/>
          <p:nvPr/>
        </p:nvSpPr>
        <p:spPr>
          <a:xfrm>
            <a:off x="2591780" y="5972269"/>
            <a:ext cx="1224136" cy="523220"/>
          </a:xfrm>
          <a:prstGeom prst="rect">
            <a:avLst/>
          </a:prstGeom>
          <a:solidFill>
            <a:srgbClr val="FF0000"/>
          </a:solidFill>
        </p:spPr>
        <p:txBody>
          <a:bodyPr wrap="square" rtlCol="0">
            <a:spAutoFit/>
          </a:bodyPr>
          <a:lstStyle/>
          <a:p>
            <a:r>
              <a:rPr lang="pt-BR" sz="2800" dirty="0" smtClean="0">
                <a:solidFill>
                  <a:schemeClr val="bg1"/>
                </a:solidFill>
              </a:rPr>
              <a:t>Dilma </a:t>
            </a:r>
            <a:endParaRPr lang="pt-BR" dirty="0">
              <a:solidFill>
                <a:schemeClr val="bg1"/>
              </a:solidFill>
            </a:endParaRPr>
          </a:p>
        </p:txBody>
      </p:sp>
      <p:sp>
        <p:nvSpPr>
          <p:cNvPr id="9" name="Retângulo 8"/>
          <p:cNvSpPr/>
          <p:nvPr/>
        </p:nvSpPr>
        <p:spPr>
          <a:xfrm>
            <a:off x="5436095" y="5949280"/>
            <a:ext cx="1440161" cy="523220"/>
          </a:xfrm>
          <a:prstGeom prst="rect">
            <a:avLst/>
          </a:prstGeom>
          <a:solidFill>
            <a:schemeClr val="tx2">
              <a:lumMod val="60000"/>
              <a:lumOff val="40000"/>
            </a:schemeClr>
          </a:solidFill>
        </p:spPr>
        <p:txBody>
          <a:bodyPr wrap="square">
            <a:spAutoFit/>
          </a:bodyPr>
          <a:lstStyle/>
          <a:p>
            <a:pPr marL="109728" indent="0">
              <a:buNone/>
            </a:pPr>
            <a:r>
              <a:rPr lang="pt-BR" sz="2800" dirty="0" smtClean="0">
                <a:solidFill>
                  <a:schemeClr val="bg1"/>
                </a:solidFill>
              </a:rPr>
              <a:t>Michel</a:t>
            </a:r>
            <a:endParaRPr lang="pt-BR" dirty="0">
              <a:solidFill>
                <a:schemeClr val="bg1"/>
              </a:solidFill>
            </a:endParaRPr>
          </a:p>
        </p:txBody>
      </p:sp>
      <p:sp>
        <p:nvSpPr>
          <p:cNvPr id="10" name="Seta para a Direita 9"/>
          <p:cNvSpPr/>
          <p:nvPr/>
        </p:nvSpPr>
        <p:spPr>
          <a:xfrm>
            <a:off x="4283968" y="6021288"/>
            <a:ext cx="844104" cy="36004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921141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2897815" y="1052736"/>
            <a:ext cx="5103186" cy="745592"/>
          </a:xfrm>
          <a:prstGeom prst="rect">
            <a:avLst/>
          </a:prstGeom>
        </p:spPr>
        <p:txBody>
          <a:bodyPr vert="horz" lIns="68580" tIns="34290" rIns="68580" bIns="3429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ES" sz="3300" dirty="0">
              <a:solidFill>
                <a:schemeClr val="bg1"/>
              </a:solidFill>
            </a:endParaRPr>
          </a:p>
        </p:txBody>
      </p:sp>
      <p:sp>
        <p:nvSpPr>
          <p:cNvPr id="5" name="Espaço Reservado para Conteúdo 2"/>
          <p:cNvSpPr txBox="1">
            <a:spLocks/>
          </p:cNvSpPr>
          <p:nvPr/>
        </p:nvSpPr>
        <p:spPr>
          <a:xfrm>
            <a:off x="611560" y="3068960"/>
            <a:ext cx="8113309" cy="194421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q"/>
            </a:pPr>
            <a:r>
              <a:rPr lang="pt-BR" sz="2100" dirty="0"/>
              <a:t>Composição de governo - conservador/liberal;</a:t>
            </a:r>
          </a:p>
          <a:p>
            <a:pPr>
              <a:buFont typeface="Wingdings" panose="05000000000000000000" pitchFamily="2" charset="2"/>
              <a:buChar char="q"/>
            </a:pPr>
            <a:r>
              <a:rPr lang="pt-BR" sz="2100" dirty="0"/>
              <a:t>Sintonizado com os interesses do mercado/empresários;</a:t>
            </a:r>
          </a:p>
          <a:p>
            <a:pPr>
              <a:buFont typeface="Wingdings" panose="05000000000000000000" pitchFamily="2" charset="2"/>
              <a:buChar char="q"/>
            </a:pPr>
            <a:r>
              <a:rPr lang="pt-BR" sz="2100" dirty="0"/>
              <a:t>Possui </a:t>
            </a:r>
            <a:r>
              <a:rPr lang="pt-BR" sz="2100" dirty="0" smtClean="0">
                <a:solidFill>
                  <a:srgbClr val="FF0000"/>
                </a:solidFill>
              </a:rPr>
              <a:t>base </a:t>
            </a:r>
            <a:r>
              <a:rPr lang="pt-BR" sz="2100" dirty="0">
                <a:solidFill>
                  <a:srgbClr val="FF0000"/>
                </a:solidFill>
              </a:rPr>
              <a:t>parlamentar </a:t>
            </a:r>
            <a:r>
              <a:rPr lang="pt-BR" sz="2100" dirty="0"/>
              <a:t>para aprovação dos temas de interesse; </a:t>
            </a:r>
          </a:p>
          <a:p>
            <a:pPr>
              <a:buFont typeface="Wingdings" panose="05000000000000000000" pitchFamily="2" charset="2"/>
              <a:buChar char="q"/>
            </a:pPr>
            <a:r>
              <a:rPr lang="pt-BR" sz="2100" dirty="0"/>
              <a:t>Sem interação com base social.</a:t>
            </a:r>
          </a:p>
          <a:p>
            <a:endParaRPr lang="pt-BR" sz="2400" dirty="0"/>
          </a:p>
        </p:txBody>
      </p:sp>
      <p:sp>
        <p:nvSpPr>
          <p:cNvPr id="8" name="Título 1"/>
          <p:cNvSpPr>
            <a:spLocks noGrp="1"/>
          </p:cNvSpPr>
          <p:nvPr>
            <p:ph type="title"/>
          </p:nvPr>
        </p:nvSpPr>
        <p:spPr>
          <a:xfrm>
            <a:off x="1331640" y="1476021"/>
            <a:ext cx="5932784" cy="742950"/>
          </a:xfrm>
        </p:spPr>
        <p:txBody>
          <a:bodyPr>
            <a:normAutofit fontScale="90000"/>
          </a:bodyPr>
          <a:lstStyle/>
          <a:p>
            <a:r>
              <a:rPr lang="pt-BR" b="1" dirty="0">
                <a:solidFill>
                  <a:srgbClr val="0070C0"/>
                </a:solidFill>
                <a:latin typeface="Arial Narrow" panose="020B0606020202030204" pitchFamily="34" charset="0"/>
              </a:rPr>
              <a:t>PERFIL DO GOVERNO </a:t>
            </a:r>
            <a:r>
              <a:rPr lang="pt-BR" b="1" dirty="0" smtClean="0">
                <a:solidFill>
                  <a:srgbClr val="0070C0"/>
                </a:solidFill>
                <a:latin typeface="Arial Narrow" panose="020B0606020202030204" pitchFamily="34" charset="0"/>
              </a:rPr>
              <a:t>TEMER</a:t>
            </a:r>
            <a:endParaRPr lang="pt-BR" b="1" dirty="0">
              <a:solidFill>
                <a:srgbClr val="0070C0"/>
              </a:solidFill>
            </a:endParaRPr>
          </a:p>
        </p:txBody>
      </p:sp>
    </p:spTree>
    <p:extLst>
      <p:ext uri="{BB962C8B-B14F-4D97-AF65-F5344CB8AC3E}">
        <p14:creationId xmlns:p14="http://schemas.microsoft.com/office/powerpoint/2010/main" val="197439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4050" b="1" dirty="0">
                <a:solidFill>
                  <a:srgbClr val="0070C0"/>
                </a:solidFill>
              </a:rPr>
              <a:t>Poder Legislativo</a:t>
            </a:r>
            <a:br>
              <a:rPr lang="pt-BR" sz="4050" b="1" dirty="0">
                <a:solidFill>
                  <a:srgbClr val="0070C0"/>
                </a:solidFill>
              </a:rPr>
            </a:br>
            <a:r>
              <a:rPr lang="pt-BR" sz="4050" b="1" dirty="0">
                <a:solidFill>
                  <a:srgbClr val="0070C0"/>
                </a:solidFill>
              </a:rPr>
              <a:t>Melhoria no ambiente de negócio</a:t>
            </a:r>
          </a:p>
        </p:txBody>
      </p:sp>
      <p:sp>
        <p:nvSpPr>
          <p:cNvPr id="3" name="Espaço Reservado para Conteúdo 2"/>
          <p:cNvSpPr>
            <a:spLocks noGrp="1"/>
          </p:cNvSpPr>
          <p:nvPr>
            <p:ph idx="1"/>
          </p:nvPr>
        </p:nvSpPr>
        <p:spPr>
          <a:xfrm>
            <a:off x="12576" y="2996952"/>
            <a:ext cx="9036496" cy="2664296"/>
          </a:xfrm>
        </p:spPr>
        <p:txBody>
          <a:bodyPr>
            <a:normAutofit fontScale="55000" lnSpcReduction="20000"/>
          </a:bodyPr>
          <a:lstStyle/>
          <a:p>
            <a:r>
              <a:rPr lang="pt-BR" b="1" dirty="0"/>
              <a:t>1)</a:t>
            </a:r>
            <a:r>
              <a:rPr lang="pt-BR" dirty="0"/>
              <a:t> </a:t>
            </a:r>
            <a:r>
              <a:rPr lang="pt-BR" dirty="0" smtClean="0"/>
              <a:t>Lei </a:t>
            </a:r>
            <a:r>
              <a:rPr lang="pt-BR" dirty="0"/>
              <a:t>13.303/16, dispondo sobre o estatuto jurídico da empresa pública, da sociedade de economia mista e de suas subsidiárias nos três níveis de governo;</a:t>
            </a:r>
          </a:p>
          <a:p>
            <a:r>
              <a:rPr lang="pt-BR" b="1" dirty="0"/>
              <a:t>2)</a:t>
            </a:r>
            <a:r>
              <a:rPr lang="pt-BR" dirty="0"/>
              <a:t> </a:t>
            </a:r>
            <a:r>
              <a:rPr lang="pt-BR" dirty="0" smtClean="0"/>
              <a:t>Lei </a:t>
            </a:r>
            <a:r>
              <a:rPr lang="pt-BR" dirty="0"/>
              <a:t>13.334/16, que cria o Programa de Parcerias de Investimentos (PPI);</a:t>
            </a:r>
          </a:p>
          <a:p>
            <a:r>
              <a:rPr lang="pt-BR" b="1" dirty="0"/>
              <a:t>3)</a:t>
            </a:r>
            <a:r>
              <a:rPr lang="pt-BR" dirty="0"/>
              <a:t> </a:t>
            </a:r>
            <a:r>
              <a:rPr lang="pt-BR" dirty="0" smtClean="0"/>
              <a:t>Lei </a:t>
            </a:r>
            <a:r>
              <a:rPr lang="pt-BR" dirty="0"/>
              <a:t>13.299/16, com mudanças nas regras de concessões para facilitar leilões e concessões públicas;</a:t>
            </a:r>
          </a:p>
          <a:p>
            <a:r>
              <a:rPr lang="pt-BR" b="1" dirty="0"/>
              <a:t>4)</a:t>
            </a:r>
            <a:r>
              <a:rPr lang="pt-BR" dirty="0"/>
              <a:t> </a:t>
            </a:r>
            <a:r>
              <a:rPr lang="pt-BR" dirty="0" smtClean="0"/>
              <a:t>Lei </a:t>
            </a:r>
            <a:r>
              <a:rPr lang="pt-BR" dirty="0"/>
              <a:t>13.360/16, que altera várias leis relativas aos marcos regulatórios de energia elétrica no Brasil;</a:t>
            </a:r>
          </a:p>
          <a:p>
            <a:r>
              <a:rPr lang="pt-BR" b="1" dirty="0"/>
              <a:t>5)</a:t>
            </a:r>
            <a:r>
              <a:rPr lang="pt-BR" dirty="0"/>
              <a:t> </a:t>
            </a:r>
            <a:r>
              <a:rPr lang="pt-BR" dirty="0" smtClean="0"/>
              <a:t>Lei </a:t>
            </a:r>
            <a:r>
              <a:rPr lang="pt-BR" dirty="0"/>
              <a:t>13.365/16, dispondo sobre o fim da Petrobras como operadora única do </a:t>
            </a:r>
            <a:r>
              <a:rPr lang="pt-BR" dirty="0" err="1"/>
              <a:t>pré</a:t>
            </a:r>
            <a:r>
              <a:rPr lang="pt-BR" dirty="0"/>
              <a:t>-sal;</a:t>
            </a:r>
          </a:p>
          <a:p>
            <a:r>
              <a:rPr lang="pt-BR" b="1" dirty="0"/>
              <a:t>6)</a:t>
            </a:r>
            <a:r>
              <a:rPr lang="pt-BR" dirty="0"/>
              <a:t> </a:t>
            </a:r>
            <a:r>
              <a:rPr lang="pt-BR" dirty="0" smtClean="0"/>
              <a:t>Aprovação </a:t>
            </a:r>
            <a:r>
              <a:rPr lang="pt-BR" dirty="0"/>
              <a:t>pelo Senado do PLP 268/15, que trata das regras de governança dos fundos de pensão, reduzindo a participação dos participantes e patrocinadores nos fundos de pensão para permitir a presença de profissionais de mercado nos conselhos deliberativo e fiscal dessas entidades de previdência complementar;</a:t>
            </a:r>
          </a:p>
          <a:p>
            <a:r>
              <a:rPr lang="pt-BR" b="1" dirty="0"/>
              <a:t>7)</a:t>
            </a:r>
            <a:r>
              <a:rPr lang="pt-BR" dirty="0"/>
              <a:t> </a:t>
            </a:r>
            <a:r>
              <a:rPr lang="pt-BR" dirty="0" smtClean="0"/>
              <a:t>Votação </a:t>
            </a:r>
            <a:r>
              <a:rPr lang="pt-BR" dirty="0"/>
              <a:t>da terceirização na atividade-fim da empresa -</a:t>
            </a:r>
            <a:r>
              <a:rPr lang="pt-BR" dirty="0" smtClean="0"/>
              <a:t> </a:t>
            </a:r>
            <a:r>
              <a:rPr lang="pt-BR" dirty="0"/>
              <a:t>PL 4.302/98 na </a:t>
            </a:r>
            <a:r>
              <a:rPr lang="pt-BR" dirty="0" smtClean="0"/>
              <a:t>Câmara.</a:t>
            </a:r>
            <a:endParaRPr lang="pt-BR" dirty="0"/>
          </a:p>
          <a:p>
            <a:endParaRPr lang="pt-BR" dirty="0"/>
          </a:p>
        </p:txBody>
      </p:sp>
    </p:spTree>
    <p:extLst>
      <p:ext uri="{BB962C8B-B14F-4D97-AF65-F5344CB8AC3E}">
        <p14:creationId xmlns:p14="http://schemas.microsoft.com/office/powerpoint/2010/main" val="9155802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539552" y="908720"/>
            <a:ext cx="8056352" cy="709037"/>
          </a:xfrm>
        </p:spPr>
        <p:txBody>
          <a:bodyPr>
            <a:noAutofit/>
          </a:bodyPr>
          <a:lstStyle/>
          <a:p>
            <a:r>
              <a:rPr lang="pt-BR" b="1" dirty="0">
                <a:effectLst>
                  <a:outerShdw blurRad="38100" dist="38100" dir="2700000" algn="tl">
                    <a:srgbClr val="000000">
                      <a:alpha val="43137"/>
                    </a:srgbClr>
                  </a:outerShdw>
                </a:effectLst>
              </a:rPr>
              <a:t>Congresso Nacional – 2015/2019</a:t>
            </a:r>
          </a:p>
        </p:txBody>
      </p:sp>
      <p:sp>
        <p:nvSpPr>
          <p:cNvPr id="7" name="Espaço Reservado para Conteúdo 2"/>
          <p:cNvSpPr>
            <a:spLocks noGrp="1"/>
          </p:cNvSpPr>
          <p:nvPr>
            <p:ph idx="1"/>
          </p:nvPr>
        </p:nvSpPr>
        <p:spPr>
          <a:xfrm>
            <a:off x="1979712" y="1988840"/>
            <a:ext cx="5161355" cy="1897927"/>
          </a:xfrm>
        </p:spPr>
        <p:txBody>
          <a:bodyPr>
            <a:noAutofit/>
          </a:bodyPr>
          <a:lstStyle/>
          <a:p>
            <a:pPr>
              <a:buFont typeface="Wingdings" panose="05000000000000000000" pitchFamily="2" charset="2"/>
              <a:buChar char="v"/>
            </a:pPr>
            <a:r>
              <a:rPr lang="pt-BR" altLang="pt-BR" sz="2400" dirty="0">
                <a:solidFill>
                  <a:srgbClr val="C00000"/>
                </a:solidFill>
              </a:rPr>
              <a:t>Pulverizado partidariamente</a:t>
            </a:r>
          </a:p>
          <a:p>
            <a:pPr>
              <a:buFont typeface="Wingdings" panose="05000000000000000000" pitchFamily="2" charset="2"/>
              <a:buChar char="v"/>
            </a:pPr>
            <a:r>
              <a:rPr lang="pt-BR" altLang="pt-BR" sz="2400" dirty="0">
                <a:solidFill>
                  <a:srgbClr val="C00000"/>
                </a:solidFill>
              </a:rPr>
              <a:t>Liberal economicamente</a:t>
            </a:r>
          </a:p>
          <a:p>
            <a:pPr>
              <a:buFont typeface="Wingdings" panose="05000000000000000000" pitchFamily="2" charset="2"/>
              <a:buChar char="v"/>
            </a:pPr>
            <a:r>
              <a:rPr lang="pt-BR" altLang="pt-BR" sz="2400" dirty="0">
                <a:solidFill>
                  <a:srgbClr val="C00000"/>
                </a:solidFill>
              </a:rPr>
              <a:t>Conservador socialmente</a:t>
            </a:r>
          </a:p>
          <a:p>
            <a:pPr>
              <a:buFont typeface="Wingdings" panose="05000000000000000000" pitchFamily="2" charset="2"/>
              <a:buChar char="v"/>
            </a:pPr>
            <a:r>
              <a:rPr lang="pt-BR" altLang="pt-BR" sz="2400" dirty="0">
                <a:solidFill>
                  <a:srgbClr val="C00000"/>
                </a:solidFill>
              </a:rPr>
              <a:t>Atrasado nos direitos humanos</a:t>
            </a:r>
          </a:p>
        </p:txBody>
      </p:sp>
      <p:sp>
        <p:nvSpPr>
          <p:cNvPr id="8" name="Retângulo de cantos arredondados 7"/>
          <p:cNvSpPr/>
          <p:nvPr/>
        </p:nvSpPr>
        <p:spPr>
          <a:xfrm>
            <a:off x="1205372" y="4293096"/>
            <a:ext cx="6895020" cy="1777847"/>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sz="2800" dirty="0">
                <a:solidFill>
                  <a:srgbClr val="3B3026"/>
                </a:solidFill>
              </a:rPr>
              <a:t>Razões de um Congresso conservador</a:t>
            </a:r>
          </a:p>
          <a:p>
            <a:pPr algn="ctr">
              <a:defRPr/>
            </a:pPr>
            <a:endParaRPr lang="pt-BR" sz="1400" dirty="0">
              <a:solidFill>
                <a:srgbClr val="3B3026"/>
              </a:solidFill>
            </a:endParaRPr>
          </a:p>
          <a:p>
            <a:pPr marL="214313" indent="-214313" algn="ctr">
              <a:buFont typeface="Wingdings" panose="05000000000000000000" pitchFamily="2" charset="2"/>
              <a:buChar char="ü"/>
              <a:defRPr/>
            </a:pPr>
            <a:r>
              <a:rPr lang="pt-BR" sz="2000" dirty="0">
                <a:solidFill>
                  <a:srgbClr val="3B3026"/>
                </a:solidFill>
              </a:rPr>
              <a:t>Alianças sem compromisso ideológico/programático</a:t>
            </a:r>
          </a:p>
          <a:p>
            <a:pPr marL="214313" indent="-214313" algn="ctr">
              <a:buFont typeface="Wingdings" panose="05000000000000000000" pitchFamily="2" charset="2"/>
              <a:buChar char="ü"/>
              <a:defRPr/>
            </a:pPr>
            <a:r>
              <a:rPr lang="pt-BR" sz="2000" dirty="0">
                <a:solidFill>
                  <a:srgbClr val="3B3026"/>
                </a:solidFill>
              </a:rPr>
              <a:t>Influência do poder econômico</a:t>
            </a:r>
          </a:p>
          <a:p>
            <a:pPr marL="214313" indent="-214313" algn="ctr">
              <a:buFont typeface="Wingdings" panose="05000000000000000000" pitchFamily="2" charset="2"/>
              <a:buChar char="ü"/>
              <a:defRPr/>
            </a:pPr>
            <a:r>
              <a:rPr lang="pt-BR" sz="2000" dirty="0">
                <a:solidFill>
                  <a:srgbClr val="3B3026"/>
                </a:solidFill>
              </a:rPr>
              <a:t> Ambiente político conturbado</a:t>
            </a:r>
          </a:p>
        </p:txBody>
      </p:sp>
    </p:spTree>
    <p:extLst>
      <p:ext uri="{BB962C8B-B14F-4D97-AF65-F5344CB8AC3E}">
        <p14:creationId xmlns:p14="http://schemas.microsoft.com/office/powerpoint/2010/main" val="810664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Ex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837</TotalTime>
  <Words>3950</Words>
  <Application>Microsoft Macintosh PowerPoint</Application>
  <PresentationFormat>Apresentação na tela (4:3)</PresentationFormat>
  <Paragraphs>434</Paragraphs>
  <Slides>44</Slides>
  <Notes>10</Notes>
  <HiddenSlides>6</HiddenSlides>
  <MMClips>0</MMClips>
  <ScaleCrop>false</ScaleCrop>
  <HeadingPairs>
    <vt:vector size="6" baseType="variant">
      <vt:variant>
        <vt:lpstr>Fontes Usadas</vt:lpstr>
      </vt:variant>
      <vt:variant>
        <vt:i4>11</vt:i4>
      </vt:variant>
      <vt:variant>
        <vt:lpstr>Tema</vt:lpstr>
      </vt:variant>
      <vt:variant>
        <vt:i4>1</vt:i4>
      </vt:variant>
      <vt:variant>
        <vt:lpstr>Títulos de Slides</vt:lpstr>
      </vt:variant>
      <vt:variant>
        <vt:i4>44</vt:i4>
      </vt:variant>
    </vt:vector>
  </HeadingPairs>
  <TitlesOfParts>
    <vt:vector size="56" baseType="lpstr">
      <vt:lpstr>Arial Narrow</vt:lpstr>
      <vt:lpstr>Calibri</vt:lpstr>
      <vt:lpstr>Constantia</vt:lpstr>
      <vt:lpstr>Georgia</vt:lpstr>
      <vt:lpstr>Mangal</vt:lpstr>
      <vt:lpstr>Tahoma</vt:lpstr>
      <vt:lpstr>Times New Roman</vt:lpstr>
      <vt:lpstr>Trebuchet MS</vt:lpstr>
      <vt:lpstr>Wingdings</vt:lpstr>
      <vt:lpstr>Wingdings 2</vt:lpstr>
      <vt:lpstr>Arial</vt:lpstr>
      <vt:lpstr>Urbano</vt:lpstr>
      <vt:lpstr>Tramitação da reforma da previdência - PEC 287/2016</vt:lpstr>
      <vt:lpstr>Afastamento de Dilma</vt:lpstr>
      <vt:lpstr>Governo Michel Temer</vt:lpstr>
      <vt:lpstr>Manutenção do Governo Temer</vt:lpstr>
      <vt:lpstr>Apresentação do PowerPoint</vt:lpstr>
      <vt:lpstr>Apresentação do PowerPoint</vt:lpstr>
      <vt:lpstr>PERFIL DO GOVERNO TEMER</vt:lpstr>
      <vt:lpstr>Poder Legislativo Melhoria no ambiente de negócio</vt:lpstr>
      <vt:lpstr>Congresso Nacional – 2015/2019</vt:lpstr>
      <vt:lpstr>Diretas Já </vt:lpstr>
      <vt:lpstr>Apresentação do PowerPoint</vt:lpstr>
      <vt:lpstr>Apresentação do PowerPoint</vt:lpstr>
      <vt:lpstr>Reforma da Previdência - PEC 287/2016</vt:lpstr>
      <vt:lpstr>PEC 287/2016 – Comissão Especial</vt:lpstr>
      <vt:lpstr>PEC 287/2016 – Plenário</vt:lpstr>
      <vt:lpstr>Comparativo por etapa de tramitação</vt:lpstr>
      <vt:lpstr>Comparação de tempo de tramitação</vt:lpstr>
      <vt:lpstr>Base de apoio ao Temer na Câmara</vt:lpstr>
      <vt:lpstr>Base de apoio ao Temer no Senado</vt:lpstr>
      <vt:lpstr>Resumo do substitutivo do relator</vt:lpstr>
      <vt:lpstr>Idade Mínima e Carência  Regra geral para os regimes geral e próprio </vt:lpstr>
      <vt:lpstr>Cálculo do benefício de aposentadoria – Regra Permanente</vt:lpstr>
      <vt:lpstr>Cálculo do benefício de aposentadoria – Regra Permanente</vt:lpstr>
      <vt:lpstr>Aposentadoria por Idade – Regra Permanente e Transição</vt:lpstr>
      <vt:lpstr>Progressão da idade mínima</vt:lpstr>
      <vt:lpstr>Aposentadoria – Regra Permanente e Transição</vt:lpstr>
      <vt:lpstr>Aposentadoria – Regra Permanente e Transição</vt:lpstr>
      <vt:lpstr>Aposentadorias Especiais - Professor</vt:lpstr>
      <vt:lpstr>Aposentadorias Especiais - Policial </vt:lpstr>
      <vt:lpstr>Aposentadorias Especiais  Atividades prejudiciais à saúde / Deficientes / Trabalhador rural da economia familiar </vt:lpstr>
      <vt:lpstr>Cálculo do benefício do servidor abrangido pela regra de transição</vt:lpstr>
      <vt:lpstr>Regras para pensões</vt:lpstr>
      <vt:lpstr>Regras para pensões</vt:lpstr>
      <vt:lpstr>Regras para pensões</vt:lpstr>
      <vt:lpstr>Proibição de acumulação de benefícios</vt:lpstr>
      <vt:lpstr>Aposentadoria por invalidez e doença profissional</vt:lpstr>
      <vt:lpstr>Direitos adquiridos</vt:lpstr>
      <vt:lpstr>Assistência Social (BPC)</vt:lpstr>
      <vt:lpstr>Impactos da reforma da previdência – Simulações</vt:lpstr>
      <vt:lpstr>Impactos da reforma da previdência – Simulações</vt:lpstr>
      <vt:lpstr>Medida Provisória 778/2017 -  Parcelamento de débitos da previdência</vt:lpstr>
      <vt:lpstr>Medida Provisória 783/2017 - REFIS</vt:lpstr>
      <vt:lpstr>Previdência: déficit ou superávit?</vt:lpstr>
      <vt:lpstr>Obrigado</vt:lpstr>
    </vt:vector>
  </TitlesOfParts>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Reforma da previdência e trabalhista - PEC 287/2016 e PLC 38/2017</dc:title>
  <dc:creator>Neuriberg Dias</dc:creator>
  <cp:lastModifiedBy>André Santos</cp:lastModifiedBy>
  <cp:revision>135</cp:revision>
  <dcterms:created xsi:type="dcterms:W3CDTF">2017-05-02T23:14:34Z</dcterms:created>
  <dcterms:modified xsi:type="dcterms:W3CDTF">2017-06-21T17:06:06Z</dcterms:modified>
</cp:coreProperties>
</file>