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6" r:id="rId4"/>
    <p:sldId id="314" r:id="rId5"/>
    <p:sldId id="313" r:id="rId6"/>
    <p:sldId id="257" r:id="rId7"/>
    <p:sldId id="28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90" r:id="rId24"/>
    <p:sldId id="291" r:id="rId25"/>
    <p:sldId id="274" r:id="rId26"/>
    <p:sldId id="275" r:id="rId27"/>
    <p:sldId id="317" r:id="rId28"/>
    <p:sldId id="318" r:id="rId29"/>
    <p:sldId id="292" r:id="rId30"/>
    <p:sldId id="310" r:id="rId31"/>
    <p:sldId id="311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309" r:id="rId42"/>
    <p:sldId id="285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16" r:id="rId58"/>
    <p:sldId id="307" r:id="rId59"/>
    <p:sldId id="308" r:id="rId60"/>
    <p:sldId id="312" r:id="rId61"/>
    <p:sldId id="287" r:id="rId62"/>
    <p:sldId id="315" r:id="rId63"/>
    <p:sldId id="258" r:id="rId6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E14E52-DFC7-455F-9F66-B9D378C1A446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C34E31-365D-48C6-854D-A9592FA8D8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inkal.com/share/m/XQD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b="1" dirty="0" smtClean="0"/>
              <a:t>DIREITOS DOS SINDICALISTAS</a:t>
            </a:r>
            <a:endParaRPr lang="pt-BR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1092782" y="3040183"/>
            <a:ext cx="8873554" cy="483062"/>
          </a:xfrm>
        </p:spPr>
        <p:txBody>
          <a:bodyPr>
            <a:noAutofit/>
          </a:bodyPr>
          <a:lstStyle/>
          <a:p>
            <a:r>
              <a:rPr lang="pt-BR" sz="3200" dirty="0" smtClean="0"/>
              <a:t>Francisco </a:t>
            </a:r>
            <a:r>
              <a:rPr lang="pt-BR" sz="3200" dirty="0" err="1" smtClean="0"/>
              <a:t>Meton</a:t>
            </a:r>
            <a:r>
              <a:rPr lang="pt-BR" sz="3200" dirty="0" smtClean="0"/>
              <a:t> Marques de Lima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076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44853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pt-BR" sz="2800" b="1" dirty="0" smtClean="0"/>
              <a:t>direitos </a:t>
            </a:r>
            <a:r>
              <a:rPr lang="pt-BR" sz="2800" b="1" dirty="0"/>
              <a:t>de atividade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</a:t>
            </a:r>
            <a:r>
              <a:rPr lang="pt-BR" sz="2800" dirty="0"/>
              <a:t>empregado eleito para o cargo de administração sindical ou representação profissional, inclusive junto a órgão de deliberação coletiva, não poderá ser impedido pelo empregador do exercício de suas funções para que foi eleito.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Esta cláusula </a:t>
            </a:r>
            <a:r>
              <a:rPr lang="pt-BR" sz="2800" dirty="0" smtClean="0"/>
              <a:t>decorre </a:t>
            </a:r>
            <a:r>
              <a:rPr lang="pt-BR" sz="2800" dirty="0"/>
              <a:t>de uma das liberdades sindicais coletivas, consistente no direito </a:t>
            </a:r>
            <a:r>
              <a:rPr lang="pt-BR" sz="2800" dirty="0" smtClean="0"/>
              <a:t>de a assoc. </a:t>
            </a:r>
            <a:r>
              <a:rPr lang="pt-BR" sz="2800" dirty="0"/>
              <a:t>sindical, exercer sua autonomia e atuar para cumprir suas finalidades.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331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-55601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Como as PJ sindicais agem por meio dos seus dirigentes, estes têm o direito </a:t>
            </a:r>
            <a:r>
              <a:rPr lang="pt-BR" sz="2800" dirty="0" smtClean="0"/>
              <a:t>de </a:t>
            </a:r>
            <a:r>
              <a:rPr lang="pt-BR" sz="2800" dirty="0"/>
              <a:t>acesso às empresas, para visitar os </a:t>
            </a:r>
            <a:r>
              <a:rPr lang="pt-BR" sz="2800" dirty="0" smtClean="0"/>
              <a:t>trabalhadores.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Diz Cláudio Armando </a:t>
            </a:r>
            <a:r>
              <a:rPr lang="pt-BR" sz="2800" dirty="0" err="1" smtClean="0"/>
              <a:t>Couce</a:t>
            </a:r>
            <a:r>
              <a:rPr lang="pt-BR" sz="2800" dirty="0" smtClean="0"/>
              <a:t> de </a:t>
            </a:r>
            <a:r>
              <a:rPr lang="pt-BR" sz="2800" dirty="0"/>
              <a:t>Meneses: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 </a:t>
            </a:r>
            <a:r>
              <a:rPr lang="pt-BR" sz="2800" dirty="0" smtClean="0"/>
              <a:t>desp. </a:t>
            </a:r>
            <a:r>
              <a:rPr lang="pt-BR" sz="2800" dirty="0"/>
              <a:t>do </a:t>
            </a:r>
            <a:r>
              <a:rPr lang="pt-BR" sz="2800" dirty="0" smtClean="0"/>
              <a:t>emp. </a:t>
            </a:r>
            <a:r>
              <a:rPr lang="pt-BR" sz="2800" dirty="0"/>
              <a:t>por </a:t>
            </a:r>
            <a:r>
              <a:rPr lang="pt-BR" sz="2800" dirty="0" smtClean="0"/>
              <a:t>sua </a:t>
            </a:r>
            <a:r>
              <a:rPr lang="pt-BR" sz="2800" dirty="0"/>
              <a:t>condição de sindicalizado, ou por suas atividades sindicais e reivindicativas, importa igualmente em proceder ilegítimo, atentatório da liberdade sindical que, por igual, encontra amplo repúdio na doutrina, na lei e na jurisprudência estrangeira, gerando a nulidade do ato com a imediata reintegração do obreiro, além de sanções diversas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891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No caso do despedimento discriminatório do trabalhador sindicalizado, ou daquele que manifesta sua intenção de </a:t>
            </a:r>
            <a:r>
              <a:rPr lang="pt-BR" sz="2800" dirty="0" smtClean="0"/>
              <a:t>filiar-se </a:t>
            </a:r>
            <a:r>
              <a:rPr lang="pt-BR" sz="2800" dirty="0"/>
              <a:t>a um sindicato ou, ainda, realiza atividades sindicais e reivindicativas, é inteiramente aplicável a Lei 9.029/95, que veda e sanciona os atos discriminatórios, inclusive com a condenação do empregador a reintegrar o obreiro.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Esta conclusão está em total harmonia com as </a:t>
            </a:r>
            <a:r>
              <a:rPr lang="pt-BR" sz="2800" dirty="0" err="1" smtClean="0"/>
              <a:t>CITs</a:t>
            </a:r>
            <a:r>
              <a:rPr lang="pt-BR" sz="2800" dirty="0" smtClean="0"/>
              <a:t> </a:t>
            </a:r>
            <a:r>
              <a:rPr lang="pt-BR" sz="2800" dirty="0"/>
              <a:t>87 e 98, da OIT e com o artigo 8º, </a:t>
            </a:r>
            <a:r>
              <a:rPr lang="pt-BR" sz="2800" dirty="0" smtClean="0"/>
              <a:t>II </a:t>
            </a:r>
            <a:r>
              <a:rPr lang="pt-BR" sz="2800" dirty="0"/>
              <a:t>e VIII, da </a:t>
            </a:r>
            <a:r>
              <a:rPr lang="pt-BR" sz="2800" dirty="0" smtClean="0"/>
              <a:t>CF.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79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-27384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 prática discriminatória, em razão das dificuldades que acarreta a sua demonstração, inverte a carga probatória que passa a ser do empregador ou tomador dos serviços. </a:t>
            </a:r>
          </a:p>
          <a:p>
            <a:pPr algn="just">
              <a:lnSpc>
                <a:spcPct val="150000"/>
              </a:lnSpc>
            </a:pPr>
            <a:r>
              <a:rPr lang="pt-BR" sz="2800" b="1" dirty="0" smtClean="0"/>
              <a:t>Fontes</a:t>
            </a:r>
            <a:r>
              <a:rPr lang="pt-BR" sz="2800" dirty="0"/>
              <a:t>: </a:t>
            </a:r>
            <a:r>
              <a:rPr lang="pt-BR" sz="2800" dirty="0" err="1" smtClean="0"/>
              <a:t>CITs</a:t>
            </a:r>
            <a:r>
              <a:rPr lang="pt-BR" sz="2800" dirty="0" smtClean="0"/>
              <a:t> </a:t>
            </a:r>
            <a:r>
              <a:rPr lang="pt-BR" sz="2800" dirty="0"/>
              <a:t>87 e 98. Art. 8º da CF</a:t>
            </a:r>
            <a:r>
              <a:rPr lang="pt-BR" sz="2800" dirty="0" smtClean="0"/>
              <a:t>. Art</a:t>
            </a:r>
            <a:r>
              <a:rPr lang="pt-BR" sz="2800" dirty="0"/>
              <a:t>. 543, CLT: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emp. </a:t>
            </a:r>
            <a:r>
              <a:rPr lang="pt-BR" sz="2800" dirty="0"/>
              <a:t>eleito para cargo de administração sindical ou representação profissional, inclusive junto a órgão de deliberação coletiva, não poderá ser impedido do exercício de suas funções, nem transferido para lugar ou mister que lhe dificulte ou torne impossível o desempenho das suas atribuições sindicais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849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b) </a:t>
            </a:r>
            <a:r>
              <a:rPr lang="pt-BR" sz="2800" b="1" dirty="0" err="1"/>
              <a:t>intransferibilidade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poderá </a:t>
            </a:r>
            <a:r>
              <a:rPr lang="pt-BR" sz="2800" dirty="0" smtClean="0"/>
              <a:t>o dirigente </a:t>
            </a:r>
            <a:r>
              <a:rPr lang="pt-BR" sz="2800" dirty="0" err="1" smtClean="0"/>
              <a:t>sind</a:t>
            </a:r>
            <a:r>
              <a:rPr lang="pt-BR" sz="2800" dirty="0" smtClean="0"/>
              <a:t>. ser </a:t>
            </a:r>
            <a:r>
              <a:rPr lang="pt-BR" sz="2800" dirty="0"/>
              <a:t>transferido para lugar ou mister que dificulte ou torne impossível o desempenho das suas atribuições sindicais. </a:t>
            </a:r>
            <a:r>
              <a:rPr lang="pt-BR" sz="2800" dirty="0" smtClean="0"/>
              <a:t>Perderá </a:t>
            </a:r>
            <a:r>
              <a:rPr lang="pt-BR" sz="2800" dirty="0"/>
              <a:t>o mandato se pedir a transferência.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O art. </a:t>
            </a:r>
            <a:r>
              <a:rPr lang="pt-BR" sz="2800" b="1" dirty="0"/>
              <a:t>543 da CLT</a:t>
            </a:r>
            <a:r>
              <a:rPr lang="pt-BR" sz="2800" dirty="0"/>
              <a:t> veda a </a:t>
            </a:r>
            <a:r>
              <a:rPr lang="pt-BR" sz="2800" dirty="0" smtClean="0"/>
              <a:t>transferência </a:t>
            </a:r>
            <a:r>
              <a:rPr lang="pt-BR" sz="2800" dirty="0"/>
              <a:t>do empregado dirigente ou representante </a:t>
            </a:r>
            <a:r>
              <a:rPr lang="pt-BR" sz="2800" dirty="0" err="1" smtClean="0"/>
              <a:t>sind</a:t>
            </a:r>
            <a:r>
              <a:rPr lang="pt-BR" sz="2800" dirty="0" smtClean="0"/>
              <a:t>. </a:t>
            </a:r>
            <a:r>
              <a:rPr lang="pt-BR" sz="2800" dirty="0"/>
              <a:t>ou de associação </a:t>
            </a:r>
            <a:r>
              <a:rPr lang="pt-BR" sz="2800" dirty="0" smtClean="0"/>
              <a:t>profissional </a:t>
            </a:r>
            <a:r>
              <a:rPr lang="pt-BR" sz="2800" dirty="0"/>
              <a:t>para fora da base territorial da entidade. </a:t>
            </a:r>
            <a:r>
              <a:rPr lang="pt-BR" sz="2800" dirty="0" smtClean="0"/>
              <a:t>Transferência é a remoção com mudança </a:t>
            </a:r>
            <a:r>
              <a:rPr lang="pt-BR" sz="2800" dirty="0"/>
              <a:t>de domicílio segundo a lei civil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514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 o art. </a:t>
            </a:r>
            <a:r>
              <a:rPr lang="pt-BR" sz="2800" b="1" dirty="0"/>
              <a:t>659, IX</a:t>
            </a:r>
            <a:r>
              <a:rPr lang="pt-BR" sz="2800" dirty="0"/>
              <a:t> </a:t>
            </a:r>
            <a:r>
              <a:rPr lang="pt-BR" sz="2800" dirty="0" smtClean="0"/>
              <a:t>diz competir </a:t>
            </a:r>
            <a:r>
              <a:rPr lang="pt-BR" sz="2800" dirty="0"/>
              <a:t>ao juiz conceder medida liminar, até decisão final do </a:t>
            </a:r>
            <a:r>
              <a:rPr lang="pt-BR" sz="2800" dirty="0" err="1" smtClean="0"/>
              <a:t>proc</a:t>
            </a:r>
            <a:r>
              <a:rPr lang="pt-BR" sz="2800" dirty="0" smtClean="0"/>
              <a:t> </a:t>
            </a:r>
            <a:r>
              <a:rPr lang="pt-BR" sz="2800" dirty="0"/>
              <a:t>em reclamação </a:t>
            </a:r>
            <a:r>
              <a:rPr lang="pt-BR" sz="2800" dirty="0" err="1" smtClean="0"/>
              <a:t>trab</a:t>
            </a:r>
            <a:r>
              <a:rPr lang="pt-BR" sz="2800" dirty="0" smtClean="0"/>
              <a:t> </a:t>
            </a:r>
            <a:r>
              <a:rPr lang="pt-BR" sz="2800" dirty="0"/>
              <a:t>para tornar sem efeito </a:t>
            </a:r>
            <a:r>
              <a:rPr lang="pt-BR" sz="2800" dirty="0" err="1" smtClean="0"/>
              <a:t>transf</a:t>
            </a:r>
            <a:r>
              <a:rPr lang="pt-BR" sz="2800" dirty="0" smtClean="0"/>
              <a:t>. </a:t>
            </a:r>
            <a:r>
              <a:rPr lang="pt-BR" sz="2800" dirty="0"/>
              <a:t>disciplinada pelos §§ do art. 469 da CLT.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c) </a:t>
            </a:r>
            <a:r>
              <a:rPr lang="pt-BR" sz="2800" b="1" dirty="0"/>
              <a:t>estabilidade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pode ser dispensado desde o momento do registro da candidatura para cargo de direção ou </a:t>
            </a:r>
            <a:r>
              <a:rPr lang="pt-BR" sz="2800" dirty="0" smtClean="0"/>
              <a:t>repres. </a:t>
            </a:r>
            <a:r>
              <a:rPr lang="pt-BR" sz="2800" dirty="0"/>
              <a:t>sindical até um ano após a expiração do mandato.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Fontes: </a:t>
            </a:r>
            <a:r>
              <a:rPr lang="pt-BR" sz="2800" dirty="0" err="1"/>
              <a:t>arts</a:t>
            </a:r>
            <a:r>
              <a:rPr lang="pt-BR" sz="2800" dirty="0"/>
              <a:t>. 8º, VIII, CF e 543, § 3º, CLT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619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-68066"/>
            <a:ext cx="849694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O art. 659, X, CLT, </a:t>
            </a:r>
            <a:r>
              <a:rPr lang="pt-BR" sz="2800" dirty="0" smtClean="0"/>
              <a:t>diz competir </a:t>
            </a:r>
            <a:r>
              <a:rPr lang="pt-BR" sz="2800" dirty="0"/>
              <a:t>ao juiz conceder liminar, até decisão final do </a:t>
            </a:r>
            <a:r>
              <a:rPr lang="pt-BR" sz="2800" dirty="0" err="1" smtClean="0"/>
              <a:t>proc</a:t>
            </a:r>
            <a:r>
              <a:rPr lang="pt-BR" sz="2800" dirty="0" smtClean="0"/>
              <a:t>, </a:t>
            </a:r>
            <a:r>
              <a:rPr lang="pt-BR" sz="2800" dirty="0"/>
              <a:t>em </a:t>
            </a:r>
            <a:r>
              <a:rPr lang="pt-BR" sz="2800" dirty="0" smtClean="0"/>
              <a:t>reclamação </a:t>
            </a:r>
            <a:r>
              <a:rPr lang="pt-BR" sz="2800" dirty="0" err="1" smtClean="0"/>
              <a:t>trab</a:t>
            </a:r>
            <a:r>
              <a:rPr lang="pt-BR" sz="2800" dirty="0" smtClean="0"/>
              <a:t> </a:t>
            </a:r>
            <a:r>
              <a:rPr lang="pt-BR" sz="2800" dirty="0"/>
              <a:t>que </a:t>
            </a:r>
            <a:r>
              <a:rPr lang="pt-BR" sz="2800" dirty="0" smtClean="0"/>
              <a:t>vise </a:t>
            </a:r>
            <a:r>
              <a:rPr lang="pt-BR" sz="2800" dirty="0"/>
              <a:t>reintegrar no emprego dirigente sindical afastado, suspenso ou dispensado pelo empregador.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aplicação da suspensão e o ajuizamento do inquérito </a:t>
            </a:r>
            <a:r>
              <a:rPr lang="pt-BR" sz="2800" dirty="0" err="1" smtClean="0"/>
              <a:t>j.p.a</a:t>
            </a:r>
            <a:r>
              <a:rPr lang="pt-BR" sz="2800" dirty="0" smtClean="0"/>
              <a:t> </a:t>
            </a:r>
            <a:r>
              <a:rPr lang="pt-BR" sz="2800" dirty="0"/>
              <a:t>de falta grave no prazo de 30 dias são formalidades essenciais para a </a:t>
            </a:r>
            <a:r>
              <a:rPr lang="pt-BR" sz="2800" dirty="0" smtClean="0"/>
              <a:t>petição de espedida </a:t>
            </a:r>
            <a:r>
              <a:rPr lang="pt-BR" sz="2800" dirty="0"/>
              <a:t>do empregado estável, cf. </a:t>
            </a:r>
            <a:r>
              <a:rPr lang="pt-BR" sz="2800" dirty="0" err="1"/>
              <a:t>arts</a:t>
            </a:r>
            <a:r>
              <a:rPr lang="pt-BR" sz="2800" dirty="0"/>
              <a:t>. 494 e 853 da CLT.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Se o empregador </a:t>
            </a:r>
            <a:r>
              <a:rPr lang="pt-BR" sz="2800" dirty="0" smtClean="0"/>
              <a:t>despedi-lo </a:t>
            </a:r>
            <a:r>
              <a:rPr lang="pt-BR" sz="2800" dirty="0"/>
              <a:t>sem essas formalidades, a medida liminar se impõe, em virtude da nulidade absoluta desse ato, cf. art. 166 do Código </a:t>
            </a:r>
            <a:r>
              <a:rPr lang="pt-BR" sz="2800" dirty="0" smtClean="0"/>
              <a:t>Civil: </a:t>
            </a:r>
          </a:p>
        </p:txBody>
      </p:sp>
    </p:spTree>
    <p:extLst>
      <p:ext uri="{BB962C8B-B14F-4D97-AF65-F5344CB8AC3E}">
        <p14:creationId xmlns:p14="http://schemas.microsoft.com/office/powerpoint/2010/main" val="24843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78488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É nulo o negócio jurídico quando: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I – celebrado por pessoa absolutamente incapaz;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II – for ilícito, impossível ou indeterminável o seu objeto;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III – o motivo determinante, comum a ambas as partes, for ilícito;</a:t>
            </a:r>
          </a:p>
          <a:p>
            <a:pPr algn="just">
              <a:lnSpc>
                <a:spcPct val="150000"/>
              </a:lnSpc>
            </a:pPr>
            <a:r>
              <a:rPr lang="pt-BR" sz="2800" b="1" dirty="0"/>
              <a:t>IV – não revestir a forma prescrita em lei;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V – tiver por objetivo fraudar a lei imperativa;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VI – a lei taxativamente o declarar nulo, ou proibir-lhe a prática, sem cominar sanção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745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79580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d) </a:t>
            </a:r>
            <a:r>
              <a:rPr lang="pt-BR" sz="2800" b="1" dirty="0"/>
              <a:t>afastamentos</a:t>
            </a:r>
            <a:r>
              <a:rPr lang="pt-BR" sz="2800" dirty="0"/>
              <a:t> –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Na </a:t>
            </a:r>
            <a:r>
              <a:rPr lang="pt-BR" sz="2800" dirty="0"/>
              <a:t>qualidade de representante de entidade sindical, o dirigente sindical tem o direito de ausentar-se do serviço sem prejuízo da remuneração, pelo tempo que se fizer necessário, para participar de reunião oficial de organismo internacional do qual o Brasil seja membro — art. 473, IX, item acrescido pela Lei n. 11.304/06.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0619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19516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Que pode ser desdobrado em: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Afastamentos para encontros de entidades que compõem a rede de sua representação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Afastamentos para participar das assembleias do seu sindicato.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Considerando </a:t>
            </a:r>
            <a:r>
              <a:rPr lang="pt-BR" sz="2800" dirty="0"/>
              <a:t>o direito do dirigente atuar para fazer efetiva a representação </a:t>
            </a:r>
            <a:r>
              <a:rPr lang="pt-BR" sz="2800" dirty="0" smtClean="0"/>
              <a:t>sindical.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737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:\Users\trt\AppData\Local\Microsoft\Windows\Temporary Internet Files\Content.IE5\RG0TS33Z\trabalho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38712"/>
            <a:ext cx="842493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395536" y="3326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O HOMEM NASCEU PARA TRABALHAR, COMO A AVE PARA VOAR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450912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Tudo que é normal não gera história.</a:t>
            </a:r>
          </a:p>
          <a:p>
            <a:r>
              <a:rPr lang="pt-BR" sz="2800" dirty="0">
                <a:solidFill>
                  <a:schemeClr val="bg1"/>
                </a:solidFill>
              </a:rPr>
              <a:t>A história é feita de </a:t>
            </a:r>
            <a:r>
              <a:rPr lang="pt-BR" sz="2800" dirty="0" smtClean="0">
                <a:solidFill>
                  <a:schemeClr val="bg1"/>
                </a:solidFill>
              </a:rPr>
              <a:t>loucuras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6632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e</a:t>
            </a:r>
            <a:r>
              <a:rPr lang="pt-BR" sz="2800" dirty="0"/>
              <a:t>) </a:t>
            </a:r>
            <a:r>
              <a:rPr lang="pt-BR" sz="2800" b="1" dirty="0"/>
              <a:t>suspensão do contrato para exercer o mandato sindical</a:t>
            </a:r>
            <a:r>
              <a:rPr lang="pt-BR" sz="2800" dirty="0"/>
              <a:t> – o empregado tem direito a licença não remunerada para exercer suas funções de direção sindical.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liberação remunerada é ato de liberalidade do empregador ou decorrente de cláusula de contrato individual ou de </a:t>
            </a:r>
            <a:r>
              <a:rPr lang="pt-BR" sz="2800" dirty="0" err="1" smtClean="0"/>
              <a:t>neg</a:t>
            </a:r>
            <a:r>
              <a:rPr lang="pt-BR" sz="2800" dirty="0" smtClean="0"/>
              <a:t> </a:t>
            </a:r>
            <a:r>
              <a:rPr lang="pt-BR" sz="2800" dirty="0"/>
              <a:t>coletiva, cf. art. 543, § 2º, da CLT.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Sendo </a:t>
            </a:r>
            <a:r>
              <a:rPr lang="pt-BR" sz="2800" dirty="0"/>
              <a:t>a liberação sem remuneração, a entidade sindical </a:t>
            </a:r>
            <a:r>
              <a:rPr lang="pt-BR" sz="2800" dirty="0" smtClean="0"/>
              <a:t>deve assumir </a:t>
            </a:r>
            <a:r>
              <a:rPr lang="pt-BR" sz="2800" dirty="0"/>
              <a:t>esse ônus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942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Mas</a:t>
            </a:r>
            <a:r>
              <a:rPr lang="pt-BR" sz="2800" dirty="0"/>
              <a:t>, logicamente, o afastamento total para exercício do mandato sindical se aplica somente àquele que exerce a presidência do órgão.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Para </a:t>
            </a:r>
            <a:r>
              <a:rPr lang="pt-BR" sz="2800" dirty="0"/>
              <a:t>os demais diretores, os afastamentos autorizados são apenas os eventuais, que, da mesma forma, podem ser considerados suspensão do contrato </a:t>
            </a:r>
            <a:r>
              <a:rPr lang="pt-BR" sz="2800" dirty="0" smtClean="0"/>
              <a:t>(sem </a:t>
            </a:r>
            <a:r>
              <a:rPr lang="pt-BR" sz="2800" dirty="0"/>
              <a:t>salário), ou apenas interrupção (com salários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39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II – QUEM É O REPRESENTANTE SINDICAL?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A rigor constitucional, são todos aqueles </a:t>
            </a:r>
            <a:r>
              <a:rPr lang="pt-BR" sz="2800" b="1" dirty="0"/>
              <a:t>eleitos</a:t>
            </a:r>
            <a:r>
              <a:rPr lang="pt-BR" sz="2800" dirty="0"/>
              <a:t> para cargos de </a:t>
            </a:r>
            <a:r>
              <a:rPr lang="pt-BR" sz="2800" b="1" dirty="0"/>
              <a:t>direção</a:t>
            </a:r>
            <a:r>
              <a:rPr lang="pt-BR" sz="2800" dirty="0"/>
              <a:t> e </a:t>
            </a:r>
            <a:r>
              <a:rPr lang="pt-BR" sz="2800" b="1" dirty="0"/>
              <a:t>representação sindical</a:t>
            </a:r>
            <a:r>
              <a:rPr lang="pt-BR" sz="2800" dirty="0"/>
              <a:t>. São duas coisas e uma delas dá o direito.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precisa ser cumulativamente.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É o que textualiza o art. 8º, VIII, da CF, que eleva à categoria de direito fundamental o direito que já constava do vetusto art. 543, § 3º, da CLT.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Constituição, neste ponto, é autoaplicável, não podendo sofrer limitações por legislação anterior.</a:t>
            </a:r>
          </a:p>
        </p:txBody>
      </p:sp>
    </p:spTree>
    <p:extLst>
      <p:ext uri="{BB962C8B-B14F-4D97-AF65-F5344CB8AC3E}">
        <p14:creationId xmlns:p14="http://schemas.microsoft.com/office/powerpoint/2010/main" val="15529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 quais os dirigentes?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Todos aqueles previstos no estatuto da entidade.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É o que sobressai do art. 8º, I, da CF/88: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I – a lei não poderá exigir autorização do Estado para a fundação de sindicato, ressalvado o registro no órgão competente, vedadas ao Poder Público a interferência e a intervenção na organização sindical</a:t>
            </a:r>
            <a:r>
              <a:rPr lang="pt-BR" sz="2800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3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O art. 5º, XVIII, é a regra geral do associativismo: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“</a:t>
            </a:r>
            <a:r>
              <a:rPr lang="pt-BR" sz="2800" i="1" dirty="0" smtClean="0"/>
              <a:t>a criação de associação e, na forma da lei, a de cooperativas independem de autorização, sendo vedada a interferência estatal em seu funcionamento”.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Vejam que só as cooperativas prescindem de lei regulamentadora, as associações não.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702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O </a:t>
            </a:r>
            <a:r>
              <a:rPr lang="pt-BR" sz="2800" dirty="0"/>
              <a:t>preceito </a:t>
            </a:r>
            <a:r>
              <a:rPr lang="pt-BR" sz="2800" dirty="0" smtClean="0"/>
              <a:t>do art. 8º, I, representa </a:t>
            </a:r>
            <a:r>
              <a:rPr lang="pt-BR" sz="2800" dirty="0"/>
              <a:t>um compromisso do Brasil com a CIT 87, cujo art. 3º assim dispõe: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Art. 3 — 1. As </a:t>
            </a:r>
            <a:r>
              <a:rPr lang="pt-BR" sz="2800" dirty="0" err="1" smtClean="0"/>
              <a:t>orgs</a:t>
            </a:r>
            <a:r>
              <a:rPr lang="pt-BR" sz="2800" dirty="0" smtClean="0"/>
              <a:t> </a:t>
            </a:r>
            <a:r>
              <a:rPr lang="pt-BR" sz="2800" dirty="0"/>
              <a:t>de </a:t>
            </a:r>
            <a:r>
              <a:rPr lang="pt-BR" sz="2800" dirty="0" err="1" smtClean="0"/>
              <a:t>trabs</a:t>
            </a:r>
            <a:r>
              <a:rPr lang="pt-BR" sz="2800" dirty="0" smtClean="0"/>
              <a:t> e </a:t>
            </a:r>
            <a:r>
              <a:rPr lang="pt-BR" sz="2800" dirty="0"/>
              <a:t>de empregadores terão o direito de elaborar seus estatutos e regulamentos administrativos, de eleger livremente seus representantes, de organizar a gestão e a atividade dos mesmos e de formular seu programa de ação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2. </a:t>
            </a:r>
            <a:r>
              <a:rPr lang="pt-BR" sz="2800" dirty="0"/>
              <a:t>As autoridades públicas deverão abster-se de qualquer intervenção que possa limitar esse direito ou entravar o seu exercício legal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359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Quem </a:t>
            </a:r>
            <a:r>
              <a:rPr lang="pt-BR" sz="2800" dirty="0"/>
              <a:t>dirige representa, mas nem sempre que representa dirige.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Logo, são titulares das garantias </a:t>
            </a:r>
            <a:r>
              <a:rPr lang="pt-BR" sz="2800" dirty="0" smtClean="0"/>
              <a:t>constitucionais: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todos </a:t>
            </a:r>
            <a:r>
              <a:rPr lang="pt-BR" sz="2800" dirty="0"/>
              <a:t>os diretores previstos no estatuto da </a:t>
            </a:r>
            <a:r>
              <a:rPr lang="pt-BR" sz="2800" dirty="0" smtClean="0"/>
              <a:t>entidade;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membros </a:t>
            </a:r>
            <a:r>
              <a:rPr lang="pt-BR" sz="2800" dirty="0"/>
              <a:t>do conselho </a:t>
            </a:r>
            <a:r>
              <a:rPr lang="pt-BR" sz="2800" dirty="0" smtClean="0"/>
              <a:t>fiscal;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Delegados;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os </a:t>
            </a:r>
            <a:r>
              <a:rPr lang="pt-BR" sz="2800" dirty="0"/>
              <a:t>suplentes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 o suporte da garantia de emprego é o inc. I do art. 7º da CF, que alberga  princípio da continuidade da relação de emprego.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03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800" dirty="0" smtClean="0"/>
              <a:t>	O </a:t>
            </a:r>
            <a:r>
              <a:rPr lang="pt-BR" sz="2800" dirty="0"/>
              <a:t>representante de que trata o art. 11 da </a:t>
            </a:r>
            <a:r>
              <a:rPr lang="pt-BR" sz="2800" dirty="0" smtClean="0"/>
              <a:t>CF: 	que </a:t>
            </a:r>
            <a:r>
              <a:rPr lang="pt-BR" sz="2800" dirty="0"/>
              <a:t>o representante seja: </a:t>
            </a:r>
            <a:endParaRPr lang="pt-BR" sz="2800" dirty="0" smtClean="0"/>
          </a:p>
          <a:p>
            <a:pPr>
              <a:spcBef>
                <a:spcPts val="1200"/>
              </a:spcBef>
            </a:pPr>
            <a:r>
              <a:rPr lang="pt-BR" sz="2800" dirty="0"/>
              <a:t>	</a:t>
            </a:r>
            <a:r>
              <a:rPr lang="pt-BR" sz="2800" dirty="0" smtClean="0"/>
              <a:t>a</a:t>
            </a:r>
            <a:r>
              <a:rPr lang="pt-BR" sz="2800" dirty="0"/>
              <a:t>) eleito, logicamente por todos os empregados da empresa, de todas as suas unidades; </a:t>
            </a:r>
            <a:endParaRPr lang="pt-BR" sz="2800" dirty="0" smtClean="0"/>
          </a:p>
          <a:p>
            <a:pPr>
              <a:spcBef>
                <a:spcPts val="1200"/>
              </a:spcBef>
            </a:pPr>
            <a:r>
              <a:rPr lang="pt-BR" sz="2800" dirty="0"/>
              <a:t>	</a:t>
            </a:r>
            <a:r>
              <a:rPr lang="pt-BR" sz="2800" dirty="0" smtClean="0"/>
              <a:t>b</a:t>
            </a:r>
            <a:r>
              <a:rPr lang="pt-BR" sz="2800" dirty="0"/>
              <a:t>) somente nas empresas com mais de 200 empregados. </a:t>
            </a:r>
            <a:endParaRPr lang="pt-BR" sz="2800" dirty="0" smtClean="0"/>
          </a:p>
          <a:p>
            <a:pPr>
              <a:spcBef>
                <a:spcPts val="1200"/>
              </a:spcBef>
            </a:pPr>
            <a:r>
              <a:rPr lang="pt-BR" sz="2800" dirty="0"/>
              <a:t>	</a:t>
            </a:r>
            <a:r>
              <a:rPr lang="pt-BR" sz="2800" dirty="0" smtClean="0"/>
              <a:t>Poderá </a:t>
            </a:r>
            <a:r>
              <a:rPr lang="pt-BR" sz="2800" dirty="0"/>
              <a:t>esse representante não guardar nenhuma identidade com o sindicato de sua categoria.</a:t>
            </a:r>
          </a:p>
          <a:p>
            <a:pPr>
              <a:spcBef>
                <a:spcPts val="1200"/>
              </a:spcBef>
            </a:pPr>
            <a:r>
              <a:rPr lang="pt-BR" sz="2800" dirty="0"/>
              <a:t>	</a:t>
            </a:r>
            <a:r>
              <a:rPr lang="pt-BR" sz="2800" b="1" dirty="0" smtClean="0"/>
              <a:t>Comporta </a:t>
            </a:r>
            <a:r>
              <a:rPr lang="pt-BR" sz="2800" b="1" dirty="0"/>
              <a:t>interpretação no sentido de incluir-se os terceirizados, porque são trabalhadores empregados, em caráter permanente. </a:t>
            </a:r>
            <a:endParaRPr lang="pt-BR" sz="2800" b="1" dirty="0" smtClean="0"/>
          </a:p>
          <a:p>
            <a:pPr>
              <a:spcBef>
                <a:spcPts val="1200"/>
              </a:spcBef>
            </a:pPr>
            <a:r>
              <a:rPr lang="pt-BR" sz="2800" dirty="0"/>
              <a:t>	</a:t>
            </a:r>
            <a:r>
              <a:rPr lang="pt-BR" sz="2800" dirty="0" smtClean="0"/>
              <a:t>No </a:t>
            </a:r>
            <a:r>
              <a:rPr lang="pt-BR" sz="2800" dirty="0"/>
              <a:t>tempo em que a </a:t>
            </a:r>
            <a:r>
              <a:rPr lang="pt-BR" sz="2800" dirty="0" smtClean="0"/>
              <a:t>CF </a:t>
            </a:r>
            <a:r>
              <a:rPr lang="pt-BR" sz="2800" dirty="0"/>
              <a:t>foi promulgada, ainda não estava consolidada </a:t>
            </a:r>
            <a:r>
              <a:rPr lang="pt-BR" sz="2800" dirty="0" smtClean="0"/>
              <a:t>essa modalidade trabalhista.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20742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	Por </a:t>
            </a:r>
            <a:r>
              <a:rPr lang="pt-BR" sz="2800" dirty="0"/>
              <a:t>sua vez, esse representante não tem legitimidade para subscrever acordo coletivo do trabalho, porque o inciso IV do art. 8º assim preceitua: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	IV </a:t>
            </a:r>
            <a:r>
              <a:rPr lang="pt-BR" sz="2800" dirty="0"/>
              <a:t>– é obrigatória a participação dos sindicatos nas negociações coletivas de trabalho.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	</a:t>
            </a:r>
            <a:r>
              <a:rPr lang="pt-BR" sz="2800" dirty="0" smtClean="0"/>
              <a:t>Neg. </a:t>
            </a:r>
            <a:r>
              <a:rPr lang="pt-BR" sz="2800" dirty="0"/>
              <a:t>coletiva de trabalho não se confunde com negociação com a coletividade dos trabalhadores. Nas matérias em que a </a:t>
            </a:r>
            <a:r>
              <a:rPr lang="pt-BR" sz="2800" dirty="0" smtClean="0"/>
              <a:t>CF </a:t>
            </a:r>
            <a:r>
              <a:rPr lang="pt-BR" sz="2800" dirty="0"/>
              <a:t>exige </a:t>
            </a:r>
            <a:r>
              <a:rPr lang="pt-BR" sz="2800" dirty="0" smtClean="0"/>
              <a:t>neg. </a:t>
            </a:r>
            <a:r>
              <a:rPr lang="pt-BR" sz="2800" dirty="0"/>
              <a:t>coletiva, há que figurar em um dos polos o sindicato da categoria profissional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20008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No entanto, é lastimável que já faz mais de 30 anos da eleição do Tancredo Neves e ainda hoje os Tribunais prosseguem com ancilosados precedentes de raízes  </a:t>
            </a:r>
            <a:r>
              <a:rPr lang="pt-BR" sz="2800" dirty="0" smtClean="0"/>
              <a:t>ditatoriais/64;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ainda </a:t>
            </a:r>
            <a:r>
              <a:rPr lang="pt-BR" sz="2800" dirty="0"/>
              <a:t>não fizeram a leitura progressista que a CF/88 epigrafa no seu Preâmbulo e no art. 7º.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Portanto, esse ponto deve ser objeto de luta concentrada de todas as entidades sindicais de todos os níveis, por todos os meios legais: administrativos, judiciais, legais, movimentos sociais etc.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409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95599"/>
            <a:ext cx="86409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Parafraseando </a:t>
            </a:r>
            <a:r>
              <a:rPr lang="pt-BR" sz="4000" dirty="0" smtClean="0"/>
              <a:t>Mozart Russomano, sobre a boa nova, o que trago de bom não é novo e o que trago de novo não é bom</a:t>
            </a:r>
            <a:r>
              <a:rPr lang="pt-BR" sz="2800" dirty="0" smtClean="0"/>
              <a:t>.</a:t>
            </a:r>
          </a:p>
          <a:p>
            <a:pPr algn="just"/>
            <a:endParaRPr lang="pt-BR" sz="3600" b="1" dirty="0" smtClean="0"/>
          </a:p>
          <a:p>
            <a:pPr algn="just"/>
            <a:r>
              <a:rPr lang="pt-BR" sz="3600" b="1" dirty="0" smtClean="0"/>
              <a:t>DIREITO É LUTA. </a:t>
            </a:r>
          </a:p>
          <a:p>
            <a:pPr algn="just"/>
            <a:r>
              <a:rPr lang="pt-BR" sz="3600" b="1" dirty="0" smtClean="0"/>
              <a:t>A COLCHA É ÚNICA. </a:t>
            </a:r>
          </a:p>
          <a:p>
            <a:pPr algn="just"/>
            <a:r>
              <a:rPr lang="pt-BR" sz="3600" b="1" dirty="0" smtClean="0"/>
              <a:t>E QUANDO É PUXADA PARA UM LADO, ONTRO É DESCOBERTO.</a:t>
            </a:r>
          </a:p>
          <a:p>
            <a:pPr algn="just"/>
            <a:r>
              <a:rPr lang="pt-BR" sz="3600" b="1" dirty="0" smtClean="0"/>
              <a:t>A LUTA PELO DIREITO É A MARCA DO MOVIMENTO SINDICAL.</a:t>
            </a: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233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16632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Os obstáculos não devem ser vistos como empecilhos, mas como estímulos para a luta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 os obstáculos apontados suscitam um planejamento de combate e de ação, pois quem não sabe aonde vai, não vai a lugar nenhum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O inimigo comum une as diversas correntes trabalhistas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Aliás, os obstáculos reais apontados devem embasar  mais um objeto de luta comum de todas as  representações sindicais</a:t>
            </a:r>
            <a:r>
              <a:rPr lang="pt-BR" dirty="0" smtClean="0"/>
              <a:t>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1936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-27384"/>
            <a:ext cx="85689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Para esta luta, nesse novo tempo, a qualificação e o profissionalismo são essenciais.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Não há mais no mundo lugar para aventura.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Até para ser lixeiro tem que estudar para o concurso.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Da mesma forma que os dirigentes, os advogados sindicais têm que se manter </a:t>
            </a:r>
            <a:r>
              <a:rPr lang="pt-BR" sz="2800" dirty="0" smtClean="0"/>
              <a:t>atualizados.</a:t>
            </a:r>
            <a:endParaRPr lang="pt-BR" sz="2800" dirty="0" smtClean="0"/>
          </a:p>
          <a:p>
            <a:pPr>
              <a:lnSpc>
                <a:spcPct val="150000"/>
              </a:lnSpc>
            </a:pPr>
            <a:r>
              <a:rPr lang="pt-BR" sz="2800" dirty="0" smtClean="0"/>
              <a:t>Destarte, </a:t>
            </a:r>
            <a:r>
              <a:rPr lang="pt-BR" sz="2800" dirty="0" smtClean="0"/>
              <a:t>no Piauí os </a:t>
            </a:r>
            <a:r>
              <a:rPr lang="pt-BR" sz="2800" dirty="0" smtClean="0"/>
              <a:t>trabalhadores estão procurando advogados particulares </a:t>
            </a:r>
            <a:r>
              <a:rPr lang="pt-BR" sz="2800" dirty="0" smtClean="0"/>
              <a:t>porque, </a:t>
            </a:r>
            <a:r>
              <a:rPr lang="pt-BR" sz="2800" dirty="0" err="1" smtClean="0"/>
              <a:t>dizeem</a:t>
            </a:r>
            <a:r>
              <a:rPr lang="pt-BR" sz="2800" dirty="0" smtClean="0"/>
              <a:t> eles, </a:t>
            </a:r>
            <a:r>
              <a:rPr lang="pt-BR" sz="2800" dirty="0" smtClean="0"/>
              <a:t>os do sindicato não prestam uma boa assistência jurídica.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Destarte, advogar essas grandes teses requer elevada qualificação profissional.</a:t>
            </a:r>
          </a:p>
        </p:txBody>
      </p:sp>
    </p:spTree>
    <p:extLst>
      <p:ext uri="{BB962C8B-B14F-4D97-AF65-F5344CB8AC3E}">
        <p14:creationId xmlns:p14="http://schemas.microsoft.com/office/powerpoint/2010/main" val="5527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 Súmula n. 369, em </a:t>
            </a:r>
            <a:r>
              <a:rPr lang="pt-BR" sz="2800" dirty="0" smtClean="0"/>
              <a:t>5 </a:t>
            </a:r>
            <a:r>
              <a:rPr lang="pt-BR" sz="2800" dirty="0"/>
              <a:t>incisos, impõe limitações que, certamente, não correspondem ao programa </a:t>
            </a:r>
            <a:r>
              <a:rPr lang="pt-BR" sz="2800" dirty="0" smtClean="0"/>
              <a:t>const. </a:t>
            </a:r>
            <a:r>
              <a:rPr lang="pt-BR" sz="2800" dirty="0"/>
              <a:t>Interpreta a norma trabalhista contra </a:t>
            </a:r>
            <a:r>
              <a:rPr lang="pt-BR" sz="2800" dirty="0" smtClean="0"/>
              <a:t>os princípios </a:t>
            </a:r>
            <a:r>
              <a:rPr lang="pt-BR" sz="2800" dirty="0"/>
              <a:t>da Proteção, da </a:t>
            </a:r>
            <a:r>
              <a:rPr lang="pt-BR" sz="2800" dirty="0" smtClean="0"/>
              <a:t>Lib. </a:t>
            </a:r>
            <a:r>
              <a:rPr lang="pt-BR" sz="2800" dirty="0" err="1" smtClean="0"/>
              <a:t>Sind</a:t>
            </a:r>
            <a:r>
              <a:rPr lang="pt-BR" sz="2800" dirty="0" smtClean="0"/>
              <a:t> e </a:t>
            </a:r>
            <a:r>
              <a:rPr lang="pt-BR" sz="2800" dirty="0"/>
              <a:t>da Autodeterminação Coletiva.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As </a:t>
            </a:r>
            <a:r>
              <a:rPr lang="pt-BR" sz="2800" dirty="0" err="1" smtClean="0"/>
              <a:t>OJs</a:t>
            </a:r>
            <a:r>
              <a:rPr lang="pt-BR" sz="2800" dirty="0" smtClean="0"/>
              <a:t> 369 e 365 </a:t>
            </a:r>
            <a:r>
              <a:rPr lang="pt-BR" sz="2800" dirty="0"/>
              <a:t>seguem o mesmo (</a:t>
            </a:r>
            <a:r>
              <a:rPr lang="pt-BR" sz="2800" dirty="0" err="1"/>
              <a:t>des</a:t>
            </a:r>
            <a:r>
              <a:rPr lang="pt-BR" sz="2800" dirty="0"/>
              <a:t>)caminho.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Vê-se </a:t>
            </a:r>
            <a:r>
              <a:rPr lang="pt-BR" sz="2800" dirty="0"/>
              <a:t>que toda a </a:t>
            </a:r>
            <a:r>
              <a:rPr lang="pt-BR" sz="2800" dirty="0" smtClean="0"/>
              <a:t>base da </a:t>
            </a:r>
            <a:r>
              <a:rPr lang="pt-BR" sz="2800" dirty="0" err="1" smtClean="0"/>
              <a:t>Súm</a:t>
            </a:r>
            <a:r>
              <a:rPr lang="pt-BR" sz="2800" dirty="0" smtClean="0"/>
              <a:t>. foi </a:t>
            </a:r>
            <a:r>
              <a:rPr lang="pt-BR" sz="2800" dirty="0"/>
              <a:t>formatada na SBDI-1 na década de 1990, revelando </a:t>
            </a:r>
            <a:r>
              <a:rPr lang="pt-BR" sz="2800" dirty="0" smtClean="0"/>
              <a:t>o </a:t>
            </a:r>
            <a:r>
              <a:rPr lang="pt-BR" sz="2800" dirty="0"/>
              <a:t>pensamento </a:t>
            </a:r>
            <a:r>
              <a:rPr lang="pt-BR" sz="2800" dirty="0" smtClean="0"/>
              <a:t>dos seus membros de então (da </a:t>
            </a:r>
            <a:r>
              <a:rPr lang="pt-BR" sz="2800" dirty="0"/>
              <a:t>ditadura), que se petrificou</a:t>
            </a:r>
            <a:r>
              <a:rPr lang="pt-BR" sz="2800" dirty="0" smtClean="0"/>
              <a:t>, </a:t>
            </a:r>
            <a:r>
              <a:rPr lang="pt-BR" sz="2800" dirty="0"/>
              <a:t>necrosando toda uma possibilidade de evolução dessa categoria de direitos.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9298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462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Esses verbetes revelam um cuidado em </a:t>
            </a:r>
            <a:r>
              <a:rPr lang="pt-BR" sz="2800" dirty="0" smtClean="0"/>
              <a:t>reduzir </a:t>
            </a:r>
            <a:r>
              <a:rPr lang="pt-BR" sz="2800" dirty="0"/>
              <a:t>um direito </a:t>
            </a:r>
            <a:r>
              <a:rPr lang="pt-BR" sz="2800" dirty="0" smtClean="0"/>
              <a:t>que é, </a:t>
            </a:r>
            <a:r>
              <a:rPr lang="pt-BR" sz="2800" dirty="0"/>
              <a:t>por </a:t>
            </a:r>
            <a:r>
              <a:rPr lang="pt-BR" sz="2800" dirty="0" smtClean="0"/>
              <a:t>natureza</a:t>
            </a:r>
            <a:r>
              <a:rPr lang="pt-BR" sz="2800" dirty="0"/>
              <a:t>, </a:t>
            </a:r>
            <a:r>
              <a:rPr lang="pt-BR" sz="2800" dirty="0" smtClean="0"/>
              <a:t>expansivo</a:t>
            </a:r>
            <a:r>
              <a:rPr lang="pt-BR" sz="2800" dirty="0"/>
              <a:t>: é tomado o texto da lei e, da sua literalidade, se fez o corte cirúrgico </a:t>
            </a:r>
            <a:r>
              <a:rPr lang="pt-BR" sz="2800" dirty="0" smtClean="0"/>
              <a:t>com o bisturi a laser (redutor), </a:t>
            </a:r>
            <a:r>
              <a:rPr lang="pt-BR" sz="2800" dirty="0"/>
              <a:t>para extrair-lhe o mínimo de consequências positivas ao trabalhador.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endParaRPr lang="pt-BR" sz="2800" dirty="0" smtClean="0"/>
          </a:p>
        </p:txBody>
      </p:sp>
      <p:pic>
        <p:nvPicPr>
          <p:cNvPr id="3" name="Imagem 2" descr="http://www.fbc-ba.com.br/servicos/cirurgia-cardiovascular-1/cirurgia-cardiovascular/images/cirurgia-cardiovascul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12976"/>
            <a:ext cx="6984776" cy="362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2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6632"/>
            <a:ext cx="8712968" cy="647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Súmula n. 369 do TST, revisada em 2012:</a:t>
            </a:r>
          </a:p>
          <a:p>
            <a:pPr algn="just">
              <a:lnSpc>
                <a:spcPct val="150000"/>
              </a:lnSpc>
            </a:pPr>
            <a:r>
              <a:rPr lang="pt-BR" sz="2800" b="1" dirty="0"/>
              <a:t>I – É assegurada estabilidade provisória ao empregado dirigente sindical, ainda que a comunicação do registro da candidatura ou da eleição e da posse seja </a:t>
            </a:r>
            <a:r>
              <a:rPr lang="pt-BR" sz="2800" dirty="0"/>
              <a:t>realizada fora do prazo previsto no art. 543, § 5º, da CLT, desde que a ciência ao empregador, por qualquer meio, ocorra na vigência do contrato de trabalho. Redação de 2012.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Foi um avanço, pois antes era assim: “É indispensável a comunicação, pela entidade sindical, ao empregador, na forma do § 5º do art. 543 da CLT”. (</a:t>
            </a:r>
            <a:r>
              <a:rPr lang="pt-BR" sz="2800" dirty="0" err="1"/>
              <a:t>Ex-OJ</a:t>
            </a:r>
            <a:r>
              <a:rPr lang="pt-BR" sz="2800" dirty="0"/>
              <a:t> de 1994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635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II – O art. 522 da CLT foi recepcionado pela Constituição Federal de 1988. Fica limitada, assim, a estabilidade a que alude o art. 543, § 3º, da CLT de sete dirigentes sindicais e igual número de suplentes. 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Mas, que significado atribuir ao textualizado no inciso I do art. 8º da CF/88? Esse preceito dita que é vedada a interferência do Estado na </a:t>
            </a:r>
            <a:r>
              <a:rPr lang="pt-BR" sz="2800" dirty="0" smtClean="0"/>
              <a:t>org. </a:t>
            </a:r>
            <a:r>
              <a:rPr lang="pt-BR" sz="2800" dirty="0"/>
              <a:t>e na administração da entidade sindical.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Ora</a:t>
            </a:r>
            <a:r>
              <a:rPr lang="pt-BR" sz="2800" dirty="0"/>
              <a:t>, o art. 5º, XVII e XVIII, da CF, garante a liberdade de associação, sem interferência do Estado.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1824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Por isso, as associações </a:t>
            </a:r>
            <a:r>
              <a:rPr lang="pt-BR" sz="2800" dirty="0" smtClean="0"/>
              <a:t>artísticas, os </a:t>
            </a:r>
            <a:r>
              <a:rPr lang="pt-BR" sz="2800" dirty="0"/>
              <a:t>condomínios se organizam segundo a vontade da </a:t>
            </a:r>
            <a:r>
              <a:rPr lang="pt-BR" sz="2800" dirty="0" smtClean="0"/>
              <a:t>assembleia </a:t>
            </a:r>
            <a:r>
              <a:rPr lang="pt-BR" sz="2800" dirty="0"/>
              <a:t>geral.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 a associação sindical, exatamente aquela a quem a CF garante literalmente liberdade de organização e administração, como justificar a validade de uma regra de interferência estatal herdada da ditadura Vargas?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É certo que o decreto 19.770/31 fixou o limite da diretoria entre </a:t>
            </a:r>
            <a:r>
              <a:rPr lang="pt-BR" sz="2800" dirty="0" smtClean="0"/>
              <a:t>3 </a:t>
            </a:r>
            <a:r>
              <a:rPr lang="pt-BR" sz="2800" dirty="0"/>
              <a:t>e </a:t>
            </a:r>
            <a:r>
              <a:rPr lang="pt-BR" sz="2800" dirty="0" smtClean="0"/>
              <a:t>7 </a:t>
            </a:r>
            <a:r>
              <a:rPr lang="pt-BR" sz="2800" dirty="0"/>
              <a:t>membros, mas também admitiu em seu art. 1º que se formasse um sindicato a partir de 30 associados. </a:t>
            </a:r>
          </a:p>
        </p:txBody>
      </p:sp>
    </p:spTree>
    <p:extLst>
      <p:ext uri="{BB962C8B-B14F-4D97-AF65-F5344CB8AC3E}">
        <p14:creationId xmlns:p14="http://schemas.microsoft.com/office/powerpoint/2010/main" val="35511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Tudo nasceu do precedente do STF, nos autos do RE n. 193.345-3, de relatoria do Min. Carlos Veloso, de 1992, certamente, em processo ajuizado antes do advento da nova </a:t>
            </a:r>
            <a:r>
              <a:rPr lang="pt-BR" sz="2800" dirty="0" smtClean="0"/>
              <a:t>CF/88</a:t>
            </a:r>
            <a:r>
              <a:rPr lang="pt-BR" sz="2800" dirty="0"/>
              <a:t>, pois seria um milagre digno de canonizar alguém um processo atravessar as três instâncias trabalhistas e ser julgado no STF em apenas </a:t>
            </a:r>
            <a:r>
              <a:rPr lang="pt-BR" sz="2800" dirty="0" smtClean="0"/>
              <a:t>4 </a:t>
            </a:r>
            <a:r>
              <a:rPr lang="pt-BR" sz="2800" dirty="0"/>
              <a:t>anos.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Mas </a:t>
            </a:r>
            <a:r>
              <a:rPr lang="pt-BR" sz="2800" dirty="0"/>
              <a:t>foi dito nesse julgamento que, mesmo após a CF/88, permanecia válido o art. 522 da CLT.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Daí </a:t>
            </a:r>
            <a:r>
              <a:rPr lang="pt-BR" sz="2800" dirty="0"/>
              <a:t>para cá não se refletiu mais sobre o tema, simplesmente segue-se o infeliz precedente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879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Ora, esse artigo inicia um capítulo todo incompatível com os valores atuais, como fiscalização das eleições pelo MT e pelo MPT, intervenção etc. Só o 522 sobrevive? Claro que não.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Nessa época, o STF disse também que </a:t>
            </a:r>
            <a:r>
              <a:rPr lang="pt-BR" sz="2800" dirty="0" smtClean="0"/>
              <a:t>MI não </a:t>
            </a:r>
            <a:r>
              <a:rPr lang="pt-BR" sz="2800" dirty="0"/>
              <a:t>se prestava para suprir omissão do legislador.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Os </a:t>
            </a:r>
            <a:r>
              <a:rPr lang="pt-BR" sz="2800" dirty="0"/>
              <a:t>trabalhadores </a:t>
            </a:r>
            <a:r>
              <a:rPr lang="pt-BR" sz="2800" dirty="0" smtClean="0"/>
              <a:t>defendiam </a:t>
            </a:r>
            <a:r>
              <a:rPr lang="pt-BR" sz="2800" dirty="0"/>
              <a:t>o aviso prévio proporcional. </a:t>
            </a:r>
            <a:r>
              <a:rPr lang="pt-BR" sz="2800" dirty="0" smtClean="0"/>
              <a:t>Depois, </a:t>
            </a:r>
            <a:r>
              <a:rPr lang="pt-BR" sz="2800" dirty="0"/>
              <a:t>sob outra composição, </a:t>
            </a:r>
            <a:r>
              <a:rPr lang="pt-BR" sz="2800" dirty="0" smtClean="0"/>
              <a:t>o STF passou </a:t>
            </a:r>
            <a:r>
              <a:rPr lang="pt-BR" sz="2800" dirty="0"/>
              <a:t>a admiti-lo com os efeitos que a Constituição lhe confere.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2028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Assim, por certo, em revisitação do tema ao STF, devidamente colocada a questão, a liberdade sindical triunfará.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Até porque, os art. 522 a 528 da CLT tratam da intervenção do governo na organização sindical (diretoria, monitoração das eleições e intervenção).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</a:t>
            </a:r>
            <a:r>
              <a:rPr lang="pt-BR" sz="2800" dirty="0"/>
              <a:t>outro lado, nem existe mais de fato esse </a:t>
            </a:r>
            <a:r>
              <a:rPr lang="pt-BR" sz="2800" dirty="0" err="1"/>
              <a:t>modelito</a:t>
            </a:r>
            <a:r>
              <a:rPr lang="pt-BR" sz="2800" dirty="0"/>
              <a:t> de três a sete membros, ou ele não cabe mais no corpo atual, senão por uma férrea camisa de força, sem coerência constitucional. </a:t>
            </a:r>
          </a:p>
        </p:txBody>
      </p:sp>
    </p:spTree>
    <p:extLst>
      <p:ext uri="{BB962C8B-B14F-4D97-AF65-F5344CB8AC3E}">
        <p14:creationId xmlns:p14="http://schemas.microsoft.com/office/powerpoint/2010/main" val="29691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88640"/>
            <a:ext cx="684076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616530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que separou o homem da macacada foi 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9112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71296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lei poderia regulamentar a matéria, compatibilizando-a com os princípios da razoabilidade e </a:t>
            </a:r>
            <a:r>
              <a:rPr lang="pt-BR" sz="2800" dirty="0" smtClean="0"/>
              <a:t>proporcionalidade e com as </a:t>
            </a:r>
            <a:r>
              <a:rPr lang="pt-BR" sz="2800" dirty="0" err="1" smtClean="0"/>
              <a:t>CITs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Aliás, cabe à empresa alegar e provar a falta de proporcionalidade do número de dirigentes sindicais.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Decerto, o Brasil não ratificou a CIT 87, porém o art. 8º da CF/88 adotou o princípio da autonomia sindica ali preconizada, ao vedar a interferência do governo na organização e administração das associações sindicais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Nessa linha progressista, o art. 5º da CIT 151: </a:t>
            </a:r>
            <a:endParaRPr lang="pt-BR" sz="2800" dirty="0"/>
          </a:p>
          <a:p>
            <a:pPr algn="just"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500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Artigo 5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1. As organizações de trabalhadores da Administração Pública devem usufruir de completa independência das autoridades públicas.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2. As organizações de trabalhadores da Administração Pública devem usufruir de uma proteção adequada contra todos os atos de ingerência das autoridades públicas em sua formação, funcionamento e administração.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/>
              <a:t>III </a:t>
            </a:r>
            <a:r>
              <a:rPr lang="pt-BR" sz="2800" b="1" dirty="0"/>
              <a:t>– O empregado de categoria diferenciada eleito dirigente sindical só goza de estabilidade se exercer na empresa atividade pertinente à categoria profissional do sindicato para o qual foi eleito dirigente. </a:t>
            </a:r>
            <a:r>
              <a:rPr lang="pt-BR" sz="2800" dirty="0"/>
              <a:t>(</a:t>
            </a:r>
            <a:r>
              <a:rPr lang="pt-BR" sz="2800" dirty="0" err="1"/>
              <a:t>Ex-OJ</a:t>
            </a:r>
            <a:r>
              <a:rPr lang="pt-BR" sz="2800" dirty="0"/>
              <a:t> 145 da SBDI-1, de 1998)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 um olhar míope, parece lógico, pois a estabilidade se destina a proteger a categoria mediante a garantia contra despedida sem falta grave dos seus dirigentes. </a:t>
            </a:r>
          </a:p>
        </p:txBody>
      </p:sp>
    </p:spTree>
    <p:extLst>
      <p:ext uri="{BB962C8B-B14F-4D97-AF65-F5344CB8AC3E}">
        <p14:creationId xmlns:p14="http://schemas.microsoft.com/office/powerpoint/2010/main" val="20573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Sob </a:t>
            </a:r>
            <a:r>
              <a:rPr lang="pt-BR" sz="2800" dirty="0"/>
              <a:t>um olhar crítico, </a:t>
            </a:r>
            <a:r>
              <a:rPr lang="pt-BR" sz="2800" dirty="0" smtClean="0"/>
              <a:t>identifica-se </a:t>
            </a:r>
            <a:r>
              <a:rPr lang="pt-BR" sz="2800" dirty="0"/>
              <a:t>a fragilidade em que é posto esse trabalhador, visto que os empresários não toleram sindicalistas, </a:t>
            </a:r>
            <a:r>
              <a:rPr lang="pt-BR" sz="2800" dirty="0" smtClean="0"/>
              <a:t>valendo-se </a:t>
            </a:r>
            <a:r>
              <a:rPr lang="pt-BR" sz="2800" dirty="0"/>
              <a:t>a todas as brechas da lei para eliminá-los de seus domínios.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De </a:t>
            </a:r>
            <a:r>
              <a:rPr lang="pt-BR" sz="2800" dirty="0"/>
              <a:t>outra parte, o líder sindical tende a exercer sua liderança onde quer que esteja.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</a:t>
            </a:r>
            <a:r>
              <a:rPr lang="pt-BR" sz="2800" dirty="0"/>
              <a:t>fim, o inciso VIII do art. 8º da CF e a lei não autorizam o corte que faz a Súmula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Tal demissão desse líder será no mínimo discriminatória, o que poderá ser alegado.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130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IV – Havendo extinção da atividade empresarial no âmbito da base territorial do sindicato, não há razão para subsistir a estabilidade.</a:t>
            </a:r>
            <a:r>
              <a:rPr lang="pt-BR" sz="2800" dirty="0"/>
              <a:t> </a:t>
            </a:r>
            <a:r>
              <a:rPr lang="pt-BR" sz="2000" dirty="0"/>
              <a:t>(</a:t>
            </a:r>
            <a:r>
              <a:rPr lang="pt-BR" sz="2000" dirty="0" err="1"/>
              <a:t>Ex-OJ</a:t>
            </a:r>
            <a:r>
              <a:rPr lang="pt-BR" sz="2000" dirty="0"/>
              <a:t> 86 da SBDI-1, de 1997)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Ora, a estabilidade constitucional vai da petição de candidatura até, se eleito o sindicalista, um ano após o término do mandato.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É </a:t>
            </a:r>
            <a:r>
              <a:rPr lang="pt-BR" sz="2800" dirty="0"/>
              <a:t>uma garantia ampla, não só do emprego, mas também econômica, para que o dirigente tenha condição de sobrevivência no ofício da direção ou representação sindical.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0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Não há outra condicionante na norma magna.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Súmula transfere o risco da </a:t>
            </a:r>
            <a:r>
              <a:rPr lang="pt-BR" sz="2800" dirty="0" smtClean="0"/>
              <a:t>empresa (art. 2º, CLT) </a:t>
            </a:r>
            <a:r>
              <a:rPr lang="pt-BR" sz="2800" dirty="0"/>
              <a:t>para o empregado.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extinção do estabelecimento não deve interferir na garantia, quanto ao mandato já em curso, </a:t>
            </a:r>
            <a:r>
              <a:rPr lang="pt-BR" sz="2800" dirty="0" err="1" smtClean="0"/>
              <a:t>pq</a:t>
            </a:r>
            <a:r>
              <a:rPr lang="pt-BR" sz="2800" dirty="0" smtClean="0"/>
              <a:t> </a:t>
            </a:r>
            <a:r>
              <a:rPr lang="pt-BR" sz="2800" dirty="0"/>
              <a:t>a finalidade da lei é proteger a categoria, como </a:t>
            </a:r>
            <a:r>
              <a:rPr lang="pt-BR" sz="2800" dirty="0" smtClean="0"/>
              <a:t>na </a:t>
            </a:r>
            <a:r>
              <a:rPr lang="pt-BR" sz="2800" dirty="0"/>
              <a:t>estabilidade da gestante visa a proteger a criança.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Ademais</a:t>
            </a:r>
            <a:r>
              <a:rPr lang="pt-BR" sz="2800" dirty="0"/>
              <a:t>, o ônus da remuneração de um dirigente sindical compreende no risco da empresa</a:t>
            </a:r>
            <a:r>
              <a:rPr lang="pt-BR" sz="28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0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V – O registro da candidatura do empregado a cargo de dirigente sindical durante o período de aviso prévio, ainda que indenizado, não lhe assegura a estabilidade, visto que inaplicável a regra do § 3º do art. 543 da CLT.</a:t>
            </a:r>
            <a:r>
              <a:rPr lang="pt-BR" sz="2800" dirty="0"/>
              <a:t> (</a:t>
            </a:r>
            <a:r>
              <a:rPr lang="pt-BR" sz="2800" dirty="0" err="1"/>
              <a:t>Ex-OJ</a:t>
            </a:r>
            <a:r>
              <a:rPr lang="pt-BR" sz="2800" dirty="0"/>
              <a:t> 35 da SBDI-1, de 1994).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É outra redução cerebrina do direito por quem lhe devia garantir expansão, porque a lei não o faz.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Qual o dispositivo legal que ampara essa solução?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Subjaz </a:t>
            </a:r>
            <a:r>
              <a:rPr lang="pt-BR" sz="2800" dirty="0"/>
              <a:t>nos precedentes que o trabalhador poderia se candidatar de má-fé, para frustrar a despedida. </a:t>
            </a:r>
          </a:p>
        </p:txBody>
      </p:sp>
    </p:spTree>
    <p:extLst>
      <p:ext uri="{BB962C8B-B14F-4D97-AF65-F5344CB8AC3E}">
        <p14:creationId xmlns:p14="http://schemas.microsoft.com/office/powerpoint/2010/main" val="18335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É outra inversão de valores.  Falácia </a:t>
            </a:r>
            <a:r>
              <a:rPr lang="pt-BR" sz="2800" dirty="0"/>
              <a:t>pueril, </a:t>
            </a:r>
            <a:r>
              <a:rPr lang="pt-BR" sz="2800" dirty="0" err="1" smtClean="0"/>
              <a:t>pq</a:t>
            </a:r>
            <a:r>
              <a:rPr lang="pt-BR" sz="2800" dirty="0" smtClean="0"/>
              <a:t> </a:t>
            </a:r>
            <a:r>
              <a:rPr lang="pt-BR" sz="2800" dirty="0"/>
              <a:t>a criatura não urde eleições fora de sua época.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Se </a:t>
            </a:r>
            <a:r>
              <a:rPr lang="pt-BR" sz="2800" dirty="0"/>
              <a:t>o candidato não tem liderança, não se elege.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Então </a:t>
            </a:r>
            <a:r>
              <a:rPr lang="pt-BR" sz="2800" dirty="0"/>
              <a:t>o aviso prévio, em pouco tempo, retoma o seu curso e consuma a ruptura.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Mas</a:t>
            </a:r>
            <a:r>
              <a:rPr lang="pt-BR" sz="2800" dirty="0"/>
              <a:t>, se o candidato tiver liderança, será eleito, então o aviso prévio seria visto como má-fé patronal.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Portanto, a demissão do líder sindical nos 30 dias que antecede o pleito do sindicato é discriminatória, por obstativa da aquisição de um direito.</a:t>
            </a:r>
          </a:p>
        </p:txBody>
      </p:sp>
    </p:spTree>
    <p:extLst>
      <p:ext uri="{BB962C8B-B14F-4D97-AF65-F5344CB8AC3E}">
        <p14:creationId xmlns:p14="http://schemas.microsoft.com/office/powerpoint/2010/main" val="1208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Destarte, o aviso, ainda que indenizado, integra o tempo de serviço para todos os efeitos legais, cf. art. 487, § 6º, da CLT, e não muda a natureza do contrato rescindendo, o qual a mantém até o último </a:t>
            </a:r>
            <a:r>
              <a:rPr lang="pt-BR" sz="2800" dirty="0" smtClean="0"/>
              <a:t>dia.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Todavia</a:t>
            </a:r>
            <a:r>
              <a:rPr lang="pt-BR" sz="2800" dirty="0"/>
              <a:t>, ninguém cogita que, na verdade, o empregador é bem informado e já conhece de antemão as lideranças atuantes e potenciais, bem como a data das eleições da categoria, e por isso antecipa-lhes as demissões para abortar a consolidação ou o nascimento da liderança sindical. </a:t>
            </a:r>
          </a:p>
        </p:txBody>
      </p:sp>
    </p:spTree>
    <p:extLst>
      <p:ext uri="{BB962C8B-B14F-4D97-AF65-F5344CB8AC3E}">
        <p14:creationId xmlns:p14="http://schemas.microsoft.com/office/powerpoint/2010/main" val="1177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Entre os dois institutos, do aviso prévio e da estabilidade, esse infeliz verbete prioriza o mais pobre, configurando odiosa inversão de valores.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No </a:t>
            </a:r>
            <a:r>
              <a:rPr lang="pt-BR" sz="2800" dirty="0"/>
              <a:t>tempo da estabilidade por tempo de serviço, o TST criou a figura da “despedida obstativa”, quando esta ocorria no 9º ano.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Seria </a:t>
            </a:r>
            <a:r>
              <a:rPr lang="pt-BR" sz="2800" dirty="0"/>
              <a:t>o caso de considerar esse aviso obstativo da estabilidade sindical? </a:t>
            </a:r>
          </a:p>
        </p:txBody>
      </p:sp>
    </p:spTree>
    <p:extLst>
      <p:ext uri="{BB962C8B-B14F-4D97-AF65-F5344CB8AC3E}">
        <p14:creationId xmlns:p14="http://schemas.microsoft.com/office/powerpoint/2010/main" val="4403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Ainda quando tudo parece estar perdido, vale a pena lutar</a:t>
            </a:r>
          </a:p>
          <a:p>
            <a:endParaRPr lang="pt-BR" sz="2800" dirty="0" smtClean="0"/>
          </a:p>
          <a:p>
            <a:r>
              <a:rPr lang="pt-BR" sz="2800" dirty="0" smtClean="0"/>
              <a:t>Vou mostrar-lhes o direito, logicamente não praticado, porém devido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7590197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OJ n. 369 da </a:t>
            </a:r>
            <a:r>
              <a:rPr lang="pt-BR" sz="2800" b="1" dirty="0" err="1"/>
              <a:t>SbDI</a:t>
            </a:r>
            <a:r>
              <a:rPr lang="pt-BR" sz="2800" b="1" dirty="0"/>
              <a:t>-I</a:t>
            </a:r>
            <a:r>
              <a:rPr lang="pt-BR" sz="2800" dirty="0"/>
              <a:t>: O delegado sindical não é beneficiário da estabilidade provisória prevista no art. 8º, VIII, da CF/1988.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Vejam a coincidência de número com a Súmula 369. Maldição cabalística.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Acontece </a:t>
            </a:r>
            <a:r>
              <a:rPr lang="pt-BR" sz="2800" dirty="0"/>
              <a:t>que o delegado sindical atual é eleito e não mais indicado, para exercer cargo de representação da categoria em determinada área territorial.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É </a:t>
            </a:r>
            <a:r>
              <a:rPr lang="pt-BR" sz="2800" dirty="0"/>
              <a:t>inconstitucional e injusto o verbete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429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A OJ n. 365 da </a:t>
            </a:r>
            <a:r>
              <a:rPr lang="pt-BR" sz="2800" b="1" dirty="0" err="1"/>
              <a:t>SbDI</a:t>
            </a:r>
            <a:r>
              <a:rPr lang="pt-BR" sz="2800" b="1" dirty="0"/>
              <a:t>-II</a:t>
            </a:r>
            <a:r>
              <a:rPr lang="pt-BR" sz="2800" dirty="0"/>
              <a:t> também carrega o germe da maldição ao enunciar que “membro de conselho fiscal de sindicato não tem direito à estabilidade prevista no art. 543, § 3º, da CLT e 8º, VIII, da </a:t>
            </a:r>
            <a:r>
              <a:rPr lang="pt-BR" sz="2800" dirty="0" smtClean="0"/>
              <a:t>CF/88</a:t>
            </a:r>
            <a:r>
              <a:rPr lang="pt-BR" sz="2800" dirty="0"/>
              <a:t>, porquanto não representa ou atua na defesa de direito da categoria respectiva”.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Ora</a:t>
            </a:r>
            <a:r>
              <a:rPr lang="pt-BR" sz="2800" dirty="0"/>
              <a:t>, a chapa sindical é um todo, para todos os cargos que compõem a diretoria.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Não </a:t>
            </a:r>
            <a:r>
              <a:rPr lang="pt-BR" sz="2800" dirty="0"/>
              <a:t>existe eleição separada para o conselho fiscal. Assim é na OAB, na Paróquia, no clube social. </a:t>
            </a:r>
          </a:p>
        </p:txBody>
      </p:sp>
    </p:spTree>
    <p:extLst>
      <p:ext uri="{BB962C8B-B14F-4D97-AF65-F5344CB8AC3E}">
        <p14:creationId xmlns:p14="http://schemas.microsoft.com/office/powerpoint/2010/main" val="2635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É mais uma intervenção cirúrgica para reduzir o que já é tão pouco.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Se uma assembleia geral de alguma confederação patronal tivesse discutido para se posicionar sobre a matéria antes dos citados verbetes, não teria ousado tanto.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 </a:t>
            </a:r>
          </a:p>
        </p:txBody>
      </p:sp>
      <p:pic>
        <p:nvPicPr>
          <p:cNvPr id="1026" name="Picture 2" descr="C:\Users\DR.ARNALDO\AppData\Local\Microsoft\Windows\INetCache\IE\S225BWS7\5710405049_53dfd57c02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6840760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1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INQUÉRITO JUDICIAL PARA APURAÇÃO DE FALTA GRAVE</a:t>
            </a:r>
          </a:p>
          <a:p>
            <a:pPr algn="just"/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empregado portador de estabilidade sindical só pode ser despedido em caso de falta grave.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 a falta grave requer apuração por </a:t>
            </a:r>
            <a:r>
              <a:rPr lang="pt-BR" sz="2800" dirty="0" err="1" smtClean="0"/>
              <a:t>IJPAde</a:t>
            </a:r>
            <a:r>
              <a:rPr lang="pt-BR" sz="2800" dirty="0" smtClean="0"/>
              <a:t> falta grave.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Falta grave difere de justa causa de desp. Arbitrária, do motivo e da motivação.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 err="1" smtClean="0"/>
              <a:t>Jcausa</a:t>
            </a:r>
            <a:r>
              <a:rPr lang="pt-BR" sz="2800" dirty="0" smtClean="0"/>
              <a:t> autoriza o empregador a despedir empregado não estável sem indenizações – art. 482</a:t>
            </a:r>
          </a:p>
        </p:txBody>
      </p:sp>
    </p:spTree>
    <p:extLst>
      <p:ext uri="{BB962C8B-B14F-4D97-AF65-F5344CB8AC3E}">
        <p14:creationId xmlns:p14="http://schemas.microsoft.com/office/powerpoint/2010/main" val="30721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Falta grave autoriza o empregador a despedir empregado estável sem indenizações – art. 492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Arbitrária é a despedida não fundada em motivo técnico, econômico, disciplinar ou financeiro – art. 165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Motivo – que autoriza despedir não estável com </a:t>
            </a:r>
            <a:r>
              <a:rPr lang="pt-BR" sz="2800" dirty="0" smtClean="0"/>
              <a:t>indenizações, porque por rompimento da fidúcia.</a:t>
            </a:r>
            <a:endParaRPr lang="pt-BR" sz="28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Motivação é o requisito essencial para despedida de empregados públicos e equivalentes.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3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Procedimentos do </a:t>
            </a:r>
            <a:r>
              <a:rPr lang="pt-BR" sz="2800" dirty="0" err="1" smtClean="0"/>
              <a:t>inq</a:t>
            </a:r>
            <a:r>
              <a:rPr lang="pt-BR" sz="2800" dirty="0" smtClean="0"/>
              <a:t>. Judicial p. a. de falta grave: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Trata-se de um processo bastante melindroso, tenso.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Dá direito a cada parte apresentar até 6 testemunhas.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O juiz poderá conceder tutela provisória antecipatória de reintegração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sua vez, não se aplica a regra segundo a qual o juiz poderá converter a reintegração em indenização em dobro quando considerar desaconselhável a reintegração. </a:t>
            </a:r>
          </a:p>
        </p:txBody>
      </p:sp>
    </p:spTree>
    <p:extLst>
      <p:ext uri="{BB962C8B-B14F-4D97-AF65-F5344CB8AC3E}">
        <p14:creationId xmlns:p14="http://schemas.microsoft.com/office/powerpoint/2010/main" val="11524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</a:t>
            </a:r>
            <a:r>
              <a:rPr lang="pt-BR" sz="2800" dirty="0"/>
              <a:t>manutenção do emprego é fundamental para a liderança sindical.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Da mesma forma, caso a sentença seja pela improcedência da reintegração, poderá ser formulado o pedido de tutela provisória ao relator do recurso ordinário.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6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D0666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9836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TUDO ISSO ESTÁ ANCORADO NO PRINCÍPIO DA AUTODETERMINAÇÃO COLETIVA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Este princípio adjudica os seguintes desdobramentos: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1</a:t>
            </a:r>
            <a:r>
              <a:rPr lang="pt-BR" sz="2800" dirty="0"/>
              <a:t>) o sindicato representa toda a categoria e não apenas os associados;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2) autonomia para negociação coletiva;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3) obrigatoriedade das normas produzidas nas negociações coletivas;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4) a greve não implica descumprimento, pelo empregado, do contrato individual; </a:t>
            </a:r>
          </a:p>
        </p:txBody>
      </p:sp>
    </p:spTree>
    <p:extLst>
      <p:ext uri="{BB962C8B-B14F-4D97-AF65-F5344CB8AC3E}">
        <p14:creationId xmlns:p14="http://schemas.microsoft.com/office/powerpoint/2010/main" val="5509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5) </a:t>
            </a:r>
            <a:r>
              <a:rPr lang="pt-BR" sz="2800" dirty="0" smtClean="0"/>
              <a:t>ob. </a:t>
            </a:r>
            <a:r>
              <a:rPr lang="pt-BR" sz="2800" dirty="0"/>
              <a:t>de empregado e empregador adicionarem ao </a:t>
            </a:r>
            <a:r>
              <a:rPr lang="pt-BR" sz="2800" dirty="0" smtClean="0"/>
              <a:t>cont. </a:t>
            </a:r>
            <a:r>
              <a:rPr lang="pt-BR" sz="2800" dirty="0"/>
              <a:t>individual as conquistas coletivas — substituição automática das cláusulas contratuais;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6) </a:t>
            </a:r>
            <a:r>
              <a:rPr lang="pt-BR" sz="2800" dirty="0" err="1" smtClean="0"/>
              <a:t>subst</a:t>
            </a:r>
            <a:r>
              <a:rPr lang="pt-BR" sz="2800" dirty="0" smtClean="0"/>
              <a:t> proc. </a:t>
            </a:r>
            <a:r>
              <a:rPr lang="pt-BR" sz="2800" dirty="0"/>
              <a:t>da categoria pelo </a:t>
            </a:r>
            <a:r>
              <a:rPr lang="pt-BR" sz="2800" dirty="0" err="1" smtClean="0"/>
              <a:t>sind</a:t>
            </a:r>
            <a:r>
              <a:rPr lang="pt-BR" sz="2800" dirty="0" smtClean="0"/>
              <a:t>. </a:t>
            </a:r>
            <a:r>
              <a:rPr lang="pt-BR" sz="2800" dirty="0"/>
              <a:t>– art. 8º, III, CF; 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7) liberdade de criação e extinção de sindicatos, sem interferência do governo;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8) proteção do dirigente sindical – </a:t>
            </a:r>
            <a:r>
              <a:rPr lang="pt-BR" sz="2800" dirty="0" err="1"/>
              <a:t>arts</a:t>
            </a:r>
            <a:r>
              <a:rPr lang="pt-BR" sz="2800" dirty="0"/>
              <a:t>. 8º, VIII, CF e 543, CLT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Por fim, utilizar o argumento de despedida discriminatória.</a:t>
            </a:r>
          </a:p>
        </p:txBody>
      </p:sp>
    </p:spTree>
    <p:extLst>
      <p:ext uri="{BB962C8B-B14F-4D97-AF65-F5344CB8AC3E}">
        <p14:creationId xmlns:p14="http://schemas.microsoft.com/office/powerpoint/2010/main" val="12086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640715"/>
            <a:ext cx="8568952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</a:pPr>
            <a:r>
              <a:rPr lang="pt-BR" sz="2800" b="1" dirty="0" smtClean="0"/>
              <a:t>Garantias </a:t>
            </a:r>
            <a:r>
              <a:rPr lang="pt-BR" sz="2800" b="1" dirty="0"/>
              <a:t>do dirigente e representante </a:t>
            </a:r>
            <a:r>
              <a:rPr lang="pt-BR" sz="2800" b="1" dirty="0" smtClean="0"/>
              <a:t>sindical</a:t>
            </a:r>
            <a:endParaRPr lang="pt-BR" sz="2800" dirty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a) Estabilidade</a:t>
            </a:r>
            <a:r>
              <a:rPr lang="pt-BR" sz="2800" dirty="0"/>
              <a:t>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b</a:t>
            </a:r>
            <a:r>
              <a:rPr lang="pt-BR" sz="2800" dirty="0"/>
              <a:t>) </a:t>
            </a:r>
            <a:r>
              <a:rPr lang="pt-BR" sz="2800" dirty="0" err="1" smtClean="0"/>
              <a:t>Intransferibilidade</a:t>
            </a:r>
            <a:r>
              <a:rPr lang="pt-BR" sz="2800" dirty="0"/>
              <a:t>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Afastamentos</a:t>
            </a:r>
            <a:r>
              <a:rPr lang="pt-BR" sz="2800" dirty="0"/>
              <a:t>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d</a:t>
            </a:r>
            <a:r>
              <a:rPr lang="pt-BR" sz="2800" dirty="0"/>
              <a:t>) </a:t>
            </a:r>
            <a:r>
              <a:rPr lang="pt-BR" sz="2800" dirty="0" smtClean="0"/>
              <a:t>Direitos </a:t>
            </a:r>
            <a:r>
              <a:rPr lang="pt-BR" sz="2800" dirty="0"/>
              <a:t>de atividade.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</a:pPr>
            <a:r>
              <a:rPr lang="pt-BR" sz="2800" b="1" dirty="0"/>
              <a:t>Quem é o representante e dirigente sindical estável </a:t>
            </a:r>
            <a:endParaRPr lang="pt-BR" sz="2800" dirty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a) Membros </a:t>
            </a:r>
            <a:r>
              <a:rPr lang="pt-BR" sz="2800" dirty="0"/>
              <a:t>da diretoria;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b</a:t>
            </a:r>
            <a:r>
              <a:rPr lang="pt-BR" sz="2800" dirty="0"/>
              <a:t>) </a:t>
            </a:r>
            <a:r>
              <a:rPr lang="pt-BR" sz="2800" dirty="0" smtClean="0"/>
              <a:t>Membros </a:t>
            </a:r>
            <a:r>
              <a:rPr lang="pt-BR" sz="2800" dirty="0"/>
              <a:t>do conselho fiscal; </a:t>
            </a:r>
            <a:endParaRPr lang="pt-BR" sz="2800" dirty="0" smtClean="0"/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Delegados;</a:t>
            </a:r>
          </a:p>
          <a:p>
            <a:pPr lvl="0" algn="just">
              <a:spcBef>
                <a:spcPts val="600"/>
              </a:spcBef>
            </a:pPr>
            <a:r>
              <a:rPr lang="pt-BR" sz="2800" dirty="0" smtClean="0"/>
              <a:t>d) Suplentes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92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-27384"/>
            <a:ext cx="84249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No medo, as pessoas pensam com as pernas.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Para </a:t>
            </a:r>
            <a:r>
              <a:rPr lang="pt-BR" sz="2800" dirty="0"/>
              <a:t>se dar bem nas situações de perigo, o sujeito deve manter a cabeça fria e as pernas ligeiras</a:t>
            </a:r>
            <a:r>
              <a:rPr lang="pt-BR" sz="2800" dirty="0" smtClean="0"/>
              <a:t>.</a:t>
            </a:r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  <a:p>
            <a:endParaRPr lang="pt-BR" dirty="0"/>
          </a:p>
        </p:txBody>
      </p:sp>
      <p:pic>
        <p:nvPicPr>
          <p:cNvPr id="1028" name="Picture 4" descr="C:\Users\DR.ARNALDO\AppData\Local\Microsoft\Windows\INetCache\IE\L4RFL1HY\size_590_pessoas_correndo_editado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916832"/>
            <a:ext cx="74930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58316"/>
            <a:ext cx="85689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cs typeface="Times New Roman" pitchFamily="18" charset="0"/>
              </a:rPr>
              <a:t>	</a:t>
            </a:r>
            <a:endParaRPr lang="pt-BR" altLang="pt-BR" sz="28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cs typeface="Times New Roman" pitchFamily="18" charset="0"/>
              </a:rPr>
              <a:t>	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	</a:t>
            </a:r>
            <a:r>
              <a:rPr lang="pt-BR" altLang="pt-BR" sz="2800" dirty="0" smtClean="0">
                <a:cs typeface="Times New Roman" pitchFamily="18" charset="0"/>
              </a:rPr>
              <a:t>Parodiando Guimarães </a:t>
            </a:r>
            <a:r>
              <a:rPr lang="pt-BR" altLang="pt-BR" sz="2800" dirty="0">
                <a:cs typeface="Times New Roman" pitchFamily="18" charset="0"/>
              </a:rPr>
              <a:t>Rosa, o </a:t>
            </a:r>
            <a:r>
              <a:rPr lang="pt-BR" altLang="pt-BR" sz="2800" dirty="0" smtClean="0">
                <a:cs typeface="Times New Roman" pitchFamily="18" charset="0"/>
              </a:rPr>
              <a:t>Direito </a:t>
            </a:r>
            <a:r>
              <a:rPr lang="pt-BR" altLang="pt-BR" sz="2800" dirty="0">
                <a:cs typeface="Times New Roman" pitchFamily="18" charset="0"/>
              </a:rPr>
              <a:t>do </a:t>
            </a:r>
            <a:r>
              <a:rPr lang="pt-BR" altLang="pt-BR" sz="2800" dirty="0" smtClean="0">
                <a:cs typeface="Times New Roman" pitchFamily="18" charset="0"/>
              </a:rPr>
              <a:t>Trabalho </a:t>
            </a:r>
            <a:r>
              <a:rPr lang="pt-BR" altLang="pt-BR" sz="2800" dirty="0">
                <a:cs typeface="Times New Roman" pitchFamily="18" charset="0"/>
              </a:rPr>
              <a:t>que eu te ia mostrar e </a:t>
            </a:r>
            <a:r>
              <a:rPr lang="pt-BR" altLang="pt-BR" sz="2800" dirty="0" smtClean="0">
                <a:cs typeface="Times New Roman" pitchFamily="18" charset="0"/>
              </a:rPr>
              <a:t>que, também, </a:t>
            </a:r>
            <a:r>
              <a:rPr lang="pt-BR" altLang="pt-BR" sz="2800" dirty="0">
                <a:cs typeface="Times New Roman" pitchFamily="18" charset="0"/>
              </a:rPr>
              <a:t>tão ansiosamente buscava, não o vejo mais.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      Contudo, não desanimemos, esperemos que ele venha vindo no sangue das gerações remidas.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      Pois todos os suplícios, todas as agonias, todas as lutas, todas as agruras são manifestações amorfas da liberdade.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cs typeface="Times New Roman" pitchFamily="18" charset="0"/>
              </a:rPr>
              <a:t>      E toda vez que um ser humano estiver em suplício em qualquer canto da terra toda a humanidade estará em causa</a:t>
            </a:r>
            <a:r>
              <a:rPr lang="pt-BR" altLang="pt-BR" sz="2800" dirty="0" smtClean="0">
                <a:cs typeface="Times New Roman" pitchFamily="18" charset="0"/>
              </a:rPr>
              <a:t>.</a:t>
            </a:r>
            <a:endParaRPr lang="pt-BR" altLang="pt-BR" sz="2800" dirty="0"/>
          </a:p>
        </p:txBody>
      </p:sp>
      <p:pic>
        <p:nvPicPr>
          <p:cNvPr id="1026" name="Picture 2" descr="C:\Users\DR.ARNALDO\AppData\Local\Microsoft\Windows\INetCache\IE\QIR9SCK8\A_IMAGEM_DO_ACORRENTAD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99392"/>
            <a:ext cx="374862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2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-747464"/>
            <a:ext cx="10081120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9474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REFLEXÕES SOBRE A REFORMA TRABALHISTA NO TEMA EM </a:t>
            </a:r>
            <a:r>
              <a:rPr lang="pt-BR" sz="2800" b="1" dirty="0" smtClean="0"/>
              <a:t>DISCUSSÃO</a:t>
            </a:r>
          </a:p>
          <a:p>
            <a:endParaRPr lang="pt-BR" sz="2800" b="1" dirty="0"/>
          </a:p>
          <a:p>
            <a:endParaRPr lang="pt-BR" sz="2800" b="1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3" name="Imagem 2" descr="Nunca desist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b="1" dirty="0"/>
              <a:t>Despedida do portador de estabilidade sindical </a:t>
            </a:r>
            <a:endParaRPr lang="pt-BR" sz="2800" dirty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endParaRPr lang="pt-BR" sz="2800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dirty="0" smtClean="0"/>
              <a:t>a) Justa </a:t>
            </a:r>
            <a:r>
              <a:rPr lang="pt-BR" sz="2800" dirty="0"/>
              <a:t>causa e falta grave; </a:t>
            </a:r>
            <a:endParaRPr lang="pt-BR" sz="2800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dirty="0" smtClean="0"/>
              <a:t>b</a:t>
            </a:r>
            <a:r>
              <a:rPr lang="pt-BR" sz="2800" dirty="0"/>
              <a:t>) </a:t>
            </a:r>
            <a:r>
              <a:rPr lang="pt-BR" sz="2800" dirty="0" smtClean="0"/>
              <a:t>Inquérito </a:t>
            </a:r>
            <a:r>
              <a:rPr lang="pt-BR" sz="2800" dirty="0"/>
              <a:t>judicial para apuração de falta grave; </a:t>
            </a:r>
            <a:endParaRPr lang="pt-BR" sz="2800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dirty="0" smtClean="0"/>
              <a:t>c</a:t>
            </a:r>
            <a:r>
              <a:rPr lang="pt-BR" sz="2800" dirty="0"/>
              <a:t>) </a:t>
            </a:r>
            <a:r>
              <a:rPr lang="pt-BR" sz="2800" dirty="0" smtClean="0"/>
              <a:t>Procedimentos</a:t>
            </a:r>
            <a:r>
              <a:rPr lang="pt-BR" sz="2800" dirty="0"/>
              <a:t>.</a:t>
            </a:r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endParaRPr lang="pt-BR" sz="2800" b="1" dirty="0" smtClean="0"/>
          </a:p>
          <a:p>
            <a:pPr lvl="0" algn="just">
              <a:lnSpc>
                <a:spcPts val="3360"/>
              </a:lnSpc>
              <a:spcBef>
                <a:spcPts val="600"/>
              </a:spcBef>
            </a:pPr>
            <a:r>
              <a:rPr lang="pt-BR" sz="2800" b="1" dirty="0" smtClean="0"/>
              <a:t>Ações </a:t>
            </a:r>
            <a:r>
              <a:rPr lang="pt-BR" sz="2800" b="1" dirty="0"/>
              <a:t>judiciais para efetivação das garantias </a:t>
            </a:r>
            <a:endParaRPr lang="pt-BR" sz="2800" dirty="0"/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Ação </a:t>
            </a:r>
            <a:r>
              <a:rPr lang="pt-BR" sz="2800" dirty="0"/>
              <a:t>de reintegração; </a:t>
            </a:r>
            <a:endParaRPr lang="pt-BR" sz="2800" dirty="0" smtClean="0"/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tutelas </a:t>
            </a:r>
            <a:r>
              <a:rPr lang="pt-BR" sz="2800" dirty="0"/>
              <a:t>provisórias; </a:t>
            </a:r>
            <a:endParaRPr lang="pt-BR" sz="2800" dirty="0" smtClean="0"/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ação </a:t>
            </a:r>
            <a:r>
              <a:rPr lang="pt-BR" sz="2800" dirty="0"/>
              <a:t>de reparação de danos morais individuais e coletivos</a:t>
            </a:r>
            <a:r>
              <a:rPr lang="pt-BR" sz="2800" dirty="0" smtClean="0"/>
              <a:t>.</a:t>
            </a:r>
          </a:p>
          <a:p>
            <a:pPr marL="514350" lvl="0" indent="-514350" algn="just">
              <a:lnSpc>
                <a:spcPts val="3360"/>
              </a:lnSpc>
              <a:spcBef>
                <a:spcPts val="600"/>
              </a:spcBef>
              <a:buAutoNum type="alphaLcParenR"/>
            </a:pPr>
            <a:r>
              <a:rPr lang="pt-BR" sz="2800" dirty="0" smtClean="0"/>
              <a:t>Ações judiciais contra atos </a:t>
            </a:r>
            <a:r>
              <a:rPr lang="pt-BR" sz="2800" dirty="0" err="1" smtClean="0"/>
              <a:t>antissindicais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50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64096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Bibliografia</a:t>
            </a:r>
            <a:endParaRPr lang="pt-BR" sz="2800" dirty="0"/>
          </a:p>
          <a:p>
            <a:pPr algn="just">
              <a:spcBef>
                <a:spcPts val="600"/>
              </a:spcBef>
            </a:pPr>
            <a:r>
              <a:rPr lang="pt-BR" sz="2800" dirty="0"/>
              <a:t>LIMA, Francisco </a:t>
            </a:r>
            <a:r>
              <a:rPr lang="pt-BR" sz="2800" dirty="0" err="1"/>
              <a:t>Meton</a:t>
            </a:r>
            <a:r>
              <a:rPr lang="pt-BR" sz="2800" dirty="0"/>
              <a:t> Marques de; Francisco Péricles Rodrigues Marques de. </a:t>
            </a:r>
            <a:r>
              <a:rPr lang="pt-BR" sz="2800" i="1" dirty="0"/>
              <a:t>Elementos de direito do trabalho e processo trabalhista</a:t>
            </a:r>
            <a:r>
              <a:rPr lang="pt-BR" sz="2800" dirty="0"/>
              <a:t>. 16 ed. São Paulo: </a:t>
            </a:r>
            <a:r>
              <a:rPr lang="pt-BR" sz="2800" dirty="0" err="1"/>
              <a:t>LTr</a:t>
            </a:r>
            <a:r>
              <a:rPr lang="pt-BR" sz="2800" dirty="0"/>
              <a:t>, 2016.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LIMA, Francisco </a:t>
            </a:r>
            <a:r>
              <a:rPr lang="pt-BR" sz="2800" dirty="0" err="1"/>
              <a:t>Meton</a:t>
            </a:r>
            <a:r>
              <a:rPr lang="pt-BR" sz="2800" dirty="0"/>
              <a:t> Marques de Lima. </a:t>
            </a:r>
            <a:r>
              <a:rPr lang="pt-BR" sz="2800" i="1" dirty="0"/>
              <a:t>Os Princípios de direito do trabalho na lei e na jurisprudência</a:t>
            </a:r>
            <a:r>
              <a:rPr lang="pt-BR" sz="2800" dirty="0"/>
              <a:t>. 4 ed. São Paulo: </a:t>
            </a:r>
            <a:r>
              <a:rPr lang="pt-BR" sz="2800" dirty="0" err="1"/>
              <a:t>LTr</a:t>
            </a:r>
            <a:r>
              <a:rPr lang="pt-BR" sz="2800" dirty="0"/>
              <a:t>, 2015.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LIMA, Francisco Gérson Marques de. </a:t>
            </a:r>
            <a:r>
              <a:rPr lang="pt-BR" sz="2800" i="1" dirty="0"/>
              <a:t>Greve: um direito antipático</a:t>
            </a:r>
            <a:r>
              <a:rPr lang="pt-BR" sz="2800" dirty="0"/>
              <a:t>. Fortaleza: </a:t>
            </a:r>
            <a:r>
              <a:rPr lang="pt-BR" sz="2800" dirty="0" err="1"/>
              <a:t>Premius</a:t>
            </a:r>
            <a:r>
              <a:rPr lang="pt-BR" sz="2800" dirty="0"/>
              <a:t>, 2014. 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MARTINEZ, Luciano. </a:t>
            </a:r>
            <a:r>
              <a:rPr lang="pt-BR" sz="2800" i="1" dirty="0"/>
              <a:t>Condutas </a:t>
            </a:r>
            <a:r>
              <a:rPr lang="pt-BR" sz="2800" i="1" dirty="0" err="1"/>
              <a:t>antissindicais</a:t>
            </a:r>
            <a:r>
              <a:rPr lang="pt-BR" sz="2800" dirty="0"/>
              <a:t>. São Paulo: Saraiva, 2013.</a:t>
            </a:r>
          </a:p>
          <a:p>
            <a:pPr algn="just">
              <a:spcBef>
                <a:spcPts val="600"/>
              </a:spcBef>
            </a:pPr>
            <a:r>
              <a:rPr lang="pt-BR" sz="2800" dirty="0"/>
              <a:t>ZAINAGHI, Domingos Sávio (Coordenador). </a:t>
            </a:r>
            <a:r>
              <a:rPr lang="pt-BR" sz="2800" i="1" dirty="0"/>
              <a:t>Revista de direito do trabalho</a:t>
            </a:r>
            <a:r>
              <a:rPr lang="pt-BR" sz="2800" dirty="0"/>
              <a:t>. São Paulo: </a:t>
            </a:r>
            <a:r>
              <a:rPr lang="pt-BR" sz="2800" dirty="0" smtClean="0"/>
              <a:t>RT, </a:t>
            </a:r>
            <a:r>
              <a:rPr lang="pt-BR" sz="2800" dirty="0"/>
              <a:t>2010.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334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PROTEÇÃO DA REPRESENTAÇÃO SINDICAL</a:t>
            </a:r>
            <a:endParaRPr lang="pt-BR" sz="2800" dirty="0"/>
          </a:p>
          <a:p>
            <a:pPr algn="just"/>
            <a:r>
              <a:rPr lang="pt-BR" sz="2800" b="1" i="1" dirty="0"/>
              <a:t> </a:t>
            </a:r>
            <a:r>
              <a:rPr lang="pt-BR" sz="2800" b="1" dirty="0"/>
              <a:t> </a:t>
            </a: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b="1" dirty="0"/>
              <a:t>Garantias do exercício do mandato de representação sindical</a:t>
            </a:r>
            <a:r>
              <a:rPr lang="pt-BR" sz="2800" dirty="0"/>
              <a:t> </a:t>
            </a:r>
            <a:r>
              <a:rPr lang="pt-BR" sz="2800" dirty="0" smtClean="0"/>
              <a:t>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Direitos de atividade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err="1" smtClean="0"/>
              <a:t>Intransferibilidade</a:t>
            </a:r>
            <a:endParaRPr lang="pt-BR" sz="2800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Estabilidade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afastamentos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04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879</TotalTime>
  <Words>4108</Words>
  <Application>Microsoft Office PowerPoint</Application>
  <PresentationFormat>Apresentação na tela (4:3)</PresentationFormat>
  <Paragraphs>255</Paragraphs>
  <Slides>63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4" baseType="lpstr">
      <vt:lpstr>Ângulos</vt:lpstr>
      <vt:lpstr>DIREITOS DOS SINDICALISTAS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DOS SINDICALISTAS</dc:title>
  <dc:creator>DR.ARNALDO</dc:creator>
  <cp:lastModifiedBy>DR.ARNALDO</cp:lastModifiedBy>
  <cp:revision>41</cp:revision>
  <cp:lastPrinted>2016-07-15T01:48:04Z</cp:lastPrinted>
  <dcterms:created xsi:type="dcterms:W3CDTF">2016-07-09T18:23:13Z</dcterms:created>
  <dcterms:modified xsi:type="dcterms:W3CDTF">2017-05-05T18:24:21Z</dcterms:modified>
</cp:coreProperties>
</file>