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8" r:id="rId4"/>
    <p:sldId id="289" r:id="rId5"/>
    <p:sldId id="257" r:id="rId6"/>
    <p:sldId id="290" r:id="rId7"/>
    <p:sldId id="259" r:id="rId8"/>
    <p:sldId id="291" r:id="rId9"/>
    <p:sldId id="260" r:id="rId10"/>
    <p:sldId id="292" r:id="rId11"/>
    <p:sldId id="285" r:id="rId12"/>
    <p:sldId id="293" r:id="rId13"/>
    <p:sldId id="269" r:id="rId14"/>
    <p:sldId id="294" r:id="rId15"/>
    <p:sldId id="277" r:id="rId16"/>
    <p:sldId id="295" r:id="rId17"/>
    <p:sldId id="278" r:id="rId18"/>
    <p:sldId id="296" r:id="rId19"/>
    <p:sldId id="279" r:id="rId20"/>
    <p:sldId id="297" r:id="rId21"/>
    <p:sldId id="273" r:id="rId22"/>
    <p:sldId id="302" r:id="rId23"/>
    <p:sldId id="274" r:id="rId24"/>
    <p:sldId id="303" r:id="rId25"/>
    <p:sldId id="275" r:id="rId26"/>
    <p:sldId id="304" r:id="rId27"/>
    <p:sldId id="267" r:id="rId28"/>
    <p:sldId id="305" r:id="rId29"/>
    <p:sldId id="264" r:id="rId30"/>
    <p:sldId id="306" r:id="rId31"/>
    <p:sldId id="268" r:id="rId32"/>
    <p:sldId id="307" r:id="rId33"/>
    <p:sldId id="265" r:id="rId34"/>
    <p:sldId id="308" r:id="rId35"/>
    <p:sldId id="266" r:id="rId36"/>
    <p:sldId id="309" r:id="rId37"/>
    <p:sldId id="272" r:id="rId38"/>
    <p:sldId id="310" r:id="rId39"/>
    <p:sldId id="276" r:id="rId40"/>
    <p:sldId id="313" r:id="rId41"/>
    <p:sldId id="298" r:id="rId42"/>
    <p:sldId id="312" r:id="rId43"/>
    <p:sldId id="299" r:id="rId44"/>
    <p:sldId id="314" r:id="rId45"/>
    <p:sldId id="300" r:id="rId46"/>
    <p:sldId id="315" r:id="rId47"/>
    <p:sldId id="301" r:id="rId48"/>
    <p:sldId id="280" r:id="rId49"/>
    <p:sldId id="281" r:id="rId50"/>
    <p:sldId id="282" r:id="rId51"/>
    <p:sldId id="283" r:id="rId52"/>
    <p:sldId id="284" r:id="rId53"/>
    <p:sldId id="287" r:id="rId54"/>
    <p:sldId id="286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0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280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284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588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2019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407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830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393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559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92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811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681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791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147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53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909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565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678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3EF66-489A-4B60-A83B-B4D96CF14C4F}" type="datetimeFigureOut">
              <a:rPr lang="pt-BR" smtClean="0"/>
              <a:pPr/>
              <a:t>25/05/2017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66794-B483-41B0-8C43-C77D8A2E3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8148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verdadeira face da Reforma Trabalhista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Clovis Renato</a:t>
            </a:r>
          </a:p>
          <a:p>
            <a:r>
              <a:rPr lang="pt-BR" dirty="0" smtClean="0"/>
              <a:t>(Doutor em Direito, Advogado Sindical, Professor </a:t>
            </a:r>
            <a:r>
              <a:rPr lang="pt-BR" dirty="0" err="1" smtClean="0"/>
              <a:t>Universítário</a:t>
            </a:r>
            <a:r>
              <a:rPr lang="pt-BR" dirty="0" smtClean="0"/>
              <a:t>, Membro do GRUPE e da </a:t>
            </a:r>
            <a:r>
              <a:rPr lang="pt-BR" dirty="0" err="1" smtClean="0"/>
              <a:t>Excola</a:t>
            </a:r>
            <a:r>
              <a:rPr lang="pt-BR" smtClean="0"/>
              <a:t>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260" t="26375" r="69924" b="65750"/>
          <a:stretch/>
        </p:blipFill>
        <p:spPr>
          <a:xfrm>
            <a:off x="9372595" y="546299"/>
            <a:ext cx="244827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5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582" y="300506"/>
            <a:ext cx="9788549" cy="6117843"/>
          </a:xfrm>
        </p:spPr>
      </p:pic>
    </p:spTree>
    <p:extLst>
      <p:ext uri="{BB962C8B-B14F-4D97-AF65-F5344CB8AC3E}">
        <p14:creationId xmlns:p14="http://schemas.microsoft.com/office/powerpoint/2010/main" xmlns="" val="384052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Terceirização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Lei nº </a:t>
            </a:r>
            <a:r>
              <a:rPr lang="pt-BR" dirty="0" smtClean="0"/>
              <a:t>6.019/74 (Trabalho Temporário)</a:t>
            </a:r>
          </a:p>
          <a:p>
            <a:r>
              <a:rPr lang="pt-BR" dirty="0" smtClean="0"/>
              <a:t>Conceito de terceirização (art. 4º-A)</a:t>
            </a:r>
          </a:p>
          <a:p>
            <a:r>
              <a:rPr lang="pt-BR" dirty="0"/>
              <a:t>Art. 4º-A Considera-se </a:t>
            </a:r>
            <a:r>
              <a:rPr lang="pt-BR" b="1" u="sng" dirty="0"/>
              <a:t>prestação de serviços a terceiros a transferência feita pela contratante da execução de quaisquer de suas  atividades, inclusive sua atividade principal, à pessoa jurídica de direito privado </a:t>
            </a:r>
            <a:r>
              <a:rPr lang="pt-BR" dirty="0"/>
              <a:t>prestadora de serviços que possua capacidade econômica compatível com a sua execução. </a:t>
            </a:r>
          </a:p>
        </p:txBody>
      </p:sp>
    </p:spTree>
    <p:extLst>
      <p:ext uri="{BB962C8B-B14F-4D97-AF65-F5344CB8AC3E}">
        <p14:creationId xmlns:p14="http://schemas.microsoft.com/office/powerpoint/2010/main" xmlns="" val="302701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615" y="442174"/>
            <a:ext cx="9518092" cy="6106791"/>
          </a:xfrm>
        </p:spPr>
      </p:pic>
    </p:spTree>
    <p:extLst>
      <p:ext uri="{BB962C8B-B14F-4D97-AF65-F5344CB8AC3E}">
        <p14:creationId xmlns:p14="http://schemas.microsoft.com/office/powerpoint/2010/main" xmlns="" val="371446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Negociado sobre o legislado </a:t>
            </a:r>
            <a:r>
              <a:rPr lang="pt-BR" i="1" dirty="0" smtClean="0"/>
              <a:t>In pejus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 444, Parágrafo único, proposto: livre estipulação das relações de trabalho entre as partes interessadas com </a:t>
            </a:r>
            <a:r>
              <a:rPr lang="pt-BR" dirty="0"/>
              <a:t>preponderância sobre ACT e CCT , se  for empregado portador de diploma de nível superior e que perceba salário mensal igual ou superior a duas vezes o limite máximo dos benefícios </a:t>
            </a:r>
            <a:r>
              <a:rPr lang="pt-BR" dirty="0" smtClean="0"/>
              <a:t>do RGPS (DESCONSIDERA A HIPOSSUFICIÊNCIA SOCIAL DO TRABALHADOR);</a:t>
            </a:r>
          </a:p>
          <a:p>
            <a:pPr algn="just"/>
            <a:r>
              <a:rPr lang="pt-BR" dirty="0"/>
              <a:t>INVERSÃO HIERÁRQUICA CONTRÁRIA AO SISTEMA </a:t>
            </a:r>
            <a:r>
              <a:rPr lang="pt-BR" dirty="0" smtClean="0"/>
              <a:t>JURÍDICO – ACT SUPERIO A CCT AO INVÉS DE LIMITADO PELA CCT E APTO A ESPECIFICAR E AMPLIAR DIREITOS: Art</a:t>
            </a:r>
            <a:r>
              <a:rPr lang="pt-BR" dirty="0"/>
              <a:t>. 620. As condições estabelecidas em acordo coletivo de trabalho sempre prevalecerão sobre as estipuladas em convenção coletiva de </a:t>
            </a:r>
            <a:r>
              <a:rPr lang="pt-BR" dirty="0" smtClean="0"/>
              <a:t>trabalho.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2177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090" y="442173"/>
            <a:ext cx="5966696" cy="6237187"/>
          </a:xfrm>
        </p:spPr>
      </p:pic>
    </p:spTree>
    <p:extLst>
      <p:ext uri="{BB962C8B-B14F-4D97-AF65-F5344CB8AC3E}">
        <p14:creationId xmlns:p14="http://schemas.microsoft.com/office/powerpoint/2010/main" xmlns="" val="362710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Art. 611-A – </a:t>
            </a:r>
            <a:r>
              <a:rPr lang="pt-BR" i="1" dirty="0" smtClean="0"/>
              <a:t>In pejus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Art. 611-A, proposto: “A convenção coletiva e o acordo coletivo de trabalho têm prevalência sobre a lei “. </a:t>
            </a:r>
            <a:endParaRPr lang="pt-BR" dirty="0" smtClean="0"/>
          </a:p>
          <a:p>
            <a:pPr algn="just"/>
            <a:r>
              <a:rPr lang="pt-BR" b="1" u="sng" dirty="0" smtClean="0"/>
              <a:t>Destaques</a:t>
            </a:r>
            <a:endParaRPr lang="pt-BR" b="1" u="sng" dirty="0"/>
          </a:p>
          <a:p>
            <a:pPr algn="just"/>
            <a:r>
              <a:rPr lang="pt-BR" dirty="0"/>
              <a:t>XIII - prorrogação de jornada em ambientes insalubres, sem licença prévia das autoridades competentes do Ministério do Trabalho;</a:t>
            </a:r>
          </a:p>
          <a:p>
            <a:pPr algn="just"/>
            <a:r>
              <a:rPr lang="pt-BR" dirty="0" smtClean="0"/>
              <a:t>§ </a:t>
            </a:r>
            <a:r>
              <a:rPr lang="pt-BR" dirty="0"/>
              <a:t>2º A </a:t>
            </a:r>
            <a:r>
              <a:rPr lang="pt-BR" b="1" u="sng" dirty="0"/>
              <a:t>inexistência de expressa indicação de contrapartidas recíprocas </a:t>
            </a:r>
            <a:r>
              <a:rPr lang="pt-BR" dirty="0"/>
              <a:t>em convenção coletiva ou acordo coletivo de trabalho não ensejará sua nulidade por não caracterizar um vício do negócio jurídico. </a:t>
            </a:r>
          </a:p>
        </p:txBody>
      </p:sp>
    </p:spTree>
    <p:extLst>
      <p:ext uri="{BB962C8B-B14F-4D97-AF65-F5344CB8AC3E}">
        <p14:creationId xmlns:p14="http://schemas.microsoft.com/office/powerpoint/2010/main" xmlns="" val="103384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175" y="609600"/>
            <a:ext cx="9208999" cy="6139333"/>
          </a:xfrm>
        </p:spPr>
      </p:pic>
    </p:spTree>
    <p:extLst>
      <p:ext uri="{BB962C8B-B14F-4D97-AF65-F5344CB8AC3E}">
        <p14:creationId xmlns:p14="http://schemas.microsoft.com/office/powerpoint/2010/main" xmlns="" val="182533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Art. 611-A...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ÚNICA GARATIA LEGAL: § </a:t>
            </a:r>
            <a:r>
              <a:rPr lang="pt-BR" dirty="0"/>
              <a:t>3º Se for pactuada cláusula que </a:t>
            </a:r>
            <a:r>
              <a:rPr lang="pt-BR" b="1" u="sng" dirty="0"/>
              <a:t>reduza o salário ou a jornada</a:t>
            </a:r>
            <a:r>
              <a:rPr lang="pt-BR" dirty="0"/>
              <a:t>, a convenção coletiva ou o acordo coletivo de trabalho deverão prever a </a:t>
            </a:r>
            <a:r>
              <a:rPr lang="pt-BR" b="1" u="sng" dirty="0"/>
              <a:t>proteção dos empregados contra dispensa imotivada durante o prazo de vigência </a:t>
            </a:r>
            <a:r>
              <a:rPr lang="pt-BR" dirty="0"/>
              <a:t>do instrumento </a:t>
            </a:r>
            <a:r>
              <a:rPr lang="pt-BR" dirty="0" smtClean="0"/>
              <a:t>coletivo.</a:t>
            </a:r>
          </a:p>
          <a:p>
            <a:pPr algn="just"/>
            <a:r>
              <a:rPr lang="pt-BR" dirty="0"/>
              <a:t>ENRIQUECIMENTO SEM CAUSA: § 4º Na hipótese de procedência de ação anulatória de cláusula de convenção coletiva ou de acordo coletivo de trabalho, quando houver a cláusula compensatória, esta deverá ser igualmente </a:t>
            </a:r>
            <a:r>
              <a:rPr lang="pt-BR" dirty="0" smtClean="0"/>
              <a:t>anulada.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9844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327" y="609600"/>
            <a:ext cx="9028695" cy="5896866"/>
          </a:xfrm>
        </p:spPr>
      </p:pic>
    </p:spTree>
    <p:extLst>
      <p:ext uri="{BB962C8B-B14F-4D97-AF65-F5344CB8AC3E}">
        <p14:creationId xmlns:p14="http://schemas.microsoft.com/office/powerpoint/2010/main" xmlns="" val="289016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pode negociar – objeto ilícito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Art. 611-B, proposto:  ante a supressão ou redução da CF e dispõe sobre questões não especificamente afetadas pela legislação do trabalho. Repete trechos do artigo </a:t>
            </a:r>
          </a:p>
          <a:p>
            <a:pPr algn="just"/>
            <a:r>
              <a:rPr lang="pt-BR" dirty="0" smtClean="0"/>
              <a:t>Destaques contraditórios::</a:t>
            </a:r>
          </a:p>
          <a:p>
            <a:pPr algn="just"/>
            <a:r>
              <a:rPr lang="pt-BR" dirty="0" smtClean="0"/>
              <a:t>Ampliação da jornada em atividades insalubres independente de autorização com ilicitude ne negociação de normas de saúde e segurança no trabalho (art. 611-B, XVII). Pior</a:t>
            </a:r>
            <a:r>
              <a:rPr lang="pt-BR" dirty="0"/>
              <a:t>, assevera: Parágrafo único</a:t>
            </a:r>
            <a:r>
              <a:rPr lang="pt-BR" b="1" u="sng" dirty="0"/>
              <a:t>. Regras sobre duração do trabalho e intervalos não são consideradas como normas de saúde, higiene e segurança do trabalho para os fins do disposto neste </a:t>
            </a:r>
            <a:r>
              <a:rPr lang="pt-BR" b="1" u="sng" dirty="0" smtClean="0"/>
              <a:t>artigo </a:t>
            </a:r>
            <a:r>
              <a:rPr lang="pt-BR" dirty="0" smtClean="0"/>
              <a:t>(art. 611-B).</a:t>
            </a:r>
          </a:p>
          <a:p>
            <a:pPr algn="just"/>
            <a:r>
              <a:rPr lang="pt-BR" dirty="0" smtClean="0"/>
              <a:t>IMPEDIMENTO DE INCLUSÃO DE CLÁUSULAS SOBRE TAXAS E CONTRIBUIÇÕES SINDICAIS: Art. 611-B, XXVI.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0171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060361"/>
            <a:ext cx="10279951" cy="4194220"/>
          </a:xfrm>
        </p:spPr>
      </p:pic>
    </p:spTree>
    <p:extLst>
      <p:ext uri="{BB962C8B-B14F-4D97-AF65-F5344CB8AC3E}">
        <p14:creationId xmlns:p14="http://schemas.microsoft.com/office/powerpoint/2010/main" xmlns="" val="10752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043" y="0"/>
            <a:ext cx="8397630" cy="6741554"/>
          </a:xfrm>
        </p:spPr>
      </p:pic>
    </p:spTree>
    <p:extLst>
      <p:ext uri="{BB962C8B-B14F-4D97-AF65-F5344CB8AC3E}">
        <p14:creationId xmlns:p14="http://schemas.microsoft.com/office/powerpoint/2010/main" xmlns="" val="831905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Rescisão prejudicial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Art. 477, proposto: desobriga em presa de detalhar verbas respetivas no TRCT e a homologação pelo sindicato (§§ 1º e 2º);  impõe prazo de 10 d para as rescisões,  revogando o pagamento no 1º dia imediato em caso de aviso prévio trabalhado.</a:t>
            </a:r>
          </a:p>
          <a:p>
            <a:pPr algn="just"/>
            <a:r>
              <a:rPr lang="pt-BR" dirty="0" smtClean="0"/>
              <a:t>Art. 477-A,  proposto: contraria o princípio da proteção inserido na CF, art. 7º, I, legitima as despedidas coletivas arbitrárias e afasta a obrigatoriedade de negociação com sindicato:</a:t>
            </a:r>
          </a:p>
          <a:p>
            <a:pPr algn="just"/>
            <a:r>
              <a:rPr lang="pt-BR" dirty="0" smtClean="0"/>
              <a:t>“Art</a:t>
            </a:r>
            <a:r>
              <a:rPr lang="pt-BR" dirty="0"/>
              <a:t>. 477-A. As dispensas imotivadas individuais, </a:t>
            </a:r>
            <a:r>
              <a:rPr lang="pt-BR" dirty="0" err="1"/>
              <a:t>plúrimas</a:t>
            </a:r>
            <a:r>
              <a:rPr lang="pt-BR" dirty="0"/>
              <a:t> ou coletivas equiparam-se para todos os fins, não havendo necessidade de autorização prévia de entidade sindical ou de celebração de convenção coletiva ou acordo coletivo de trabalho para sua efetivação</a:t>
            </a:r>
            <a:r>
              <a:rPr lang="pt-BR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10085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4" y="609600"/>
            <a:ext cx="10213551" cy="5868464"/>
          </a:xfrm>
        </p:spPr>
      </p:pic>
    </p:spTree>
    <p:extLst>
      <p:ext uri="{BB962C8B-B14F-4D97-AF65-F5344CB8AC3E}">
        <p14:creationId xmlns:p14="http://schemas.microsoft.com/office/powerpoint/2010/main" xmlns="" val="45107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Rescisão Prejudicial...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 477-B proposto: impõe quitação plena em caso de adesão a PDV ou </a:t>
            </a:r>
            <a:r>
              <a:rPr lang="pt-BR" dirty="0" err="1" smtClean="0"/>
              <a:t>PDIncentivada</a:t>
            </a:r>
            <a:r>
              <a:rPr lang="pt-BR" dirty="0" smtClean="0"/>
              <a:t>, malferindo o Direito Constitucional de Ação;</a:t>
            </a:r>
          </a:p>
          <a:p>
            <a:pPr algn="just"/>
            <a:r>
              <a:rPr lang="pt-BR" dirty="0" smtClean="0"/>
              <a:t>Art. 484-A, proposto: institui a rescisão por acordo individual com pagamento de verbas pela metade, sem seguro desemprego;</a:t>
            </a:r>
          </a:p>
          <a:p>
            <a:pPr algn="just"/>
            <a:r>
              <a:rPr lang="pt-BR" dirty="0" smtClean="0"/>
              <a:t>Art. 507-A</a:t>
            </a:r>
            <a:r>
              <a:rPr lang="pt-BR" dirty="0"/>
              <a:t>, proposto: remuneração seja superior a duas vezes o limite máximo estabelecido para os benefícios  RGPS, poderá ser pactuada cláusula compromissória de </a:t>
            </a:r>
            <a:r>
              <a:rPr lang="pt-BR" dirty="0" err="1" smtClean="0"/>
              <a:t>v</a:t>
            </a:r>
            <a:r>
              <a:rPr lang="pt-BR" b="1" u="sng" dirty="0" err="1" smtClean="0"/>
              <a:t>rbitragem</a:t>
            </a:r>
            <a:r>
              <a:rPr lang="pt-BR" dirty="0" smtClean="0"/>
              <a:t>. Institui a arbitragem nas ações individuais trabalhistas, contrariando a lógica de direitos patrimoniais disponíveis, a hipossuficiência social e o  princípio protetivo decorrente.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8823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609600"/>
            <a:ext cx="10397544" cy="5198772"/>
          </a:xfrm>
        </p:spPr>
      </p:pic>
    </p:spTree>
    <p:extLst>
      <p:ext uri="{BB962C8B-B14F-4D97-AF65-F5344CB8AC3E}">
        <p14:creationId xmlns:p14="http://schemas.microsoft.com/office/powerpoint/2010/main" xmlns="" val="67879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Rescisão prejudicial...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Art. 507-B, proposto</a:t>
            </a:r>
            <a:r>
              <a:rPr lang="pt-BR" dirty="0"/>
              <a:t>: institui </a:t>
            </a:r>
            <a:r>
              <a:rPr lang="pt-BR" dirty="0" smtClean="0"/>
              <a:t>o termo </a:t>
            </a:r>
            <a:r>
              <a:rPr lang="pt-BR" dirty="0"/>
              <a:t>de quitação anual de obrigações trabalhistas, perante o sindicato dos empregados da </a:t>
            </a:r>
            <a:r>
              <a:rPr lang="pt-BR" dirty="0" smtClean="0"/>
              <a:t>categoria, com eficácia liberatória.  Será utilizado nas ações para mitigar direitos dos trabalhadores na relação laboral.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64858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850" y="281253"/>
            <a:ext cx="4443052" cy="6442427"/>
          </a:xfrm>
        </p:spPr>
      </p:pic>
    </p:spTree>
    <p:extLst>
      <p:ext uri="{BB962C8B-B14F-4D97-AF65-F5344CB8AC3E}">
        <p14:creationId xmlns:p14="http://schemas.microsoft.com/office/powerpoint/2010/main" xmlns="" val="410787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 dirty="0" err="1" smtClean="0"/>
              <a:t>Pejutização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Art. 457, § 2º</a:t>
            </a:r>
            <a:r>
              <a:rPr lang="pt-BR" dirty="0"/>
              <a:t>, proposto: </a:t>
            </a:r>
            <a:r>
              <a:rPr lang="pt-BR" b="1" u="sng" dirty="0"/>
              <a:t>importâncias, ainda que habituais, pagas</a:t>
            </a:r>
            <a:r>
              <a:rPr lang="pt-BR" dirty="0"/>
              <a:t> a título de ajuda de custo, auxílio-alimentação, vedado seu pagamento em dinheiro, diárias para viagem, prêmios e abonos </a:t>
            </a:r>
            <a:r>
              <a:rPr lang="pt-BR" b="1" u="sng" dirty="0"/>
              <a:t>não integram a remuneração do empregado, não se incorporam ao contrato de trabalho e não constituem base de incidência de qualquer encargo trabalhista e </a:t>
            </a:r>
            <a:r>
              <a:rPr lang="pt-BR" b="1" u="sng" dirty="0" smtClean="0"/>
              <a:t>previdenciário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Art. 458, § 5º</a:t>
            </a:r>
            <a:r>
              <a:rPr lang="pt-BR" dirty="0"/>
              <a:t>, proposto: O valor relativo à assistência prestada por serviço médico ou odontológico, próprio ou não, inclusive o reembolso de despesas com medicamentos, óculos, aparelhos ortopédicos, próteses, órteses, despesas médico-hospitalares e outras similares, mesmo quando concedido em diferentes modalidades de planos e coberturas, </a:t>
            </a:r>
            <a:r>
              <a:rPr lang="pt-BR" b="1" u="sng" dirty="0"/>
              <a:t>não integram o salário do empregado para qualquer efeito nem o salário de </a:t>
            </a:r>
            <a:r>
              <a:rPr lang="pt-BR" b="1" u="sng" dirty="0" smtClean="0"/>
              <a:t>contribuição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64566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4" y="609599"/>
            <a:ext cx="10353761" cy="5916435"/>
          </a:xfrm>
        </p:spPr>
      </p:pic>
    </p:spTree>
    <p:extLst>
      <p:ext uri="{BB962C8B-B14F-4D97-AF65-F5344CB8AC3E}">
        <p14:creationId xmlns:p14="http://schemas.microsoft.com/office/powerpoint/2010/main" xmlns="" val="936215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Jornada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Art. 58, § 2º, proposto: exclui o conceito e a responsabilidade pelas horas in </a:t>
            </a:r>
            <a:r>
              <a:rPr lang="pt-BR" i="1" dirty="0" err="1" smtClean="0"/>
              <a:t>intinere</a:t>
            </a:r>
            <a:r>
              <a:rPr lang="pt-BR" dirty="0" smtClean="0"/>
              <a:t>, com repercussões sobre questões de acidente de trabalho e acidente de percurso.</a:t>
            </a:r>
          </a:p>
          <a:p>
            <a:pPr algn="just"/>
            <a:r>
              <a:rPr lang="pt-BR" dirty="0" smtClean="0"/>
              <a:t>Art. 58-A, amplia o trabalho em tempo parcial de 25h para 30h, com possibilidade de 6h horas suplementares semanais  para as jornadas de 26h, alterando as  possibilidades de horas extras em 4h, prejudicando a saúde e segurança no trabalho.</a:t>
            </a:r>
          </a:p>
          <a:p>
            <a:pPr algn="just"/>
            <a:r>
              <a:rPr lang="pt-BR" dirty="0" smtClean="0"/>
              <a:t>Art. 58ª, § 5º,  proposto: institui Compensação Legal de jornada, sem necessidade de acordo individual escrito. </a:t>
            </a:r>
          </a:p>
          <a:p>
            <a:pPr algn="just"/>
            <a:r>
              <a:rPr lang="pt-BR" dirty="0" smtClean="0"/>
              <a:t>Art. 59§ 5º, proposto: BANCO DE HORAS por acordo individual escrito, compensável em 6 meses. Pior, no § 6º,  pode ocorrer tacitamente se houver compensação por mês.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2136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Apresentação: Reforma ou Desmonte</a:t>
            </a:r>
          </a:p>
          <a:p>
            <a:pPr algn="just"/>
            <a:r>
              <a:rPr lang="pt-BR" dirty="0" smtClean="0"/>
              <a:t>Teoria dos Direitos Fundamentais, Cláusulas Pétreas,  Emendas E Hierarquia Normativa (Ordenamento </a:t>
            </a:r>
            <a:r>
              <a:rPr lang="pt-BR" dirty="0" err="1" smtClean="0"/>
              <a:t>Juridico</a:t>
            </a:r>
            <a:r>
              <a:rPr lang="pt-BR" dirty="0" smtClean="0"/>
              <a:t>)</a:t>
            </a:r>
          </a:p>
          <a:p>
            <a:r>
              <a:rPr lang="pt-BR" dirty="0" smtClean="0"/>
              <a:t>Microssistemas do Direito do Trabalho afetados:</a:t>
            </a:r>
          </a:p>
          <a:p>
            <a:r>
              <a:rPr lang="pt-BR" dirty="0" smtClean="0"/>
              <a:t>1. Contrato de Trabalho</a:t>
            </a:r>
          </a:p>
          <a:p>
            <a:r>
              <a:rPr lang="pt-BR" dirty="0" smtClean="0"/>
              <a:t>2. Jornada de Trabalho</a:t>
            </a:r>
          </a:p>
          <a:p>
            <a:r>
              <a:rPr lang="pt-BR" dirty="0" smtClean="0"/>
              <a:t>3. Negociado sobre o legislado (com possibilidade </a:t>
            </a:r>
            <a:r>
              <a:rPr lang="pt-BR" i="1" dirty="0" smtClean="0"/>
              <a:t>n pejus</a:t>
            </a:r>
            <a:r>
              <a:rPr lang="pt-BR" dirty="0" smtClean="0"/>
              <a:t>)</a:t>
            </a:r>
          </a:p>
          <a:p>
            <a:r>
              <a:rPr lang="pt-BR" dirty="0" smtClean="0"/>
              <a:t>4. Sindicalismo (financiamento)</a:t>
            </a:r>
          </a:p>
          <a:p>
            <a:r>
              <a:rPr lang="pt-BR" dirty="0" smtClean="0"/>
              <a:t>5. Processuais limitadoras do exercício jurisdicional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260" t="26375" r="69924" b="65750"/>
          <a:stretch/>
        </p:blipFill>
        <p:spPr>
          <a:xfrm>
            <a:off x="9433812" y="321568"/>
            <a:ext cx="244827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9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949" y="190801"/>
            <a:ext cx="8964301" cy="6667199"/>
          </a:xfrm>
        </p:spPr>
      </p:pic>
    </p:spTree>
    <p:extLst>
      <p:ext uri="{BB962C8B-B14F-4D97-AF65-F5344CB8AC3E}">
        <p14:creationId xmlns:p14="http://schemas.microsoft.com/office/powerpoint/2010/main" xmlns="" val="3312501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Instituição do trabalho intermitente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sz="3200" dirty="0" smtClean="0"/>
              <a:t>Art. 443, § 3º</a:t>
            </a:r>
            <a:r>
              <a:rPr lang="pt-BR" sz="3200" dirty="0"/>
              <a:t>, proposto:  a prestação de serviços, com subordinação, </a:t>
            </a:r>
            <a:r>
              <a:rPr lang="pt-BR" sz="3200" b="1" u="sng" dirty="0"/>
              <a:t>não é contínua</a:t>
            </a:r>
            <a:r>
              <a:rPr lang="pt-BR" sz="3200" dirty="0"/>
              <a:t>, </a:t>
            </a:r>
            <a:r>
              <a:rPr lang="pt-BR" sz="3200" b="1" u="sng" dirty="0"/>
              <a:t>ocorrendo com alternância de períodos de prestação de serviços e de inatividade, </a:t>
            </a:r>
            <a:r>
              <a:rPr lang="pt-BR" sz="3200" b="1" u="sng" dirty="0" smtClean="0"/>
              <a:t>determinados </a:t>
            </a:r>
            <a:r>
              <a:rPr lang="pt-BR" sz="3200" b="1" u="sng" dirty="0"/>
              <a:t>em horas, dias ou meses</a:t>
            </a:r>
            <a:r>
              <a:rPr lang="pt-BR" sz="3200" dirty="0" smtClean="0"/>
              <a:t>, </a:t>
            </a:r>
            <a:r>
              <a:rPr lang="pt-BR" sz="3200" b="1" u="sng" dirty="0" smtClean="0"/>
              <a:t>independentemente do tipo de atividade do empregado e do empregador</a:t>
            </a:r>
            <a:r>
              <a:rPr lang="pt-BR" sz="3200" dirty="0" smtClean="0"/>
              <a:t>. </a:t>
            </a:r>
          </a:p>
          <a:p>
            <a:pPr algn="just"/>
            <a:r>
              <a:rPr lang="pt-BR" sz="3200" dirty="0" smtClean="0"/>
              <a:t>Art. 452-A, permite o pagamento do salário hora mínimo; convocação por qualquer meio de comunicação (§ 1º); aceita a oferta, a parte que descumprir pagará 50% da remuneração que seria devida, permitida a compensação; jornada previamente estabelecida na chamada, pelo menos 3d antes da realização; pagamento imediato após o término do serviço; há pagamento de FGTS e INSS; direito a férias a cada complementação de 12 meses de serviço.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518869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438" y="519448"/>
            <a:ext cx="8127174" cy="5993792"/>
          </a:xfrm>
        </p:spPr>
      </p:pic>
    </p:spTree>
    <p:extLst>
      <p:ext uri="{BB962C8B-B14F-4D97-AF65-F5344CB8AC3E}">
        <p14:creationId xmlns:p14="http://schemas.microsoft.com/office/powerpoint/2010/main" xmlns="" val="3118256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jornada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 59-A proposto: viabiliza 12X36 por acordo individual escrito., impondo a inserção da compensação nos feriados e as prorrogações de trabalho noturno;</a:t>
            </a:r>
          </a:p>
          <a:p>
            <a:pPr algn="just"/>
            <a:r>
              <a:rPr lang="pt-BR" dirty="0" smtClean="0"/>
              <a:t>Art. 62, III, proposto: retira a possibilidade de controle de jornada e consequentes adicionais por horas extraordinárias  aos empregados em regime de </a:t>
            </a:r>
            <a:r>
              <a:rPr lang="pt-BR" dirty="0" err="1" smtClean="0"/>
              <a:t>teletrabalho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Art. 134, § 1º, proposto: amplia a possibilidade de férias em 3 períodos, com mínimo 14 dias e 5d para os demais períodos.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93984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161" y="609600"/>
            <a:ext cx="9363546" cy="5852216"/>
          </a:xfrm>
        </p:spPr>
      </p:pic>
    </p:spTree>
    <p:extLst>
      <p:ext uri="{BB962C8B-B14F-4D97-AF65-F5344CB8AC3E}">
        <p14:creationId xmlns:p14="http://schemas.microsoft.com/office/powerpoint/2010/main" xmlns="" val="3732374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Reparação de danos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 223-G, §1º, proposto: mitiga poderes do juiz quanto à equidade para definir o valor de indenizações por danos, demarcando valores exíguos para as indenizações e, ao falar de salário contratual, indiretamente demarca inconstitucionalidade nos casos em que o salário mínimo for o contratual e indexar os valores das indenizações.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99552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4" y="609599"/>
            <a:ext cx="10353761" cy="5435725"/>
          </a:xfrm>
        </p:spPr>
      </p:pic>
    </p:spTree>
    <p:extLst>
      <p:ext uri="{BB962C8B-B14F-4D97-AF65-F5344CB8AC3E}">
        <p14:creationId xmlns:p14="http://schemas.microsoft.com/office/powerpoint/2010/main" xmlns="" val="2536390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Sindicalismo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Art. 477, proposto: revoga a obrigatoriedade de homologação pelos sindicatos da rescisão de trabalhadores com mais de 1 anos de serviço (§ 1º atual). Revoga o § 2º atual, desobrigando a empresa de detalhar as verbas e parcelas pagas na rescisão.</a:t>
            </a:r>
          </a:p>
          <a:p>
            <a:pPr algn="just"/>
            <a:r>
              <a:rPr lang="pt-BR" dirty="0" smtClean="0"/>
              <a:t>Art. 510-A, Organização por Local de Trabalho, mandato de 1 ano, sem incluir qualquer participação sindical, a qual é vedada pelo Art. 510-C proposto. Membro com </a:t>
            </a:r>
            <a:r>
              <a:rPr lang="pt-BR" dirty="0" err="1" smtClean="0"/>
              <a:t>pseudo</a:t>
            </a:r>
            <a:r>
              <a:rPr lang="pt-BR" dirty="0" smtClean="0"/>
              <a:t> estabilidade, art. 510-D, § 3º, proposto, pois não dispõe sobre justa causa ou falta grave, </a:t>
            </a:r>
          </a:p>
          <a:p>
            <a:pPr algn="just"/>
            <a:r>
              <a:rPr lang="pt-BR" dirty="0" smtClean="0"/>
              <a:t>Vedação legal à </a:t>
            </a:r>
            <a:r>
              <a:rPr lang="pt-BR" dirty="0" err="1" smtClean="0"/>
              <a:t>Ultratividade</a:t>
            </a:r>
            <a:r>
              <a:rPr lang="pt-BR" dirty="0" smtClean="0"/>
              <a:t> CCT/ACT: Art. 641 proposto.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94521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860" y="519448"/>
            <a:ext cx="8397630" cy="6145634"/>
          </a:xfrm>
        </p:spPr>
      </p:pic>
    </p:spTree>
    <p:extLst>
      <p:ext uri="{BB962C8B-B14F-4D97-AF65-F5344CB8AC3E}">
        <p14:creationId xmlns:p14="http://schemas.microsoft.com/office/powerpoint/2010/main" xmlns="" val="1317061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Sindicalismo - Custeio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Art. 545 </a:t>
            </a:r>
            <a:r>
              <a:rPr lang="pt-BR" dirty="0" err="1"/>
              <a:t>cc</a:t>
            </a:r>
            <a:r>
              <a:rPr lang="pt-BR" dirty="0"/>
              <a:t> art. 579 </a:t>
            </a:r>
            <a:r>
              <a:rPr lang="pt-BR" dirty="0" err="1"/>
              <a:t>cc</a:t>
            </a:r>
            <a:r>
              <a:rPr lang="pt-BR" dirty="0"/>
              <a:t> </a:t>
            </a:r>
            <a:r>
              <a:rPr lang="pt-BR" b="1" u="sng" dirty="0"/>
              <a:t>art. 582</a:t>
            </a:r>
            <a:r>
              <a:rPr lang="pt-BR" dirty="0"/>
              <a:t>, </a:t>
            </a:r>
            <a:r>
              <a:rPr lang="pt-BR" dirty="0" err="1"/>
              <a:t>cc</a:t>
            </a:r>
            <a:r>
              <a:rPr lang="pt-BR" dirty="0"/>
              <a:t> art. 587 proposto: determina desconto de contribuições devidas ao sindicato, inclusive a </a:t>
            </a:r>
            <a:r>
              <a:rPr lang="pt-BR" b="1" u="sng" dirty="0"/>
              <a:t>contribuição sindical, </a:t>
            </a:r>
            <a:r>
              <a:rPr lang="pt-BR" dirty="0"/>
              <a:t>somente com autorização individual prévia e expressa do trabalhador. Art. 582 transforma em facultativa a contribuição sindical, devendo ser solicitado o desconto pelo trabalhador em janeiro de cada ano para ser paga em março.</a:t>
            </a:r>
          </a:p>
          <a:p>
            <a:pPr algn="just"/>
            <a:r>
              <a:rPr lang="pt-BR" dirty="0" smtClean="0"/>
              <a:t>IMPEDIMENTO </a:t>
            </a:r>
            <a:r>
              <a:rPr lang="pt-BR" dirty="0"/>
              <a:t>DE INCLUSÃO DE CLÁUSULAS SOBRE TAXAS E CONTRIBUIÇÕES SINDICAIS: Art. 611-B, XXVI.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771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4" y="609600"/>
            <a:ext cx="10353761" cy="5435725"/>
          </a:xfrm>
        </p:spPr>
      </p:pic>
    </p:spTree>
    <p:extLst>
      <p:ext uri="{BB962C8B-B14F-4D97-AF65-F5344CB8AC3E}">
        <p14:creationId xmlns:p14="http://schemas.microsoft.com/office/powerpoint/2010/main" xmlns="" val="345692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812" y="0"/>
            <a:ext cx="9131726" cy="6718341"/>
          </a:xfrm>
        </p:spPr>
      </p:pic>
    </p:spTree>
    <p:extLst>
      <p:ext uri="{BB962C8B-B14F-4D97-AF65-F5344CB8AC3E}">
        <p14:creationId xmlns:p14="http://schemas.microsoft.com/office/powerpoint/2010/main" xmlns="" val="3272096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Mitigação interpretativa – Art. 8º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/>
              <a:t>Art. 8º, § 1º, proposto: Retira poderes do Juiz quanto a integração e aplica o Direito Comum independente da compatibilidade com os princípios do Direito do Trabalho.</a:t>
            </a:r>
          </a:p>
          <a:p>
            <a:pPr algn="just"/>
            <a:r>
              <a:rPr lang="pt-BR" b="1" dirty="0" smtClean="0"/>
              <a:t>Art. 8º, § 2º, proposto Impede a utilização de jurisprudência do TST/TRTs para fins de integração, contrariando a Lei de Introdução às Normas do Direito Brasileiro.</a:t>
            </a:r>
          </a:p>
          <a:p>
            <a:pPr algn="just"/>
            <a:r>
              <a:rPr lang="pt-BR" b="1" dirty="0" smtClean="0"/>
              <a:t>Art. 8º, § 3º proposto: Impõe PRINCÍPIO DA INTERVENÇÃO MÍNIMA NA AUTONOMIA DA VONTADE COLETIVA PARA ACT OU CCT.</a:t>
            </a:r>
          </a:p>
          <a:p>
            <a:pPr algn="just"/>
            <a:r>
              <a:rPr lang="pt-BR" dirty="0" smtClean="0">
                <a:effectLst/>
              </a:rPr>
              <a:t>Atual vigente: compatibilidade... Princípio da proteção... Integração com jurisprudência</a:t>
            </a:r>
            <a:r>
              <a:rPr lang="pt-BR" dirty="0">
                <a:effectLst/>
              </a:rPr>
              <a:t>, por analogia, por </a:t>
            </a:r>
            <a:r>
              <a:rPr lang="pt-BR" dirty="0" err="1">
                <a:effectLst/>
              </a:rPr>
              <a:t>eqüidade</a:t>
            </a:r>
            <a:r>
              <a:rPr lang="pt-BR" dirty="0">
                <a:effectLst/>
              </a:rPr>
              <a:t> e outros princípios e normas gerais de direito, principalmente do direito do trabalho, e, ainda, de acordo com os usos e costumes, o direito comparado, mas sempre de maneira que nenhum interesse de classe ou particular prevaleça sobre o interesse público</a:t>
            </a:r>
            <a:r>
              <a:rPr lang="pt-BR" dirty="0" smtClean="0"/>
              <a:t> .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5335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924" y="609599"/>
            <a:ext cx="10526691" cy="4593465"/>
          </a:xfrm>
        </p:spPr>
      </p:pic>
    </p:spTree>
    <p:extLst>
      <p:ext uri="{BB962C8B-B14F-4D97-AF65-F5344CB8AC3E}">
        <p14:creationId xmlns:p14="http://schemas.microsoft.com/office/powerpoint/2010/main" xmlns="" val="3377961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 ao Poder judiciário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 461, § 5º, proposto:  </a:t>
            </a:r>
            <a:r>
              <a:rPr lang="pt-BR" dirty="0"/>
              <a:t>A equiparação salarial só será possível entre empregados contemporâneos no cargo ou na função, ficando </a:t>
            </a:r>
            <a:r>
              <a:rPr lang="pt-BR" b="1" u="sng" dirty="0"/>
              <a:t>vedada a indicação de paradigmas  remotos, ainda que o paradigma contemporâneo tenha obtido a vantagem em ação judicial própria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043935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499" y="609600"/>
            <a:ext cx="7689292" cy="5815027"/>
          </a:xfrm>
        </p:spPr>
      </p:pic>
    </p:spTree>
    <p:extLst>
      <p:ext uri="{BB962C8B-B14F-4D97-AF65-F5344CB8AC3E}">
        <p14:creationId xmlns:p14="http://schemas.microsoft.com/office/powerpoint/2010/main" xmlns="" val="344105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responsabilidade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effectLst/>
              </a:rPr>
              <a:t>Atualmente, qualquer </a:t>
            </a:r>
            <a:r>
              <a:rPr lang="pt-BR" dirty="0">
                <a:effectLst/>
              </a:rPr>
              <a:t>alteração na estrutura jurídica da empresa não afetará os direitos adquiridos por seus </a:t>
            </a:r>
            <a:r>
              <a:rPr lang="pt-BR" dirty="0" smtClean="0">
                <a:effectLst/>
              </a:rPr>
              <a:t>empregados.</a:t>
            </a:r>
          </a:p>
          <a:p>
            <a:pPr algn="just"/>
            <a:r>
              <a:rPr lang="pt-BR" dirty="0" smtClean="0">
                <a:effectLst/>
              </a:rPr>
              <a:t>Art. 10-A, retira responsabilidades do “sócio retirante”, transformando obrigações que devem ser solidarias, em um primeiro momento, em subsidiárias e </a:t>
            </a:r>
            <a:r>
              <a:rPr lang="pt-BR" dirty="0" err="1" smtClean="0">
                <a:effectLst/>
              </a:rPr>
              <a:t>impoõe</a:t>
            </a:r>
            <a:r>
              <a:rPr lang="pt-BR" dirty="0" smtClean="0">
                <a:effectLst/>
              </a:rPr>
              <a:t> limite temporal.</a:t>
            </a:r>
          </a:p>
          <a:p>
            <a:pPr algn="just"/>
            <a:r>
              <a:rPr lang="pt-BR" dirty="0" smtClean="0"/>
              <a:t>Art. 11-A proposto:  institui a prescrição intercorrente de 2 anos no processo do trabalho,, ora combatida pela jurisprudência consolidada do TST.</a:t>
            </a:r>
          </a:p>
          <a:p>
            <a:pPr algn="just"/>
            <a:r>
              <a:rPr lang="pt-BR" dirty="0" smtClean="0"/>
              <a:t>Art. 448-A, proposto: retira a responsabilidade, inclusive subsidiária, da empresa sucedida, transferindo-a, apenas ao sucessor. Tal responsabilidade  solidária somente ocorrerá em caso de comprovação de fraude.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33482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335" y="609600"/>
            <a:ext cx="4666110" cy="5694236"/>
          </a:xfrm>
        </p:spPr>
      </p:pic>
    </p:spTree>
    <p:extLst>
      <p:ext uri="{BB962C8B-B14F-4D97-AF65-F5344CB8AC3E}">
        <p14:creationId xmlns:p14="http://schemas.microsoft.com/office/powerpoint/2010/main" xmlns="" val="3370497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REsponsabilidade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 461, § 6ª, proposto: limita a multa por discriminação a 50% do limite máximo dos benefícios do RGPS, </a:t>
            </a:r>
            <a:r>
              <a:rPr lang="pt-BR" b="1" u="sng" dirty="0" smtClean="0"/>
              <a:t>mitigando a equidade judicial, a realidade e caráter pedagógico das indenizações, as quais podem ser insignificantes para determinadas empresas e incentivar a prática discriminatória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38851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Art. 702, proposto: limitações inviabilizadoras da efetividade da uniformização da jurisprudência pelo TST e geradoras de insegurança jurídica.</a:t>
            </a:r>
          </a:p>
          <a:p>
            <a:pPr algn="just"/>
            <a:r>
              <a:rPr lang="pt-BR" dirty="0"/>
              <a:t>Alínea </a:t>
            </a:r>
            <a:r>
              <a:rPr lang="pt-BR" dirty="0" smtClean="0"/>
              <a:t>‘f’ – Pleno TST e TRTs (§ 4º):  </a:t>
            </a:r>
            <a:r>
              <a:rPr lang="pt-BR" dirty="0"/>
              <a:t>alterar súmulas e outros enunciados de jurisprudência uniforme, pelo voto de pelo menos </a:t>
            </a:r>
            <a:r>
              <a:rPr lang="pt-BR" b="1" u="sng" dirty="0"/>
              <a:t>dois terços de seus membros</a:t>
            </a:r>
            <a:r>
              <a:rPr lang="pt-BR" dirty="0"/>
              <a:t>, caso a mesma matéria já tenha sido decidida de forma idêntica por unanimidade em, </a:t>
            </a:r>
            <a:r>
              <a:rPr lang="pt-BR" b="1" u="sng" dirty="0"/>
              <a:t>no mínimo, dois terços das turmas em pelo menos dez sessões diferentes em cada uma delas</a:t>
            </a:r>
            <a:r>
              <a:rPr lang="pt-BR" dirty="0"/>
              <a:t>, podendo, ainda, por maioria de dois terços de seus membros, restringir os efeitos daquela declaração ou decidir que ela só tenha eficácia a partir de sua publicação </a:t>
            </a:r>
            <a:r>
              <a:rPr lang="pt-BR" dirty="0" smtClean="0"/>
              <a:t>no DO.</a:t>
            </a:r>
          </a:p>
          <a:p>
            <a:pPr algn="just"/>
            <a:r>
              <a:rPr lang="pt-BR" dirty="0" smtClean="0"/>
              <a:t>Art. 775, proposto,: prazos em dias úteis.</a:t>
            </a:r>
          </a:p>
          <a:p>
            <a:pPr algn="just"/>
            <a:r>
              <a:rPr lang="pt-BR" dirty="0" smtClean="0"/>
              <a:t>Art. 789, redução dos depósitos recursais, instigando recursos para a categoria patronal;</a:t>
            </a:r>
          </a:p>
          <a:p>
            <a:pPr algn="just"/>
            <a:r>
              <a:rPr lang="pt-BR" dirty="0" smtClean="0"/>
              <a:t>Art. 790, §§ 3º e 4º, proposto: dificulta o acesso à justiça,  com </a:t>
            </a:r>
            <a:r>
              <a:rPr lang="pt-BR" dirty="0"/>
              <a:t>gratuidade apenas para </a:t>
            </a:r>
            <a:r>
              <a:rPr lang="pt-BR" dirty="0" smtClean="0"/>
              <a:t>àqueles </a:t>
            </a:r>
            <a:r>
              <a:rPr lang="pt-BR" dirty="0"/>
              <a:t>que perceberem salário igual ou inferior </a:t>
            </a:r>
            <a:r>
              <a:rPr lang="pt-BR" dirty="0" smtClean="0"/>
              <a:t>a 40</a:t>
            </a:r>
            <a:r>
              <a:rPr lang="pt-BR" dirty="0"/>
              <a:t>% do </a:t>
            </a:r>
            <a:r>
              <a:rPr lang="pt-BR" dirty="0" smtClean="0"/>
              <a:t>limite </a:t>
            </a:r>
            <a:r>
              <a:rPr lang="pt-BR" dirty="0"/>
              <a:t>máximo dos </a:t>
            </a:r>
            <a:r>
              <a:rPr lang="pt-BR" dirty="0" smtClean="0"/>
              <a:t>benefícios RGPS. Deve haver comprovação da hipossuficiência., inviabilizando a busca pela JT;</a:t>
            </a:r>
          </a:p>
          <a:p>
            <a:pPr algn="just"/>
            <a:r>
              <a:rPr lang="pt-BR" dirty="0" smtClean="0"/>
              <a:t>*Teto atual R$ 5.189,82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80531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Honorários sucumbenciais com </a:t>
            </a:r>
            <a:r>
              <a:rPr lang="pt-BR" dirty="0" err="1" smtClean="0"/>
              <a:t>ònus</a:t>
            </a:r>
            <a:r>
              <a:rPr lang="pt-BR" dirty="0"/>
              <a:t> </a:t>
            </a:r>
            <a:r>
              <a:rPr lang="pt-BR" dirty="0" smtClean="0"/>
              <a:t>inclusive, ao trabalhador com gratuidade de justiça: Art. 790-B.</a:t>
            </a:r>
          </a:p>
          <a:p>
            <a:r>
              <a:rPr lang="pt-BR" dirty="0" smtClean="0"/>
              <a:t>Honorários advocatícios independente de atuação sindical: art. 791-A, proposto.</a:t>
            </a:r>
          </a:p>
          <a:p>
            <a:pPr algn="just"/>
            <a:r>
              <a:rPr lang="pt-BR" dirty="0" smtClean="0"/>
              <a:t>Instituição da responsabilidade por dano processual: intimida o trabalhador a ingressar com RT 9art. 793-A a art. 793-D): questão que é de competência do juiz no caso concreto está sendo proposta legalmente para reduzir o número de ações com prejuízo aos trabalhadores;</a:t>
            </a:r>
          </a:p>
          <a:p>
            <a:pPr algn="just"/>
            <a:r>
              <a:rPr lang="pt-BR" dirty="0" smtClean="0"/>
              <a:t>Afastamento da Inversão do ônus da prova: Art. 818, proposto.</a:t>
            </a:r>
          </a:p>
          <a:p>
            <a:pPr algn="just"/>
            <a:r>
              <a:rPr lang="pt-BR" dirty="0" smtClean="0"/>
              <a:t>Impedimento de desistência da ação pelo Reclamante, instigando a litigiosidade e intimidando o trabalhador dados os demais dispositivos que mitigam direitos processuais dos trabalhadores hipossuficientes (Art. 841, § 3);</a:t>
            </a:r>
          </a:p>
          <a:p>
            <a:pPr algn="just"/>
            <a:r>
              <a:rPr lang="pt-BR" dirty="0" smtClean="0"/>
              <a:t>Preposto não empregado: art. 843, § 3º. Inexistência de revelia quando da presença apenas do advogado (art. 844 , §5º).</a:t>
            </a:r>
          </a:p>
          <a:p>
            <a:pPr algn="just"/>
            <a:r>
              <a:rPr lang="pt-BR" dirty="0" smtClean="0"/>
              <a:t>Penalização pecuniária do Reclamante em caso de ausência à audiência (Art. 844, § 2º), além da manutenção do arquivamento da RT.</a:t>
            </a:r>
          </a:p>
          <a:p>
            <a:pPr algn="just"/>
            <a:r>
              <a:rPr lang="pt-BR" dirty="0" smtClean="0"/>
              <a:t>Mitigação da Revelia patronal: Art. 844, § 4º., em especial, inciso II.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709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PLC 38/2017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Altera a Consolidação das Leis do Trabalho (CLT), aprovada pelo  Decreto-Lei nº 5.452, de 1º de maio de 1943, e as Leis </a:t>
            </a:r>
            <a:r>
              <a:rPr lang="pt-BR" dirty="0" err="1"/>
              <a:t>nºs</a:t>
            </a:r>
            <a:r>
              <a:rPr lang="pt-BR" dirty="0"/>
              <a:t> 6.019, de 3 de janeiro de 1974, 8.036, de 11 de maio de 1990, e 8.212, de 24 de julho de 1991, a fim de adequar a legislação às novas relações de </a:t>
            </a:r>
            <a:r>
              <a:rPr lang="pt-BR" dirty="0" smtClean="0"/>
              <a:t>trabalho.</a:t>
            </a:r>
          </a:p>
          <a:p>
            <a:r>
              <a:rPr lang="pt-BR" dirty="0" smtClean="0"/>
              <a:t>Proposta inicial votada na Câmara Federal, PL nº 6.787-B de 2016, Relator Deputado Rogério Marinho, com redação final em 26/04/2017 (conta com 6 artigos que alteram diversos artigos da CLT, Lei nº 6.019/74, </a:t>
            </a:r>
            <a:r>
              <a:rPr lang="pt-BR" dirty="0" err="1" smtClean="0"/>
              <a:t>Kei</a:t>
            </a:r>
            <a:r>
              <a:rPr lang="pt-BR" dirty="0" smtClean="0"/>
              <a:t> nº 8.036/90 e Lei nº 8.212/91.</a:t>
            </a:r>
          </a:p>
          <a:p>
            <a:r>
              <a:rPr lang="pt-BR" dirty="0" smtClean="0"/>
              <a:t>PLC nº 38/2017, Relator Senador.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86871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Redução do Poder do Juiz quanto ao Incidente de Desconsideração da Personalidade Jurídica (art. 855-A)</a:t>
            </a:r>
          </a:p>
          <a:p>
            <a:pPr algn="just"/>
            <a:r>
              <a:rPr lang="pt-BR" dirty="0" smtClean="0"/>
              <a:t>Instituição de Jurisdição voluntária para homologação de acordos extrajudiciais, sobrecarregando o Judiciário e desvirtuando do Devido Processo Legal, que somente pode ser instaurado mediante existência prévia de litígio (art. 855-B).</a:t>
            </a:r>
          </a:p>
          <a:p>
            <a:pPr algn="just"/>
            <a:r>
              <a:rPr lang="pt-BR" dirty="0" smtClean="0"/>
              <a:t>Cumprimento de decisões ampliadas de 48h para 45 dias após o trânsito em julgado das ações:, art. </a:t>
            </a:r>
            <a:r>
              <a:rPr lang="pt-BR" dirty="0"/>
              <a:t>883-A, decisão judicial transitada em julgado somente poderá ser levada a protesto, gerar inscrição do nome do executado em órgãos de proteção ao crédito ou no Banco Nacional de Devedores Trabalhistas (BNDT), nos termos da lei, depois de transcorrido o prazo de quarenta e cinco dias a contar da citação do executado, se não houver garantia do </a:t>
            </a:r>
            <a:r>
              <a:rPr lang="pt-BR" dirty="0" smtClean="0"/>
              <a:t>juízo.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62059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Limitações de penhora e fomento à fraudes: Art. </a:t>
            </a:r>
            <a:r>
              <a:rPr lang="pt-BR" dirty="0"/>
              <a:t>884, § 6º A exigência da garantia ou penhora não se aplica às entidades filantrópicas e/ou àqueles que compõem ou compuseram a diretoria dessas instituições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Dificulta o conhecimento de RR sem razoabilidade (Art. </a:t>
            </a:r>
            <a:r>
              <a:rPr lang="pt-BR" dirty="0"/>
              <a:t>896, § 1º-A, IV): IV – transcrever na peça recursal, no caso de suscitar preliminar de nulidade de julgado por negativa de prestação jurisdicional, o trecho dos embargos declaratórios em que foi pedido o pronunciamento do tribunal sobre questão veiculada no recurso ordinário e o trecho da decisão regional que rejeitou os embargos quanto ao pedido, para cotejo e verificação, de plano, da ocorrência da omissão.  </a:t>
            </a:r>
          </a:p>
        </p:txBody>
      </p:sp>
    </p:spTree>
    <p:extLst>
      <p:ext uri="{BB962C8B-B14F-4D97-AF65-F5344CB8AC3E}">
        <p14:creationId xmlns:p14="http://schemas.microsoft.com/office/powerpoint/2010/main" xmlns="" val="1236511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Revoga os parágrafos do art. 896 da CLT e finda com o incidente de uniformização de jurisprudência;</a:t>
            </a:r>
          </a:p>
          <a:p>
            <a:r>
              <a:rPr lang="pt-BR" dirty="0" smtClean="0"/>
              <a:t>Art. 896-A, delimita o instituto da Transcendência, dificultando o conhecimento do RR;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89779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4" y="609600"/>
            <a:ext cx="10353761" cy="5435725"/>
          </a:xfrm>
        </p:spPr>
      </p:pic>
    </p:spTree>
    <p:extLst>
      <p:ext uri="{BB962C8B-B14F-4D97-AF65-F5344CB8AC3E}">
        <p14:creationId xmlns:p14="http://schemas.microsoft.com/office/powerpoint/2010/main" xmlns="" val="2790395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20769481">
            <a:off x="1453153" y="2642314"/>
            <a:ext cx="908516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AGRADECIMENTOS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1260" t="26375" r="69924" b="65750"/>
          <a:stretch/>
        </p:blipFill>
        <p:spPr>
          <a:xfrm>
            <a:off x="9314802" y="206140"/>
            <a:ext cx="2448272" cy="5760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27809" y="5148755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Clovis Renato – Dr. em Direito, Advogado Sindical, Prof. Universitário </a:t>
            </a:r>
          </a:p>
          <a:p>
            <a:r>
              <a:rPr lang="pt-BR" dirty="0"/>
              <a:t>(85) 99901.8377</a:t>
            </a:r>
          </a:p>
          <a:p>
            <a:r>
              <a:rPr lang="pt-BR" dirty="0" smtClean="0"/>
              <a:t>clovisrenatof@yahoo.com.br</a:t>
            </a:r>
          </a:p>
          <a:p>
            <a:r>
              <a:rPr lang="pt-BR" dirty="0" smtClean="0"/>
              <a:t>vidaarteedireitonoticias.blogspot.com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8667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679" y="609600"/>
            <a:ext cx="8899906" cy="5590967"/>
          </a:xfrm>
        </p:spPr>
      </p:pic>
    </p:spTree>
    <p:extLst>
      <p:ext uri="{BB962C8B-B14F-4D97-AF65-F5344CB8AC3E}">
        <p14:creationId xmlns:p14="http://schemas.microsoft.com/office/powerpoint/2010/main" xmlns="" val="268927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dos Direitos fundamentais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err="1" smtClean="0"/>
              <a:t>Neoconstitucionalismo</a:t>
            </a:r>
            <a:r>
              <a:rPr lang="pt-BR" dirty="0"/>
              <a:t> </a:t>
            </a:r>
            <a:r>
              <a:rPr lang="pt-BR" dirty="0" smtClean="0"/>
              <a:t>(Constituição como norma de máxima hierarquia,  supremacia das normas fundamentais com base na dignidade da pessoa humana,  eficácia da Constituição e ampliação da jurisdição constitucional).</a:t>
            </a:r>
          </a:p>
          <a:p>
            <a:pPr algn="just"/>
            <a:r>
              <a:rPr lang="pt-BR" dirty="0" smtClean="0"/>
              <a:t>Cláusulas Pétreas, art. 60,  § 4º, IV (“direitos e garantias individuais”).</a:t>
            </a:r>
          </a:p>
          <a:p>
            <a:pPr algn="just"/>
            <a:r>
              <a:rPr lang="pt-BR" dirty="0" smtClean="0"/>
              <a:t>Princípios Constitucionais Sensíveis, art. 34,  VII, b (“direitos da pessoa humana”)</a:t>
            </a:r>
          </a:p>
          <a:p>
            <a:pPr algn="just"/>
            <a:r>
              <a:rPr lang="pt-BR" dirty="0" smtClean="0"/>
              <a:t>Legislação infraconstitucional não pode reduzir direitos reconhecidos pela Constituição.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170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831" y="609600"/>
            <a:ext cx="7997779" cy="5998335"/>
          </a:xfrm>
        </p:spPr>
      </p:pic>
    </p:spTree>
    <p:extLst>
      <p:ext uri="{BB962C8B-B14F-4D97-AF65-F5344CB8AC3E}">
        <p14:creationId xmlns:p14="http://schemas.microsoft.com/office/powerpoint/2010/main" xmlns="" val="142224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Alterações PLC 38/2017</a:t>
            </a:r>
            <a:br>
              <a:rPr lang="pt-BR" dirty="0" smtClean="0"/>
            </a:br>
            <a:r>
              <a:rPr lang="pt-BR" dirty="0" smtClean="0"/>
              <a:t>1. Contrato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 2º, § § 2º e 3º, CLT proposto dificulta a configuração fática de grupo econômico para responsabilização solidária (</a:t>
            </a:r>
            <a:r>
              <a:rPr lang="pt-BR" b="1" u="sng" dirty="0" smtClean="0"/>
              <a:t>Contraria o Princípio da Primazia da Realidade e dificulta a responsabilização</a:t>
            </a:r>
            <a:r>
              <a:rPr lang="pt-BR" dirty="0" smtClean="0"/>
              <a:t>); 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Art. 2º, § </a:t>
            </a:r>
            <a:r>
              <a:rPr lang="pt-BR" dirty="0"/>
              <a:t>3º </a:t>
            </a:r>
            <a:r>
              <a:rPr lang="pt-BR" b="1" dirty="0" smtClean="0"/>
              <a:t>Não</a:t>
            </a:r>
            <a:r>
              <a:rPr lang="pt-BR" dirty="0" smtClean="0"/>
              <a:t>, </a:t>
            </a:r>
            <a:r>
              <a:rPr lang="pt-BR" dirty="0"/>
              <a:t>a </a:t>
            </a:r>
            <a:r>
              <a:rPr lang="pt-BR" dirty="0" err="1" smtClean="0"/>
              <a:t>de</a:t>
            </a:r>
            <a:r>
              <a:rPr lang="pt-BR" dirty="0" err="1"/>
              <a:t>caracteriza</a:t>
            </a:r>
            <a:r>
              <a:rPr lang="pt-BR" dirty="0"/>
              <a:t> grupo econômico a mera identidade de sócios, sendo necessárias, para a configuração do </a:t>
            </a:r>
            <a:r>
              <a:rPr lang="pt-BR" dirty="0" err="1"/>
              <a:t>grupo</a:t>
            </a:r>
            <a:r>
              <a:rPr lang="pt-BR" dirty="0" err="1" smtClean="0"/>
              <a:t>monstração</a:t>
            </a:r>
            <a:r>
              <a:rPr lang="pt-BR" dirty="0" smtClean="0"/>
              <a:t> </a:t>
            </a:r>
            <a:r>
              <a:rPr lang="pt-BR" dirty="0"/>
              <a:t>do interesse integrado, a efetiva comunhão de interesses e a atuação conjunta das empresas dele integrante</a:t>
            </a:r>
          </a:p>
        </p:txBody>
      </p:sp>
    </p:spTree>
    <p:extLst>
      <p:ext uri="{BB962C8B-B14F-4D97-AF65-F5344CB8AC3E}">
        <p14:creationId xmlns:p14="http://schemas.microsoft.com/office/powerpoint/2010/main" xmlns="" val="1605278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321</TotalTime>
  <Words>2968</Words>
  <Application>Microsoft Office PowerPoint</Application>
  <PresentationFormat>Personalizar</PresentationFormat>
  <Paragraphs>127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Damask</vt:lpstr>
      <vt:lpstr>A verdadeira face da Reforma Trabalhista</vt:lpstr>
      <vt:lpstr>Slide 2</vt:lpstr>
      <vt:lpstr>Roteiro</vt:lpstr>
      <vt:lpstr>Slide 4</vt:lpstr>
      <vt:lpstr>PLC 38/2017</vt:lpstr>
      <vt:lpstr>Slide 6</vt:lpstr>
      <vt:lpstr>Teoria dos Direitos fundamentais</vt:lpstr>
      <vt:lpstr>Slide 8</vt:lpstr>
      <vt:lpstr>Alterações PLC 38/2017 1. Contrato de trabalho</vt:lpstr>
      <vt:lpstr>Slide 10</vt:lpstr>
      <vt:lpstr>Terceirização</vt:lpstr>
      <vt:lpstr>Slide 12</vt:lpstr>
      <vt:lpstr>Negociado sobre o legislado In pejus</vt:lpstr>
      <vt:lpstr>Slide 14</vt:lpstr>
      <vt:lpstr>Art. 611-A – In pejus</vt:lpstr>
      <vt:lpstr>Slide 16</vt:lpstr>
      <vt:lpstr>Art. 611-A...</vt:lpstr>
      <vt:lpstr>Slide 18</vt:lpstr>
      <vt:lpstr>Não pode negociar – objeto ilícito</vt:lpstr>
      <vt:lpstr>Slide 20</vt:lpstr>
      <vt:lpstr>Rescisão prejudicial</vt:lpstr>
      <vt:lpstr>Slide 22</vt:lpstr>
      <vt:lpstr>Rescisão Prejudicial...</vt:lpstr>
      <vt:lpstr>Slide 24</vt:lpstr>
      <vt:lpstr>Rescisão prejudicial...</vt:lpstr>
      <vt:lpstr>Slide 26</vt:lpstr>
      <vt:lpstr>Pejutização</vt:lpstr>
      <vt:lpstr>Slide 28</vt:lpstr>
      <vt:lpstr>Jornada</vt:lpstr>
      <vt:lpstr>Slide 30</vt:lpstr>
      <vt:lpstr>Instituição do trabalho intermitente</vt:lpstr>
      <vt:lpstr>Slide 32</vt:lpstr>
      <vt:lpstr>jornada</vt:lpstr>
      <vt:lpstr>Slide 34</vt:lpstr>
      <vt:lpstr>Reparação de danos</vt:lpstr>
      <vt:lpstr>Slide 36</vt:lpstr>
      <vt:lpstr>Sindicalismo</vt:lpstr>
      <vt:lpstr>Slide 38</vt:lpstr>
      <vt:lpstr>Sindicalismo - Custeio</vt:lpstr>
      <vt:lpstr>Slide 40</vt:lpstr>
      <vt:lpstr>Mitigação interpretativa – Art. 8º</vt:lpstr>
      <vt:lpstr>Slide 42</vt:lpstr>
      <vt:lpstr>Limitações ao Poder judiciário</vt:lpstr>
      <vt:lpstr>Slide 44</vt:lpstr>
      <vt:lpstr>responsabilidade</vt:lpstr>
      <vt:lpstr>Slide 46</vt:lpstr>
      <vt:lpstr>REsponsabilidade</vt:lpstr>
      <vt:lpstr>Processuais</vt:lpstr>
      <vt:lpstr>Processuais</vt:lpstr>
      <vt:lpstr>Processuais</vt:lpstr>
      <vt:lpstr>processuais</vt:lpstr>
      <vt:lpstr>Processuais</vt:lpstr>
      <vt:lpstr>Slide 53</vt:lpstr>
      <vt:lpstr>Slide 54</vt:lpstr>
    </vt:vector>
  </TitlesOfParts>
  <Company>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Trabalhista</dc:title>
  <dc:creator>Clovis Renato Costa Farias</dc:creator>
  <cp:lastModifiedBy>user</cp:lastModifiedBy>
  <cp:revision>142</cp:revision>
  <dcterms:created xsi:type="dcterms:W3CDTF">2017-05-24T20:58:01Z</dcterms:created>
  <dcterms:modified xsi:type="dcterms:W3CDTF">2017-05-25T12:06:39Z</dcterms:modified>
</cp:coreProperties>
</file>