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61" r:id="rId4"/>
    <p:sldId id="277" r:id="rId5"/>
    <p:sldId id="262" r:id="rId6"/>
    <p:sldId id="278" r:id="rId7"/>
    <p:sldId id="260" r:id="rId8"/>
    <p:sldId id="279" r:id="rId9"/>
    <p:sldId id="282" r:id="rId10"/>
    <p:sldId id="280" r:id="rId11"/>
    <p:sldId id="283" r:id="rId12"/>
    <p:sldId id="281" r:id="rId13"/>
    <p:sldId id="284" r:id="rId14"/>
    <p:sldId id="285" r:id="rId15"/>
    <p:sldId id="286" r:id="rId16"/>
    <p:sldId id="257" r:id="rId17"/>
    <p:sldId id="287" r:id="rId18"/>
    <p:sldId id="258" r:id="rId19"/>
    <p:sldId id="288" r:id="rId20"/>
    <p:sldId id="259" r:id="rId21"/>
    <p:sldId id="289" r:id="rId22"/>
    <p:sldId id="263" r:id="rId23"/>
    <p:sldId id="290" r:id="rId24"/>
    <p:sldId id="264" r:id="rId25"/>
    <p:sldId id="304" r:id="rId26"/>
    <p:sldId id="292" r:id="rId27"/>
    <p:sldId id="293" r:id="rId28"/>
    <p:sldId id="296" r:id="rId29"/>
    <p:sldId id="265" r:id="rId30"/>
    <p:sldId id="294" r:id="rId31"/>
    <p:sldId id="266" r:id="rId32"/>
    <p:sldId id="297" r:id="rId33"/>
    <p:sldId id="267" r:id="rId34"/>
    <p:sldId id="298" r:id="rId35"/>
    <p:sldId id="268" r:id="rId36"/>
    <p:sldId id="299" r:id="rId37"/>
    <p:sldId id="269" r:id="rId38"/>
    <p:sldId id="300" r:id="rId39"/>
    <p:sldId id="270" r:id="rId40"/>
    <p:sldId id="301" r:id="rId41"/>
    <p:sldId id="271" r:id="rId42"/>
    <p:sldId id="302" r:id="rId43"/>
    <p:sldId id="272" r:id="rId44"/>
    <p:sldId id="273" r:id="rId45"/>
    <p:sldId id="307" r:id="rId46"/>
    <p:sldId id="308" r:id="rId47"/>
    <p:sldId id="274" r:id="rId48"/>
    <p:sldId id="305" r:id="rId49"/>
    <p:sldId id="306" r:id="rId50"/>
    <p:sldId id="309" r:id="rId51"/>
    <p:sldId id="275" r:id="rId5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7E675DD-2149-4153-A941-24330C59C4E4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5675236-D223-44A7-B37D-5B7FCFB4E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82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5DD-2149-4153-A941-24330C59C4E4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5236-D223-44A7-B37D-5B7FCFB4E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16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5DD-2149-4153-A941-24330C59C4E4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5236-D223-44A7-B37D-5B7FCFB4E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356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5DD-2149-4153-A941-24330C59C4E4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5236-D223-44A7-B37D-5B7FCFB4E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93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5DD-2149-4153-A941-24330C59C4E4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5236-D223-44A7-B37D-5B7FCFB4E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999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5DD-2149-4153-A941-24330C59C4E4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5236-D223-44A7-B37D-5B7FCFB4E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868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5DD-2149-4153-A941-24330C59C4E4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5236-D223-44A7-B37D-5B7FCFB4E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496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7E675DD-2149-4153-A941-24330C59C4E4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5236-D223-44A7-B37D-5B7FCFB4E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959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7E675DD-2149-4153-A941-24330C59C4E4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5236-D223-44A7-B37D-5B7FCFB4E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80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5DD-2149-4153-A941-24330C59C4E4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5236-D223-44A7-B37D-5B7FCFB4E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24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5DD-2149-4153-A941-24330C59C4E4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5236-D223-44A7-B37D-5B7FCFB4E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95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5DD-2149-4153-A941-24330C59C4E4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5236-D223-44A7-B37D-5B7FCFB4E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49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5DD-2149-4153-A941-24330C59C4E4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5236-D223-44A7-B37D-5B7FCFB4E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47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5DD-2149-4153-A941-24330C59C4E4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5236-D223-44A7-B37D-5B7FCFB4E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35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5DD-2149-4153-A941-24330C59C4E4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5236-D223-44A7-B37D-5B7FCFB4E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6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5DD-2149-4153-A941-24330C59C4E4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5236-D223-44A7-B37D-5B7FCFB4E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1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5DD-2149-4153-A941-24330C59C4E4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5236-D223-44A7-B37D-5B7FCFB4E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24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E675DD-2149-4153-A941-24330C59C4E4}" type="datetimeFigureOut">
              <a:rPr lang="pt-BR" smtClean="0"/>
              <a:t>06/04/2017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5675236-D223-44A7-B37D-5B7FCFB4E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97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dc.clicrbs.com.br/sc/noticias/noticia/2017/03/sc-registrou-trabalho-analogo-a-escravidao-em-cinco-locais-nos-ultimos-anos-diz-governo-federal-9755745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532109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Trabalho em condições degradantes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Prof. Clovis </a:t>
            </a:r>
            <a:r>
              <a:rPr lang="pt-BR" dirty="0" err="1" smtClean="0">
                <a:solidFill>
                  <a:schemeClr val="bg1"/>
                </a:solidFill>
              </a:rPr>
              <a:t>renato</a:t>
            </a:r>
            <a:endParaRPr lang="pt-BR" dirty="0" smtClean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Doutor em direito constitucional e sindical pela UFC; Advogado sindical; membro do </a:t>
            </a:r>
            <a:r>
              <a:rPr lang="pt-BR" dirty="0" smtClean="0">
                <a:solidFill>
                  <a:schemeClr val="bg1"/>
                </a:solidFill>
              </a:rPr>
              <a:t>grupe; Prof. Universitário e da </a:t>
            </a:r>
            <a:r>
              <a:rPr lang="pt-BR" dirty="0" err="1" smtClean="0">
                <a:solidFill>
                  <a:schemeClr val="bg1"/>
                </a:solidFill>
              </a:rPr>
              <a:t>excola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Entenda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603499"/>
            <a:ext cx="10384516" cy="384881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/>
              <a:t>De acordo com o Ministério do Trabalho, a lista atual foi publicada seguindo "rigorosamente a portaria Interministerial MTPS/MMIRDH número 4 de 11/05/2016, levando em consideração os critérios estabelecidos no artigo segundo, parágrafo primeiro". </a:t>
            </a:r>
          </a:p>
          <a:p>
            <a:pPr algn="just"/>
            <a:r>
              <a:rPr lang="pt-BR" sz="2400" b="1" dirty="0"/>
              <a:t>[...]</a:t>
            </a:r>
          </a:p>
          <a:p>
            <a:pPr algn="just"/>
            <a:r>
              <a:rPr lang="pt-BR" sz="2400" b="1" dirty="0"/>
              <a:t>— As pessoas ainda ligam a escravidão ao uso de correntes, mas hoje o trabalho análogo à escravidão se caracteriza pelo descumprimento de todas as normas trabalhistas a ponto de tirar o mínimo de dignidade do trabalhador — diz</a:t>
            </a:r>
            <a:r>
              <a:rPr lang="pt-BR" sz="2400" b="1" dirty="0" smtClean="0"/>
              <a:t>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0786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0" y="2028362"/>
            <a:ext cx="11490798" cy="4518517"/>
          </a:xfrm>
        </p:spPr>
      </p:pic>
    </p:spTree>
    <p:extLst>
      <p:ext uri="{BB962C8B-B14F-4D97-AF65-F5344CB8AC3E}">
        <p14:creationId xmlns:p14="http://schemas.microsoft.com/office/powerpoint/2010/main" val="32834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87547" cy="34163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400" b="1" dirty="0" smtClean="0"/>
              <a:t>[...] o trabalho análogo à escravidão mais comum é o que se chama de "gato". O trabalhador pega um colchonete, sai de casa e vai em busca de serviço em outra cidade. Neste caso, o produtor rural o contrata mediante o pagamento de uma diária, sem condições de alojamento ou local para comer. </a:t>
            </a:r>
          </a:p>
          <a:p>
            <a:pPr algn="just"/>
            <a:r>
              <a:rPr lang="pt-BR" sz="2400" b="1" dirty="0" smtClean="0"/>
              <a:t>[...] a lista suja do Ministério do Trabalho é divulgada a cada dois anos. O número de empresas envolvidas é maior que o divulgado, porém algumas conseguem reverter a inclusão na Justiça mediante a derrubada dos autos do processo. </a:t>
            </a:r>
          </a:p>
          <a:p>
            <a:pPr algn="just"/>
            <a:r>
              <a:rPr lang="pt-BR" sz="1000" dirty="0" smtClean="0"/>
              <a:t>Fonte</a:t>
            </a:r>
            <a:r>
              <a:rPr lang="pt-BR" sz="1000" dirty="0"/>
              <a:t>: </a:t>
            </a:r>
            <a:r>
              <a:rPr lang="pt-BR" sz="1000" dirty="0">
                <a:hlinkClick r:id="rId2"/>
              </a:rPr>
              <a:t>http://</a:t>
            </a:r>
            <a:r>
              <a:rPr lang="pt-BR" sz="1000" dirty="0" smtClean="0">
                <a:hlinkClick r:id="rId2"/>
              </a:rPr>
              <a:t>dc.clicrbs.com.br/sc/noticias/noticia/2017/03/sc-registrou-trabalho-analogo-a-escravidao-em-cinco-locais-nos-ultimos-anos-diz-governo-federal-9755745.html</a:t>
            </a:r>
            <a:r>
              <a:rPr lang="pt-BR" sz="1000" dirty="0" smtClean="0"/>
              <a:t> 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598042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19" y="193209"/>
            <a:ext cx="8886388" cy="6664791"/>
          </a:xfrm>
        </p:spPr>
      </p:pic>
    </p:spTree>
    <p:extLst>
      <p:ext uri="{BB962C8B-B14F-4D97-AF65-F5344CB8AC3E}">
        <p14:creationId xmlns:p14="http://schemas.microsoft.com/office/powerpoint/2010/main" val="3654216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b="1" dirty="0" smtClean="0"/>
              <a:t>Locais </a:t>
            </a:r>
            <a:r>
              <a:rPr lang="pt-BR" sz="2800" b="1" dirty="0"/>
              <a:t>listados pelo Ministério do Trabalho em </a:t>
            </a:r>
            <a:r>
              <a:rPr lang="pt-BR" sz="2800" b="1" dirty="0" smtClean="0"/>
              <a:t>SC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numCol="3">
            <a:normAutofit fontScale="92500" lnSpcReduction="20000"/>
          </a:bodyPr>
          <a:lstStyle/>
          <a:p>
            <a:pPr algn="just"/>
            <a:r>
              <a:rPr lang="pt-BR" dirty="0" smtClean="0"/>
              <a:t>Empregador</a:t>
            </a:r>
            <a:r>
              <a:rPr lang="pt-BR" dirty="0"/>
              <a:t>: </a:t>
            </a:r>
            <a:r>
              <a:rPr lang="pt-BR" b="1" dirty="0"/>
              <a:t>Vanderlei </a:t>
            </a:r>
            <a:r>
              <a:rPr lang="pt-BR" b="1" dirty="0" smtClean="0"/>
              <a:t>Meurer</a:t>
            </a:r>
            <a:r>
              <a:rPr lang="pt-BR" dirty="0" smtClean="0"/>
              <a:t>: Área </a:t>
            </a:r>
            <a:r>
              <a:rPr lang="pt-BR" dirty="0"/>
              <a:t>de cultivo de tabaco - Linha Antunes Braga - </a:t>
            </a:r>
            <a:r>
              <a:rPr lang="pt-BR" dirty="0" err="1"/>
              <a:t>Grao</a:t>
            </a:r>
            <a:r>
              <a:rPr lang="pt-BR" dirty="0"/>
              <a:t> </a:t>
            </a:r>
            <a:r>
              <a:rPr lang="pt-BR" dirty="0" smtClean="0"/>
              <a:t>Pará/SC. 5 </a:t>
            </a:r>
            <a:r>
              <a:rPr lang="pt-BR" dirty="0"/>
              <a:t>trabalhadores </a:t>
            </a:r>
            <a:r>
              <a:rPr lang="pt-BR" dirty="0" smtClean="0"/>
              <a:t>envolvidos. Ano</a:t>
            </a:r>
            <a:r>
              <a:rPr lang="pt-BR" dirty="0"/>
              <a:t>: 2014</a:t>
            </a:r>
          </a:p>
          <a:p>
            <a:endParaRPr lang="pt-BR" dirty="0"/>
          </a:p>
          <a:p>
            <a:pPr algn="just"/>
            <a:r>
              <a:rPr lang="pt-BR" dirty="0"/>
              <a:t>Empregador: </a:t>
            </a:r>
            <a:r>
              <a:rPr lang="pt-BR" b="1" dirty="0"/>
              <a:t>Ronaldo </a:t>
            </a:r>
            <a:r>
              <a:rPr lang="pt-BR" b="1" dirty="0" err="1"/>
              <a:t>Dalmolin</a:t>
            </a:r>
            <a:r>
              <a:rPr lang="pt-BR" b="1" dirty="0"/>
              <a:t> </a:t>
            </a:r>
            <a:r>
              <a:rPr lang="pt-BR" b="1" dirty="0" err="1" smtClean="0"/>
              <a:t>Martinello</a:t>
            </a:r>
            <a:r>
              <a:rPr lang="pt-BR" dirty="0" smtClean="0"/>
              <a:t>: Área </a:t>
            </a:r>
            <a:r>
              <a:rPr lang="pt-BR" dirty="0"/>
              <a:t>de cultivo de batatas - Encruzilhada da Rodovia Governador Jorge </a:t>
            </a:r>
            <a:r>
              <a:rPr lang="pt-BR" b="1" dirty="0"/>
              <a:t>Lacerda com SC-108 - </a:t>
            </a:r>
            <a:r>
              <a:rPr lang="pt-BR" b="1" dirty="0" smtClean="0"/>
              <a:t>Criciúma/SC</a:t>
            </a:r>
            <a:r>
              <a:rPr lang="pt-BR" dirty="0" smtClean="0"/>
              <a:t>. 14 </a:t>
            </a:r>
            <a:r>
              <a:rPr lang="pt-BR" dirty="0"/>
              <a:t>trabalhadores </a:t>
            </a:r>
            <a:r>
              <a:rPr lang="pt-BR" dirty="0" smtClean="0"/>
              <a:t>envolvidos. Ano</a:t>
            </a:r>
            <a:r>
              <a:rPr lang="pt-BR" dirty="0"/>
              <a:t>: 2014</a:t>
            </a:r>
          </a:p>
          <a:p>
            <a:pPr algn="just"/>
            <a:r>
              <a:rPr lang="pt-BR" dirty="0" smtClean="0"/>
              <a:t>Empregador</a:t>
            </a:r>
            <a:r>
              <a:rPr lang="pt-BR" dirty="0"/>
              <a:t>: </a:t>
            </a:r>
            <a:r>
              <a:rPr lang="pt-BR" b="1" dirty="0"/>
              <a:t>Maison </a:t>
            </a:r>
            <a:r>
              <a:rPr lang="pt-BR" b="1" dirty="0" smtClean="0"/>
              <a:t>May. Lavoura </a:t>
            </a:r>
            <a:r>
              <a:rPr lang="pt-BR" b="1" dirty="0"/>
              <a:t>de cebolas </a:t>
            </a:r>
            <a:r>
              <a:rPr lang="pt-BR" dirty="0"/>
              <a:t>- Estrada Geral Antas Gordas - Vidal </a:t>
            </a:r>
            <a:r>
              <a:rPr lang="pt-BR" dirty="0" smtClean="0"/>
              <a:t>Ramos/SC. 5 </a:t>
            </a:r>
            <a:r>
              <a:rPr lang="pt-BR" dirty="0"/>
              <a:t>trabalhadores </a:t>
            </a:r>
            <a:r>
              <a:rPr lang="pt-BR" dirty="0" smtClean="0"/>
              <a:t>envolvidos. Ano</a:t>
            </a:r>
            <a:r>
              <a:rPr lang="pt-BR" dirty="0"/>
              <a:t>: 2015</a:t>
            </a:r>
          </a:p>
          <a:p>
            <a:endParaRPr lang="pt-BR" dirty="0"/>
          </a:p>
          <a:p>
            <a:pPr algn="just"/>
            <a:r>
              <a:rPr lang="pt-BR" dirty="0"/>
              <a:t>Empregador: </a:t>
            </a:r>
            <a:r>
              <a:rPr lang="pt-BR" b="1" dirty="0"/>
              <a:t>Ervateira Cavalo </a:t>
            </a:r>
            <a:r>
              <a:rPr lang="pt-BR" b="1" dirty="0" smtClean="0"/>
              <a:t>Branco</a:t>
            </a:r>
            <a:r>
              <a:rPr lang="pt-BR" dirty="0" smtClean="0"/>
              <a:t>. Extração </a:t>
            </a:r>
            <a:r>
              <a:rPr lang="pt-BR" dirty="0"/>
              <a:t>de erva-mate - Linha Boa Vista, </a:t>
            </a:r>
            <a:r>
              <a:rPr lang="pt-BR" dirty="0" smtClean="0"/>
              <a:t>Pinhalzinho/SC.  </a:t>
            </a:r>
            <a:r>
              <a:rPr lang="pt-BR" dirty="0"/>
              <a:t>trabalhadores </a:t>
            </a:r>
            <a:r>
              <a:rPr lang="pt-BR" dirty="0" smtClean="0"/>
              <a:t>envolvidos. Ano</a:t>
            </a:r>
            <a:r>
              <a:rPr lang="pt-BR" dirty="0"/>
              <a:t>: 2014</a:t>
            </a:r>
          </a:p>
          <a:p>
            <a:endParaRPr lang="pt-BR" dirty="0"/>
          </a:p>
          <a:p>
            <a:pPr algn="just"/>
            <a:r>
              <a:rPr lang="pt-BR" dirty="0" smtClean="0"/>
              <a:t>Empregador</a:t>
            </a:r>
            <a:r>
              <a:rPr lang="pt-BR" dirty="0"/>
              <a:t>: </a:t>
            </a:r>
            <a:r>
              <a:rPr lang="pt-BR" b="1" dirty="0"/>
              <a:t>Airton Luiz </a:t>
            </a:r>
            <a:r>
              <a:rPr lang="pt-BR" b="1" dirty="0" err="1" smtClean="0"/>
              <a:t>Cobalchini</a:t>
            </a:r>
            <a:r>
              <a:rPr lang="pt-BR" b="1" dirty="0" smtClean="0"/>
              <a:t>. </a:t>
            </a:r>
            <a:r>
              <a:rPr lang="pt-BR" dirty="0" smtClean="0"/>
              <a:t>Viveiro </a:t>
            </a:r>
            <a:r>
              <a:rPr lang="pt-BR" dirty="0"/>
              <a:t>de mudas e serraria - Rua Pedro Damo, 87, Formosa - Campo </a:t>
            </a:r>
            <a:r>
              <a:rPr lang="pt-BR" dirty="0" err="1" smtClean="0"/>
              <a:t>Erê</a:t>
            </a:r>
            <a:r>
              <a:rPr lang="pt-BR" dirty="0" smtClean="0"/>
              <a:t>/SC. 1 </a:t>
            </a:r>
            <a:r>
              <a:rPr lang="pt-BR" dirty="0"/>
              <a:t>trabalhador </a:t>
            </a:r>
            <a:r>
              <a:rPr lang="pt-BR" dirty="0" smtClean="0"/>
              <a:t>envolvido. Ano</a:t>
            </a:r>
            <a:r>
              <a:rPr lang="pt-BR" dirty="0"/>
              <a:t>: 2014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3635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8" y="311059"/>
            <a:ext cx="8752929" cy="6242073"/>
          </a:xfrm>
        </p:spPr>
      </p:pic>
    </p:spTree>
    <p:extLst>
      <p:ext uri="{BB962C8B-B14F-4D97-AF65-F5344CB8AC3E}">
        <p14:creationId xmlns:p14="http://schemas.microsoft.com/office/powerpoint/2010/main" val="1077058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Trabalho </a:t>
            </a:r>
            <a:r>
              <a:rPr lang="pt-BR" dirty="0" smtClean="0"/>
              <a:t>Forçado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51942" cy="3416300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O art. 2º da </a:t>
            </a:r>
            <a:r>
              <a:rPr lang="pt-BR" sz="2400" b="1" u="sng" dirty="0"/>
              <a:t>Convenção 29 da OIT, de 1930 </a:t>
            </a:r>
            <a:r>
              <a:rPr lang="pt-BR" sz="2400" dirty="0"/>
              <a:t>(aprovada pelo Brasil e promulgada pelo Decreto nº 41.721, de 25.6.1957), menciona a expressão "trabalho forçado ou obrigatório", conforme a seguinte disposição</a:t>
            </a:r>
            <a:r>
              <a:rPr lang="pt-BR" sz="2400" dirty="0" smtClean="0"/>
              <a:t>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"1. Para os fins da presente Convenção, a expressão </a:t>
            </a:r>
            <a:r>
              <a:rPr lang="pt-BR" sz="2400" b="1" dirty="0"/>
              <a:t>'trabalho forçado ou obrigatório' designará todo trabalho ou serviço exigido de um indivíduo sob ameaça de qualquer penalidade e para o qual ele não se ofereceu de espontânea vontade</a:t>
            </a:r>
            <a:r>
              <a:rPr lang="pt-BR" sz="2400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10760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57" y="156513"/>
            <a:ext cx="10362325" cy="6616741"/>
          </a:xfrm>
        </p:spPr>
      </p:pic>
    </p:spTree>
    <p:extLst>
      <p:ext uri="{BB962C8B-B14F-4D97-AF65-F5344CB8AC3E}">
        <p14:creationId xmlns:p14="http://schemas.microsoft.com/office/powerpoint/2010/main" val="2933829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Convenção 105 da </a:t>
            </a:r>
            <a:r>
              <a:rPr lang="pt-BR" dirty="0" smtClean="0"/>
              <a:t>OIT/1957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603499"/>
            <a:ext cx="10500426" cy="3835937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O </a:t>
            </a:r>
            <a:r>
              <a:rPr lang="pt-BR" dirty="0"/>
              <a:t>art. 1º da </a:t>
            </a:r>
            <a:r>
              <a:rPr lang="pt-BR" b="1" u="sng" dirty="0"/>
              <a:t>Convenção 105 da OIT, de 1957</a:t>
            </a:r>
            <a:r>
              <a:rPr lang="pt-BR" dirty="0"/>
              <a:t>, sobre a abolição do trabalho forçado (ratificada pelo Brasil e promulgada pelo Decreto nº 58.822, de 14.7.1966):</a:t>
            </a:r>
          </a:p>
          <a:p>
            <a:pPr algn="just"/>
            <a:r>
              <a:rPr lang="pt-BR" dirty="0"/>
              <a:t>"Qualquer Membro da Organização Internacional do Trabalho que ratifique a presente convenção se compromete a </a:t>
            </a:r>
            <a:r>
              <a:rPr lang="pt-BR" b="1" dirty="0"/>
              <a:t>suprimir o trabalho forçado ou obrigatório, e a não recorrer ao mesmo sob forma alguma</a:t>
            </a:r>
            <a:r>
              <a:rPr lang="pt-BR" dirty="0"/>
              <a:t>; a) como medida de coerção, ou de educação política ou como sanção dirigida a pessoas que tenham ou exprimam certas opiniões políticas, ou manifestem sua oposição ideológica, à ordem política, social ou econômica estabelecida; b) como método de mobilização e de utilização da mão-de-obra para fins de desenvolvimento econômico; c) como medida de disciplina de trabalho; d) como punição por participação em greves; e) como medida de discriminação racial, social, nacional ou religiosa</a:t>
            </a:r>
            <a:r>
              <a:rPr lang="pt-BR" dirty="0" smtClean="0"/>
              <a:t>.“</a:t>
            </a:r>
          </a:p>
          <a:p>
            <a:pPr algn="just"/>
            <a:r>
              <a:rPr lang="pt-BR" dirty="0"/>
              <a:t>"adotar medidas eficazes, no sentido da </a:t>
            </a:r>
            <a:r>
              <a:rPr lang="pt-BR" b="1" dirty="0"/>
              <a:t>abolição imediata e completa do trabalho forçado ou obrigatório</a:t>
            </a:r>
            <a:r>
              <a:rPr lang="pt-BR" dirty="0"/>
              <a:t>, tal como descrito no art. 1º da presente convenção" (art. 2º).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67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54847"/>
            <a:ext cx="9070871" cy="6803154"/>
          </a:xfrm>
        </p:spPr>
      </p:pic>
    </p:spTree>
    <p:extLst>
      <p:ext uri="{BB962C8B-B14F-4D97-AF65-F5344CB8AC3E}">
        <p14:creationId xmlns:p14="http://schemas.microsoft.com/office/powerpoint/2010/main" val="417160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38" y="75857"/>
            <a:ext cx="10136692" cy="6719178"/>
          </a:xfrm>
        </p:spPr>
      </p:pic>
    </p:spTree>
    <p:extLst>
      <p:ext uri="{BB962C8B-B14F-4D97-AF65-F5344CB8AC3E}">
        <p14:creationId xmlns:p14="http://schemas.microsoft.com/office/powerpoint/2010/main" val="34624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Trabalho Degradante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dirty="0" smtClean="0"/>
              <a:t>O chamado </a:t>
            </a:r>
            <a:r>
              <a:rPr lang="pt-BR" sz="2800" i="1" dirty="0"/>
              <a:t>trabalho degradante</a:t>
            </a:r>
            <a:r>
              <a:rPr lang="pt-BR" sz="2800" dirty="0"/>
              <a:t>, caracterizado por péssimas condições de labor, inclusive </a:t>
            </a:r>
            <a:r>
              <a:rPr lang="pt-BR" sz="2800" b="1" u="sng" dirty="0"/>
              <a:t>sem a observância das normas de segurança e medicina do trabalh</a:t>
            </a:r>
            <a:r>
              <a:rPr lang="pt-BR" sz="2800" dirty="0"/>
              <a:t>o, também é visto como </a:t>
            </a:r>
            <a:r>
              <a:rPr lang="pt-BR" sz="2800" b="1" u="sng" dirty="0"/>
              <a:t>uma das modalidades do </a:t>
            </a:r>
            <a:r>
              <a:rPr lang="pt-BR" sz="2800" b="1" i="1" u="sng" dirty="0"/>
              <a:t>trabalho análogo à condição de escravo</a:t>
            </a:r>
            <a:r>
              <a:rPr lang="pt-BR" sz="2800" dirty="0" smtClean="0"/>
              <a:t>.</a:t>
            </a:r>
          </a:p>
          <a:p>
            <a:pPr algn="just"/>
            <a:r>
              <a:rPr lang="pt-BR" sz="2800" dirty="0"/>
              <a:t>Que fere a moral ou a honra de; que humilha, desonra; </a:t>
            </a:r>
            <a:r>
              <a:rPr lang="pt-BR" sz="2800" dirty="0" smtClean="0"/>
              <a:t>aviltante</a:t>
            </a: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18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51" y="150685"/>
            <a:ext cx="10556306" cy="6707315"/>
          </a:xfrm>
        </p:spPr>
      </p:pic>
    </p:spTree>
    <p:extLst>
      <p:ext uri="{BB962C8B-B14F-4D97-AF65-F5344CB8AC3E}">
        <p14:creationId xmlns:p14="http://schemas.microsoft.com/office/powerpoint/2010/main" val="1451167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Normatização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OIT</a:t>
            </a:r>
          </a:p>
          <a:p>
            <a:r>
              <a:rPr lang="pt-BR" dirty="0" smtClean="0"/>
              <a:t>Constituição da República Federativa do Brasil</a:t>
            </a:r>
          </a:p>
          <a:p>
            <a:r>
              <a:rPr lang="pt-BR" dirty="0" smtClean="0"/>
              <a:t>CLT</a:t>
            </a:r>
          </a:p>
          <a:p>
            <a:r>
              <a:rPr lang="pt-BR" dirty="0"/>
              <a:t>Legislação especial</a:t>
            </a:r>
          </a:p>
          <a:p>
            <a:r>
              <a:rPr lang="pt-BR" dirty="0"/>
              <a:t>Código Penal</a:t>
            </a:r>
          </a:p>
          <a:p>
            <a:r>
              <a:rPr lang="pt-BR" dirty="0"/>
              <a:t>Código </a:t>
            </a:r>
            <a:r>
              <a:rPr lang="pt-BR" dirty="0" smtClean="0"/>
              <a:t>Civil</a:t>
            </a:r>
          </a:p>
          <a:p>
            <a:r>
              <a:rPr lang="pt-BR" dirty="0" smtClean="0"/>
              <a:t>Normas Regulamentadoras do Ministério do Trabalho</a:t>
            </a:r>
          </a:p>
        </p:txBody>
      </p:sp>
    </p:spTree>
    <p:extLst>
      <p:ext uri="{BB962C8B-B14F-4D97-AF65-F5344CB8AC3E}">
        <p14:creationId xmlns:p14="http://schemas.microsoft.com/office/powerpoint/2010/main" val="368667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sz="1100" dirty="0"/>
              <a:t>Fonte: http://dc.clicrbs.com.br/sc/noticias/noticia/2013/01/santa-catarina-aparece-22-vezes-na-lista-suja-do-trabalho-escravo-4027448.html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692" t="22007" r="26278" b="31904"/>
          <a:stretch/>
        </p:blipFill>
        <p:spPr>
          <a:xfrm>
            <a:off x="212208" y="216593"/>
            <a:ext cx="11541326" cy="409505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8126" t="15435" r="37363" b="46799"/>
          <a:stretch/>
        </p:blipFill>
        <p:spPr>
          <a:xfrm>
            <a:off x="6951356" y="4816699"/>
            <a:ext cx="5240644" cy="204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97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OIT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100" dirty="0" smtClean="0"/>
              <a:t>Convenção </a:t>
            </a:r>
            <a:r>
              <a:rPr lang="pt-BR" sz="2100" dirty="0"/>
              <a:t>nº 29 de 1930 (Trabalho Forçado ou Obrigatório); Convenção nº 97 de 1949 (Trabalhadores Migrantes)</a:t>
            </a:r>
          </a:p>
          <a:p>
            <a:pPr algn="just"/>
            <a:r>
              <a:rPr lang="pt-BR" sz="2100" dirty="0"/>
              <a:t>Convenção nº 105 de 1957 (Abolição do Trabalho Forçado):</a:t>
            </a:r>
          </a:p>
          <a:p>
            <a:pPr algn="just"/>
            <a:r>
              <a:rPr lang="pt-BR" sz="2100" dirty="0"/>
              <a:t>Declaração de Princípios e Direitos do Trabalho de 1998 (estimular os esforços desenvolvidos pelos Membros da Organização com o objetivo de promover os princípios e direitos fundamentais consagrados na Constituição da OIT e a Declaração de Filadélfia</a:t>
            </a:r>
            <a:r>
              <a:rPr lang="pt-BR" sz="2100" dirty="0" smtClean="0"/>
              <a:t>).</a:t>
            </a: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26620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0205" t="9641" r="37841" b="8985"/>
          <a:stretch/>
        </p:blipFill>
        <p:spPr>
          <a:xfrm>
            <a:off x="1416676" y="0"/>
            <a:ext cx="9581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15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Entenda o caso...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279561"/>
            <a:ext cx="10693609" cy="4250028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No dia 7 de março, o ministro Ives Gandra Filho, presidente do TST, suspendeu a divulgação das listas depois de dois recursos impetrados pelo governo federal contra decisões anteriores da Justiça do Trabalho. A decisão deu ao governo 120 dias para "reformulação e aperfeiçoamento" da portaria que cria a "lista suja". Para a Conectas, trata-se de uma manobra para esvaziar o instrumento.</a:t>
            </a:r>
          </a:p>
          <a:p>
            <a:pPr algn="just"/>
            <a:r>
              <a:rPr lang="pt-BR" b="1" dirty="0"/>
              <a:t>A sentença foi revertida no dia 14 de março após um pedido de liminar feito pelo Ministério Público do Trabalho. Ainda assim, a entidade protestou na ONU apontando que essa era "a primeira vez que o Executivo federal se alinha com os interesses dos setores corporativos que se beneficiam da suspensão do documento".</a:t>
            </a:r>
          </a:p>
          <a:p>
            <a:pPr algn="just"/>
            <a:r>
              <a:rPr lang="pt-BR" b="1" dirty="0"/>
              <a:t>"Qualquer decisão do Judiciário de suspender a lista com base no argumento de violação de liberdades individuais favorece as corporações privadas envolvidas em trabalho escravo em detrimento dos mais vulneráveis", afirmou a entidade no Conselho.</a:t>
            </a:r>
          </a:p>
          <a:p>
            <a:pPr algn="just"/>
            <a:r>
              <a:rPr lang="pt-BR" sz="1100" dirty="0"/>
              <a:t>Fonte: http://dc.clicrbs.com.br/sc/noticia/2017/03/brasil-e-denunciado-a-onu-apos-tst-vetar-lista-suja-do-trabalho-escravo-9752523.html</a:t>
            </a:r>
          </a:p>
        </p:txBody>
      </p:sp>
    </p:spTree>
    <p:extLst>
      <p:ext uri="{BB962C8B-B14F-4D97-AF65-F5344CB8AC3E}">
        <p14:creationId xmlns:p14="http://schemas.microsoft.com/office/powerpoint/2010/main" val="664316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8110" t="14073" r="45439" b="21982"/>
          <a:stretch/>
        </p:blipFill>
        <p:spPr>
          <a:xfrm>
            <a:off x="0" y="0"/>
            <a:ext cx="6748530" cy="665608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8130" t="26777" r="34921" b="40265"/>
          <a:stretch/>
        </p:blipFill>
        <p:spPr>
          <a:xfrm>
            <a:off x="2593496" y="3438659"/>
            <a:ext cx="9598504" cy="312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60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869" y="17404"/>
            <a:ext cx="7306376" cy="6840596"/>
          </a:xfrm>
        </p:spPr>
      </p:pic>
    </p:spTree>
    <p:extLst>
      <p:ext uri="{BB962C8B-B14F-4D97-AF65-F5344CB8AC3E}">
        <p14:creationId xmlns:p14="http://schemas.microsoft.com/office/powerpoint/2010/main" val="1941719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Normas brasileiras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64821" cy="4003362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Constituição de </a:t>
            </a:r>
            <a:r>
              <a:rPr lang="pt-BR" sz="2000" dirty="0" smtClean="0"/>
              <a:t>1988, art. 1º, III (dignidade da pessoa humana), art. 5º</a:t>
            </a:r>
            <a:r>
              <a:rPr lang="pt-BR" sz="2000" dirty="0"/>
              <a:t>, III (ninguém será submetido a tortura nem a tratamento desumano ou </a:t>
            </a:r>
            <a:r>
              <a:rPr lang="pt-BR" sz="2000" dirty="0" smtClean="0"/>
              <a:t>degradante);</a:t>
            </a:r>
            <a:endParaRPr lang="pt-BR" sz="2000" dirty="0"/>
          </a:p>
          <a:p>
            <a:pPr algn="just"/>
            <a:r>
              <a:rPr lang="pt-BR" sz="2000" dirty="0"/>
              <a:t>CLT – direitos e garantias aos empregados e meio ambiente do trabalho, art. </a:t>
            </a:r>
            <a:r>
              <a:rPr lang="pt-BR" sz="2000" dirty="0" smtClean="0"/>
              <a:t>168-169.</a:t>
            </a:r>
            <a:endParaRPr lang="pt-BR" sz="2000" dirty="0"/>
          </a:p>
          <a:p>
            <a:pPr algn="just"/>
            <a:r>
              <a:rPr lang="pt-BR" sz="2000" dirty="0" smtClean="0"/>
              <a:t>Normas Regulamentadoras do Ministério do Trabalho (</a:t>
            </a:r>
            <a:r>
              <a:rPr lang="pt-BR" sz="2000" dirty="0" err="1" smtClean="0"/>
              <a:t>Fundacentro</a:t>
            </a:r>
            <a:r>
              <a:rPr lang="pt-BR" sz="2000" dirty="0" smtClean="0"/>
              <a:t>)</a:t>
            </a:r>
            <a:endParaRPr lang="pt-BR" sz="2000" dirty="0"/>
          </a:p>
          <a:p>
            <a:pPr algn="just"/>
            <a:r>
              <a:rPr lang="pt-BR" sz="2000" dirty="0" smtClean="0"/>
              <a:t>Portaria n° </a:t>
            </a:r>
            <a:r>
              <a:rPr lang="pt-BR" sz="2000" dirty="0"/>
              <a:t>3.214, 08 </a:t>
            </a:r>
            <a:r>
              <a:rPr lang="pt-BR" sz="2000" dirty="0" smtClean="0"/>
              <a:t>de junho de 1978 (Aprova </a:t>
            </a:r>
            <a:r>
              <a:rPr lang="pt-BR" sz="2000" dirty="0"/>
              <a:t>as Normas Regulamentadoras </a:t>
            </a:r>
            <a:r>
              <a:rPr lang="pt-BR" sz="2000" dirty="0" smtClean="0"/>
              <a:t>- NR </a:t>
            </a:r>
            <a:r>
              <a:rPr lang="pt-BR" sz="2000" dirty="0"/>
              <a:t>- do Capítulo V, Título II, </a:t>
            </a:r>
            <a:r>
              <a:rPr lang="pt-BR" sz="2000" dirty="0" smtClean="0"/>
              <a:t>da Consolidação </a:t>
            </a:r>
            <a:r>
              <a:rPr lang="pt-BR" sz="2000" dirty="0"/>
              <a:t>das Leis do Trabalho</a:t>
            </a:r>
            <a:r>
              <a:rPr lang="pt-BR" sz="2000" dirty="0" smtClean="0"/>
              <a:t>, relativas </a:t>
            </a:r>
            <a:r>
              <a:rPr lang="pt-BR" sz="2000" dirty="0"/>
              <a:t>a Segurança e Medicina </a:t>
            </a:r>
            <a:r>
              <a:rPr lang="pt-BR" sz="2000" dirty="0" smtClean="0"/>
              <a:t>do Trabalho)</a:t>
            </a:r>
          </a:p>
          <a:p>
            <a:pPr algn="just"/>
            <a:r>
              <a:rPr lang="pt-BR" sz="2000" dirty="0"/>
              <a:t>Portaria Interministerial nº 02: Lista suja</a:t>
            </a:r>
            <a:r>
              <a:rPr lang="pt-BR" sz="2000" dirty="0" smtClean="0"/>
              <a:t>;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925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Contextualização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pt-BR" dirty="0" smtClean="0"/>
              <a:t>Conceitos </a:t>
            </a:r>
            <a:r>
              <a:rPr lang="pt-BR" dirty="0"/>
              <a:t>de Visão Monocular; Sociologia das Ausências; Ecologia dos Saberes; Sociologia das Emergências (Boaventura de Sousa Santos).</a:t>
            </a:r>
          </a:p>
          <a:p>
            <a:pPr lvl="0" algn="just"/>
            <a:r>
              <a:rPr lang="pt-BR" dirty="0"/>
              <a:t>Problema mundial, independente da classificação do país; áreas rurais e urbanas.</a:t>
            </a:r>
          </a:p>
          <a:p>
            <a:pPr lvl="0" algn="just"/>
            <a:r>
              <a:rPr lang="pt-BR" b="1" dirty="0"/>
              <a:t>Estatísticas</a:t>
            </a:r>
            <a:r>
              <a:rPr lang="pt-BR" dirty="0"/>
              <a:t>: Cálculos da Comissão Pastoral da Terra (CPT), existem </a:t>
            </a:r>
            <a:r>
              <a:rPr lang="pt-BR" b="1" dirty="0"/>
              <a:t>25 mil</a:t>
            </a:r>
            <a:r>
              <a:rPr lang="pt-BR" dirty="0"/>
              <a:t> pessoas submetidas às condições análogas ao trabalho escravo no </a:t>
            </a:r>
            <a:r>
              <a:rPr lang="pt-BR" b="1" dirty="0"/>
              <a:t>Brasil</a:t>
            </a:r>
            <a:r>
              <a:rPr lang="pt-BR" dirty="0"/>
              <a:t>; existem </a:t>
            </a:r>
            <a:r>
              <a:rPr lang="pt-BR" b="1" dirty="0"/>
              <a:t>mais de 21 milhões</a:t>
            </a:r>
            <a:r>
              <a:rPr lang="pt-BR" dirty="0"/>
              <a:t> de trabalhadores em condições análogas à escravidão no </a:t>
            </a:r>
            <a:r>
              <a:rPr lang="pt-BR" b="1" dirty="0"/>
              <a:t>mundo</a:t>
            </a:r>
            <a:r>
              <a:rPr lang="pt-BR" dirty="0"/>
              <a:t> (OIT); </a:t>
            </a:r>
            <a:r>
              <a:rPr lang="pt-BR" b="1" dirty="0"/>
              <a:t>quase 2 milhões</a:t>
            </a:r>
            <a:r>
              <a:rPr lang="pt-BR" dirty="0"/>
              <a:t> na </a:t>
            </a:r>
            <a:r>
              <a:rPr lang="pt-BR" b="1" dirty="0"/>
              <a:t>América Latina</a:t>
            </a:r>
            <a:r>
              <a:rPr lang="pt-BR" dirty="0"/>
              <a:t> (OIT); </a:t>
            </a:r>
          </a:p>
        </p:txBody>
      </p:sp>
    </p:spTree>
    <p:extLst>
      <p:ext uri="{BB962C8B-B14F-4D97-AF65-F5344CB8AC3E}">
        <p14:creationId xmlns:p14="http://schemas.microsoft.com/office/powerpoint/2010/main" val="14908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6" y="159777"/>
            <a:ext cx="10890014" cy="6698223"/>
          </a:xfrm>
        </p:spPr>
      </p:pic>
    </p:spTree>
    <p:extLst>
      <p:ext uri="{BB962C8B-B14F-4D97-AF65-F5344CB8AC3E}">
        <p14:creationId xmlns:p14="http://schemas.microsoft.com/office/powerpoint/2010/main" val="2596871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Código </a:t>
            </a:r>
            <a:r>
              <a:rPr lang="pt-BR" dirty="0" smtClean="0"/>
              <a:t>Penal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74669" cy="414503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CAPÍTULO </a:t>
            </a:r>
            <a:r>
              <a:rPr lang="pt-BR" dirty="0"/>
              <a:t>VI - DOS CRIMES CONTRA A LIBERDADE INDIVIDUAL. SEÇÃO I - DOS CRIMES CONTRA A LIBERDADE PESSOAL</a:t>
            </a:r>
          </a:p>
          <a:p>
            <a:pPr algn="just"/>
            <a:r>
              <a:rPr lang="pt-BR" dirty="0"/>
              <a:t>Redução a condição análoga à de </a:t>
            </a:r>
            <a:r>
              <a:rPr lang="pt-BR" dirty="0" smtClean="0"/>
              <a:t>escravo - Art</a:t>
            </a:r>
            <a:r>
              <a:rPr lang="pt-BR" dirty="0"/>
              <a:t>. </a:t>
            </a:r>
            <a:r>
              <a:rPr lang="pt-BR" dirty="0" smtClean="0"/>
              <a:t>149</a:t>
            </a:r>
          </a:p>
          <a:p>
            <a:pPr marL="0" indent="0" algn="just">
              <a:buNone/>
            </a:pPr>
            <a:r>
              <a:rPr lang="pt-BR" sz="2400" dirty="0"/>
              <a:t>Art. 149 – Reduzir alguém à </a:t>
            </a:r>
            <a:r>
              <a:rPr lang="pt-BR" sz="2400" b="1" u="sng" dirty="0"/>
              <a:t>condição análoga à de escravo, quer submetendo-o a trabalhos forçados ou a jornada exaustiva, quer sujeitando-o a condições degradantes de trabalho, quer restringindo, por qualquer meio</a:t>
            </a:r>
            <a:r>
              <a:rPr lang="pt-BR" sz="2400" dirty="0"/>
              <a:t>, sua locomoção em razão de dívida contraída com o empregador ou o preposto</a:t>
            </a:r>
            <a:r>
              <a:rPr lang="pt-BR" sz="2400" dirty="0" smtClean="0"/>
              <a:t>:</a:t>
            </a:r>
            <a:endParaRPr lang="pt-BR" sz="2400" dirty="0"/>
          </a:p>
          <a:p>
            <a:pPr marL="0" indent="0" algn="just">
              <a:buNone/>
            </a:pPr>
            <a:r>
              <a:rPr lang="pt-BR" dirty="0"/>
              <a:t>Pena – reclusão, de dois a oito anos, e multa, além da pena correspondente à violência.</a:t>
            </a:r>
          </a:p>
          <a:p>
            <a:pPr algn="just"/>
            <a:r>
              <a:rPr lang="pt-BR" dirty="0"/>
              <a:t>TÍTULO IV - DOS CRIMES CONTRA A ORGANIZAÇÃO DO TRABALHO. Aliciamento de trabalhadores de um local para outro do território </a:t>
            </a:r>
            <a:r>
              <a:rPr lang="pt-BR" dirty="0" smtClean="0"/>
              <a:t>nacional - Art</a:t>
            </a:r>
            <a:r>
              <a:rPr lang="pt-BR" dirty="0"/>
              <a:t>. 207</a:t>
            </a:r>
          </a:p>
        </p:txBody>
      </p:sp>
    </p:spTree>
    <p:extLst>
      <p:ext uri="{BB962C8B-B14F-4D97-AF65-F5344CB8AC3E}">
        <p14:creationId xmlns:p14="http://schemas.microsoft.com/office/powerpoint/2010/main" val="875576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1" y="36703"/>
            <a:ext cx="10200068" cy="6821297"/>
          </a:xfrm>
        </p:spPr>
      </p:pic>
    </p:spTree>
    <p:extLst>
      <p:ext uri="{BB962C8B-B14F-4D97-AF65-F5344CB8AC3E}">
        <p14:creationId xmlns:p14="http://schemas.microsoft.com/office/powerpoint/2010/main" val="58392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Código </a:t>
            </a:r>
            <a:r>
              <a:rPr lang="pt-BR" dirty="0" smtClean="0"/>
              <a:t>Civil - indenizações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Livro </a:t>
            </a:r>
            <a:r>
              <a:rPr lang="pt-BR" sz="2800" dirty="0"/>
              <a:t>III - Dos Fatos Jurídicos. TÍTULO III - Dos Atos Ilícitos </a:t>
            </a:r>
          </a:p>
          <a:p>
            <a:r>
              <a:rPr lang="pt-BR" sz="2800" dirty="0"/>
              <a:t>Art. 186-188</a:t>
            </a:r>
          </a:p>
          <a:p>
            <a:r>
              <a:rPr lang="pt-BR" sz="2800" dirty="0"/>
              <a:t>TÍTULO IX - Da Responsabilidade Civil. CAPÍTULO I - Da Obrigação de Indenizar </a:t>
            </a:r>
          </a:p>
          <a:p>
            <a:r>
              <a:rPr lang="pt-BR" sz="2800" dirty="0"/>
              <a:t>Art. 927-954</a:t>
            </a:r>
          </a:p>
        </p:txBody>
      </p:sp>
    </p:spTree>
    <p:extLst>
      <p:ext uri="{BB962C8B-B14F-4D97-AF65-F5344CB8AC3E}">
        <p14:creationId xmlns:p14="http://schemas.microsoft.com/office/powerpoint/2010/main" val="2575257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3" y="104997"/>
            <a:ext cx="11071904" cy="6525363"/>
          </a:xfrm>
        </p:spPr>
      </p:pic>
    </p:spTree>
    <p:extLst>
      <p:ext uri="{BB962C8B-B14F-4D97-AF65-F5344CB8AC3E}">
        <p14:creationId xmlns:p14="http://schemas.microsoft.com/office/powerpoint/2010/main" val="65868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Demais </a:t>
            </a:r>
            <a:r>
              <a:rPr lang="pt-BR" dirty="0" smtClean="0"/>
              <a:t>normas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3200" dirty="0" smtClean="0"/>
              <a:t>Lei </a:t>
            </a:r>
            <a:r>
              <a:rPr lang="pt-BR" sz="3200" dirty="0"/>
              <a:t>12.529/2011 (Dumping Social – infrações à Ordem Econômica); </a:t>
            </a:r>
            <a:endParaRPr lang="pt-BR" sz="3200" dirty="0" smtClean="0"/>
          </a:p>
          <a:p>
            <a:pPr algn="just"/>
            <a:r>
              <a:rPr lang="pt-BR" sz="3200" dirty="0" smtClean="0"/>
              <a:t>Lei </a:t>
            </a:r>
            <a:r>
              <a:rPr lang="pt-BR" sz="3200" dirty="0"/>
              <a:t>6.815/1980 (Estrangeiro); </a:t>
            </a:r>
            <a:endParaRPr lang="pt-BR" sz="3200" dirty="0" smtClean="0"/>
          </a:p>
          <a:p>
            <a:pPr algn="just"/>
            <a:r>
              <a:rPr lang="pt-BR" sz="3200" dirty="0" smtClean="0"/>
              <a:t>Diversas do Mercosul, da ONU</a:t>
            </a:r>
            <a:r>
              <a:rPr lang="pt-BR" sz="3200" dirty="0"/>
              <a:t>, referentes à Criança e ao adolescente, a Água Potável, emanadas por entes federativos no </a:t>
            </a:r>
            <a:r>
              <a:rPr lang="pt-BR" sz="3200" dirty="0" smtClean="0"/>
              <a:t>Brasil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14189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59" y="445226"/>
            <a:ext cx="6870085" cy="6412774"/>
          </a:xfrm>
        </p:spPr>
      </p:pic>
    </p:spTree>
    <p:extLst>
      <p:ext uri="{BB962C8B-B14F-4D97-AF65-F5344CB8AC3E}">
        <p14:creationId xmlns:p14="http://schemas.microsoft.com/office/powerpoint/2010/main" val="12821800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Sistema de Proteção </a:t>
            </a:r>
            <a:endParaRPr lang="pt-BR" dirty="0"/>
          </a:p>
        </p:txBody>
      </p:sp>
      <p:pic>
        <p:nvPicPr>
          <p:cNvPr id="1027" name="Diagrama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32" y="3026535"/>
            <a:ext cx="8229235" cy="337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753749" y="23802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 smtClean="0"/>
              <a:t>Políticas Públicas para o combate ao Trabalho em Condições Análogas à Escravidão no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1926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59" y="233786"/>
            <a:ext cx="7211758" cy="6363317"/>
          </a:xfrm>
        </p:spPr>
      </p:pic>
    </p:spTree>
    <p:extLst>
      <p:ext uri="{BB962C8B-B14F-4D97-AF65-F5344CB8AC3E}">
        <p14:creationId xmlns:p14="http://schemas.microsoft.com/office/powerpoint/2010/main" val="2588550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Descrição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pt-BR" sz="2400" b="1" dirty="0"/>
              <a:t>Plano Nacional de Direitos Humanos: </a:t>
            </a:r>
            <a:r>
              <a:rPr lang="pt-BR" sz="2400" dirty="0"/>
              <a:t>uma das principais prioridades a erradicação de todas as formas contemporâneas de escravidão;</a:t>
            </a:r>
          </a:p>
          <a:p>
            <a:pPr lvl="0" algn="just"/>
            <a:r>
              <a:rPr lang="pt-BR" sz="2400" b="1" dirty="0"/>
              <a:t>Plano Nacional para a Erradicação do Trabalho Escravo</a:t>
            </a:r>
            <a:r>
              <a:rPr lang="pt-BR" sz="2400" dirty="0"/>
              <a:t>: elaborado pela Comissão Especial do Conselho de Defesa dos Direitos da Pessoa Humana (CDDPH), constituída pela Resolução 05/2002 do CDDPH e que reúne entidades e autoridades nacionais ligadas ao tema.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002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10" y="94231"/>
            <a:ext cx="8229413" cy="6657596"/>
          </a:xfrm>
        </p:spPr>
      </p:pic>
    </p:spTree>
    <p:extLst>
      <p:ext uri="{BB962C8B-B14F-4D97-AF65-F5344CB8AC3E}">
        <p14:creationId xmlns:p14="http://schemas.microsoft.com/office/powerpoint/2010/main" val="32728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72422"/>
            <a:ext cx="9121222" cy="6449349"/>
          </a:xfrm>
        </p:spPr>
      </p:pic>
    </p:spTree>
    <p:extLst>
      <p:ext uri="{BB962C8B-B14F-4D97-AF65-F5344CB8AC3E}">
        <p14:creationId xmlns:p14="http://schemas.microsoft.com/office/powerpoint/2010/main" val="901244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Combate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pt-BR" dirty="0" smtClean="0"/>
              <a:t>Parcerias</a:t>
            </a:r>
            <a:endParaRPr lang="pt-BR" dirty="0"/>
          </a:p>
          <a:p>
            <a:pPr lvl="0" algn="just"/>
            <a:r>
              <a:rPr lang="pt-BR" dirty="0"/>
              <a:t>Conscientização</a:t>
            </a:r>
          </a:p>
          <a:p>
            <a:pPr lvl="0" algn="just"/>
            <a:r>
              <a:rPr lang="pt-BR" dirty="0"/>
              <a:t>Denúncias</a:t>
            </a:r>
          </a:p>
          <a:p>
            <a:pPr lvl="0" algn="just"/>
            <a:r>
              <a:rPr lang="pt-BR" dirty="0"/>
              <a:t>Operações MTE; MPT; JT; Polícia Federal; Polícia Rodoviária Federal; MPF. </a:t>
            </a:r>
          </a:p>
          <a:p>
            <a:pPr lvl="0" algn="just"/>
            <a:r>
              <a:rPr lang="pt-BR" dirty="0"/>
              <a:t>Comissão Pastoral da Terra; Entidades representativas dos trabalhadores (sindicatos – federações – confederações – centrais – associações);</a:t>
            </a:r>
          </a:p>
          <a:p>
            <a:pPr lvl="0" algn="just"/>
            <a:r>
              <a:rPr lang="pt-BR" dirty="0"/>
              <a:t>Penalizações judiciais por Dano Moral Coletivo (</a:t>
            </a:r>
            <a:r>
              <a:rPr lang="pt-BR" i="1" dirty="0"/>
              <a:t>Dumping</a:t>
            </a:r>
            <a:r>
              <a:rPr lang="pt-BR" dirty="0"/>
              <a:t> Social)</a:t>
            </a:r>
          </a:p>
          <a:p>
            <a:pPr lvl="0" algn="just"/>
            <a:r>
              <a:rPr lang="pt-BR" dirty="0"/>
              <a:t>Termos de Ajustamento de Conduta pelo Ministério Público do Trabalho (MPT) e MPF;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72190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69" y="0"/>
            <a:ext cx="6812925" cy="6812925"/>
          </a:xfrm>
        </p:spPr>
      </p:pic>
    </p:spTree>
    <p:extLst>
      <p:ext uri="{BB962C8B-B14F-4D97-AF65-F5344CB8AC3E}">
        <p14:creationId xmlns:p14="http://schemas.microsoft.com/office/powerpoint/2010/main" val="4964512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Jurisprudência STF</a:t>
            </a:r>
            <a:br>
              <a:rPr lang="pt-BR" dirty="0" smtClean="0"/>
            </a:br>
            <a:r>
              <a:rPr lang="pt-BR" sz="1800" dirty="0"/>
              <a:t>Tribunal Pleno do Supremo Tribunal Federal (</a:t>
            </a:r>
            <a:r>
              <a:rPr lang="pt-BR" sz="1800" b="1" dirty="0"/>
              <a:t>STF</a:t>
            </a:r>
            <a:r>
              <a:rPr lang="pt-BR" sz="1800" dirty="0"/>
              <a:t>), </a:t>
            </a:r>
            <a:r>
              <a:rPr lang="pt-BR" sz="1800" dirty="0" err="1"/>
              <a:t>Inq</a:t>
            </a:r>
            <a:r>
              <a:rPr lang="pt-BR" sz="1800" dirty="0"/>
              <a:t> 3412/Alagoas, Relator Min. Marco Aurélio, Relator(a) p/ Acórdão:  Min. Rosa Weber, julgado em  29/03/2012.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39063" cy="400336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EMENTA </a:t>
            </a:r>
            <a:r>
              <a:rPr lang="pt-BR" sz="2400" dirty="0"/>
              <a:t>PENAL. REDUÇÃO A CONDIÇÃO ANÁLOGA A DE ESCRAVO. ESCRAVIDÃO MODERNA. DESNECESSIDADE DE COAÇÃO DIRETA CONTRA A LIBERDADE DE IR E VIR. DENÚNCIA RECEBIDA. Para configuração do crime do art. 149 do Código Penal, </a:t>
            </a:r>
            <a:r>
              <a:rPr lang="pt-BR" sz="2400" b="1" dirty="0"/>
              <a:t>não é necessário que se prove a coação física da liberdade de ir e vir ou mesmo o cerceamento da liberdade de locomoção, bastando a submissão da vítima “a trabalhos forçados ou a jornada exaustiva” ou “a condições degradantes de trabalho”,</a:t>
            </a:r>
            <a:r>
              <a:rPr lang="pt-BR" sz="2400" dirty="0"/>
              <a:t> condutas alternativas previstas no tipo penal. </a:t>
            </a:r>
          </a:p>
        </p:txBody>
      </p:sp>
    </p:spTree>
    <p:extLst>
      <p:ext uri="{BB962C8B-B14F-4D97-AF65-F5344CB8AC3E}">
        <p14:creationId xmlns:p14="http://schemas.microsoft.com/office/powerpoint/2010/main" val="2103281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Continuação STF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305318"/>
            <a:ext cx="10474669" cy="4443212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</a:t>
            </a:r>
            <a:r>
              <a:rPr lang="pt-BR" b="1" dirty="0"/>
              <a:t>“escravidão moderna” é mais sutil do que a do século XIX e o cerceamento da liberdade pode decorrer de diversos constrangimentos econômicos e não necessariamente físicos. Priva-se alguém de sua liberdade e de sua dignidade tratando-o como coisa e não como pessoa humana, o que pode ser feito não só mediante coação, mas também pela violação intensa e persistente de seus direitos básicos, inclusive do direito ao trabalho digno. A violação do direito ao trabalho digno impacta a capacidade da vítima de realizar escolhas segundo a sua livre determinação. Isso também significa “reduzir alguém a condição análoga à de escravo”. Não é qualquer violação dos direitos trabalhistas que configura trabalho escravo. Se a violação aos direitos do trabalho é intensa e persistente, se atinge níveis gritantes e se os trabalhadores são submetidos a trabalhos forçados, jornadas exaustivas ou a condições degradantes de trabalho, é possível, em tese, o enquadramento no crime do art. 149 do Código Penal</a:t>
            </a:r>
            <a:r>
              <a:rPr lang="pt-BR" dirty="0"/>
              <a:t>, pois </a:t>
            </a:r>
            <a:r>
              <a:rPr lang="pt-BR" b="1" dirty="0"/>
              <a:t>os trabalhadores estão recebendo o tratamento análogo ao de escravos, sendo privados de sua liberdade e de sua dignidade.</a:t>
            </a:r>
            <a:r>
              <a:rPr lang="pt-BR" dirty="0"/>
              <a:t> Denúncia recebida pela presença dos requisitos legais.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57251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0541" t="16187" r="39198" b="8883"/>
          <a:stretch/>
        </p:blipFill>
        <p:spPr>
          <a:xfrm>
            <a:off x="0" y="0"/>
            <a:ext cx="7302322" cy="499706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33421" t="9389" r="1131" b="48722"/>
          <a:stretch/>
        </p:blipFill>
        <p:spPr>
          <a:xfrm>
            <a:off x="2902289" y="3515122"/>
            <a:ext cx="9289711" cy="3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25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6249" y="3219718"/>
            <a:ext cx="4091189" cy="2929883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Envolve crianças em condições análogas à escravidão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25"/>
            <a:ext cx="7996249" cy="6510707"/>
          </a:xfrm>
        </p:spPr>
      </p:pic>
    </p:spTree>
    <p:extLst>
      <p:ext uri="{BB962C8B-B14F-4D97-AF65-F5344CB8AC3E}">
        <p14:creationId xmlns:p14="http://schemas.microsoft.com/office/powerpoint/2010/main" val="17786963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TST</a:t>
            </a:r>
            <a:r>
              <a:rPr lang="pt-BR" dirty="0"/>
              <a:t/>
            </a:r>
            <a:br>
              <a:rPr lang="pt-BR" dirty="0"/>
            </a:br>
            <a:r>
              <a:rPr lang="pt-BR" sz="1800" dirty="0"/>
              <a:t>1ª Turma  do </a:t>
            </a:r>
            <a:r>
              <a:rPr lang="pt-BR" sz="1800" b="1" dirty="0"/>
              <a:t>Tribunal Superior do Trabalho</a:t>
            </a:r>
            <a:r>
              <a:rPr lang="pt-BR" sz="1800" dirty="0"/>
              <a:t>, </a:t>
            </a:r>
            <a:r>
              <a:rPr lang="pt-BR" sz="1800" dirty="0" smtClean="0"/>
              <a:t>Acórdão </a:t>
            </a:r>
            <a:r>
              <a:rPr lang="pt-BR" sz="1800" dirty="0"/>
              <a:t>RR nº 178000-13.2003.5.08.0117,  publicado em 18/08/2010.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603499"/>
            <a:ext cx="10590578" cy="39904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Ementa</a:t>
            </a:r>
            <a:r>
              <a:rPr lang="pt-BR" dirty="0"/>
              <a:t>: RECURSO DE REVISTA – DANO MORAL COLETIVO – REDUÇÃO DE TRABALHADOR A CONDIÇÃO ANÁLOGA À DE ESCRAVO – REINCIDÊNCIA DAS EMPRESAS - VALOR DA REPARAÇÃO. O Tribunal local, com base nos fatos e nas provas da causa, concluiu que as </a:t>
            </a:r>
            <a:r>
              <a:rPr lang="pt-BR" b="1" dirty="0"/>
              <a:t>empresas reclamadas mantinham em suas dependências trabalhadores em condições análogas à de escravo e já haviam sido condenadas pelo mesmo motivo em ação coletiva anterior.</a:t>
            </a:r>
            <a:r>
              <a:rPr lang="pt-BR" dirty="0"/>
              <a:t> Com efeito, a reprovável conduta perpetrada pelos recorrentes </a:t>
            </a:r>
            <a:r>
              <a:rPr lang="pt-BR" b="1" dirty="0"/>
              <a:t>culmina por atingir e afrontar diretamente a dignidade da pessoa humana e a honra objetiva e subjetiva dos empregados sujeitos a tais condições degradantes de trabalho</a:t>
            </a:r>
            <a:r>
              <a:rPr lang="pt-BR" dirty="0"/>
              <a:t>, bem como, reflexamente, </a:t>
            </a:r>
            <a:r>
              <a:rPr lang="pt-BR" b="1" dirty="0"/>
              <a:t>afeta todo o sistema protetivo trabalhista e os valores sociais e morais do trabalho, protegidos pelo art. 1º da Constituição Federal</a:t>
            </a:r>
            <a:r>
              <a:rPr lang="pt-BR" dirty="0"/>
              <a:t>. O </a:t>
            </a:r>
            <a:r>
              <a:rPr lang="pt-BR" b="1" dirty="0"/>
              <a:t>valor da reparação moral coletiva deve ser fixado em compatibilidade com a violência moral sofrida pelos empregados, as condições pessoais e econômicas dos envolvidos e a gravidade da lesão aos direitos fundamentais da pessoa humana, da honra e da integridade psicológica e íntima, sempre observando os princípios da razoabilidade e proporcionalidade</a:t>
            </a:r>
            <a:r>
              <a:rPr lang="pt-BR" dirty="0"/>
              <a:t>. Na hipótese, ante as peculiaridades do caso, a capacidade econômica e a reincidência dos recorrentes, deve ser mantido o quantum indenizatório fixado pela instância ordinária. Intactas as normas legais apontadas. Recurso de revista não conhecido.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29166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194" t="18475" r="27446" b="8160"/>
          <a:stretch/>
        </p:blipFill>
        <p:spPr>
          <a:xfrm>
            <a:off x="746975" y="154547"/>
            <a:ext cx="10998558" cy="63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032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51101"/>
            <a:ext cx="9904489" cy="6697429"/>
          </a:xfrm>
        </p:spPr>
      </p:pic>
    </p:spTree>
    <p:extLst>
      <p:ext uri="{BB962C8B-B14F-4D97-AF65-F5344CB8AC3E}">
        <p14:creationId xmlns:p14="http://schemas.microsoft.com/office/powerpoint/2010/main" val="310449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Ações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u="sng" dirty="0"/>
              <a:t>2005-2011/Brasil</a:t>
            </a:r>
            <a:r>
              <a:rPr lang="pt-BR" b="1" dirty="0"/>
              <a:t>:</a:t>
            </a:r>
            <a:r>
              <a:rPr lang="pt-BR" dirty="0"/>
              <a:t> resgatadas </a:t>
            </a:r>
            <a:r>
              <a:rPr lang="pt-BR" b="1" dirty="0"/>
              <a:t>40 mil pessoas</a:t>
            </a:r>
            <a:r>
              <a:rPr lang="pt-BR" dirty="0"/>
              <a:t>; os lucros dos que exploram chegam a 30 milhões de dólares por ano para os contratantes; os prejuízos para os trabalhadores (garantias que deixam de receber), 21 bilhões de dólares no mundo por ano, sendo 3,6 bilhões de dólares na América Latina por ano; </a:t>
            </a:r>
            <a:r>
              <a:rPr lang="pt-BR" b="1" u="sng" dirty="0"/>
              <a:t>2012 </a:t>
            </a:r>
            <a:r>
              <a:rPr lang="pt-BR" dirty="0"/>
              <a:t>(MTE) no </a:t>
            </a:r>
            <a:r>
              <a:rPr lang="pt-BR" b="1" u="sng" dirty="0"/>
              <a:t>Brasil</a:t>
            </a:r>
            <a:r>
              <a:rPr lang="pt-BR" dirty="0"/>
              <a:t>: 146 operações, 255 estabelecimentos inspecionados, 1548 trabalhadores cujos contratos forma formalizados no curso da ação fiscal, 2750 trabalhadores resgatados, R$ 9.947.728,92 em pagamento de indenização, 3753 Autos de Infração lavrados pelo MTE. Ao todo, de </a:t>
            </a:r>
            <a:r>
              <a:rPr lang="pt-BR" b="1" u="sng" dirty="0"/>
              <a:t>1995 a 2012, no Brasil </a:t>
            </a:r>
            <a:r>
              <a:rPr lang="pt-BR" dirty="0"/>
              <a:t>(dados do MTE): 1393 operações; 3.441 estabelecimentos inspecionados; 44.415 trabalhadores resgatados; R$ 78.084.042,14 pagos em indenizações; 39.829 Autos de Infração foram lavrados pelo MTE.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91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6" y="0"/>
            <a:ext cx="10732394" cy="6697014"/>
          </a:xfrm>
        </p:spPr>
      </p:pic>
    </p:spTree>
    <p:extLst>
      <p:ext uri="{BB962C8B-B14F-4D97-AF65-F5344CB8AC3E}">
        <p14:creationId xmlns:p14="http://schemas.microsoft.com/office/powerpoint/2010/main" val="28090641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9829" y="713533"/>
            <a:ext cx="11968341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Agradecimentos</a:t>
            </a:r>
            <a:r>
              <a:rPr lang="pt-BR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  <a:p>
            <a:pPr algn="ctr"/>
            <a:endParaRPr lang="pt-BR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pt-BR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Clovis Renato</a:t>
            </a:r>
          </a:p>
          <a:p>
            <a:pPr algn="ctr"/>
            <a:r>
              <a:rPr lang="pt-B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(85) 99901-8377</a:t>
            </a:r>
          </a:p>
          <a:p>
            <a:pPr algn="ctr"/>
            <a:r>
              <a:rPr lang="pt-BR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clovisrenatof@yahoo.com.br</a:t>
            </a:r>
          </a:p>
          <a:p>
            <a:pPr algn="ctr"/>
            <a:r>
              <a:rPr lang="pt-BR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vidaarteedireitonoticias.blogspot.com</a:t>
            </a:r>
          </a:p>
          <a:p>
            <a:pPr algn="ctr"/>
            <a:endParaRPr lang="pt-BR" sz="4000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pt-BR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Doutor em Direito, Advogado, Prof. Universitário</a:t>
            </a:r>
            <a:endParaRPr lang="pt-BR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7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80" y="259451"/>
            <a:ext cx="6756120" cy="6508396"/>
          </a:xfrm>
        </p:spPr>
      </p:pic>
    </p:spTree>
    <p:extLst>
      <p:ext uri="{BB962C8B-B14F-4D97-AF65-F5344CB8AC3E}">
        <p14:creationId xmlns:p14="http://schemas.microsoft.com/office/powerpoint/2010/main" val="22602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Trabalho em condições análogas à escravidão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pt-BR" dirty="0" smtClean="0"/>
              <a:t>Conceito legal: “</a:t>
            </a:r>
            <a:r>
              <a:rPr lang="pt-BR" i="1" dirty="0"/>
              <a:t>O que reduz alguém a condição análoga à de escravo, quer submetendo-o a </a:t>
            </a:r>
            <a:r>
              <a:rPr lang="pt-BR" b="1" i="1" dirty="0"/>
              <a:t>trabalhos forçados</a:t>
            </a:r>
            <a:r>
              <a:rPr lang="pt-BR" i="1" dirty="0"/>
              <a:t> ou a </a:t>
            </a:r>
            <a:r>
              <a:rPr lang="pt-BR" b="1" i="1" dirty="0"/>
              <a:t>jornada exaustiva</a:t>
            </a:r>
            <a:r>
              <a:rPr lang="pt-BR" i="1" dirty="0"/>
              <a:t>, quer </a:t>
            </a:r>
            <a:r>
              <a:rPr lang="pt-BR" b="1" i="1" dirty="0"/>
              <a:t>sujeitando-o a condições degradantes de trabalho</a:t>
            </a:r>
            <a:r>
              <a:rPr lang="pt-BR" i="1" dirty="0"/>
              <a:t>, quer </a:t>
            </a:r>
            <a:r>
              <a:rPr lang="pt-BR" b="1" i="1" dirty="0"/>
              <a:t>restringindo, por qualquer meio, sua locomoção em razão de dívida contraída com o empregador ou preposto</a:t>
            </a:r>
            <a:r>
              <a:rPr lang="pt-BR" i="1" dirty="0"/>
              <a:t>; </a:t>
            </a:r>
            <a:r>
              <a:rPr lang="pt-BR" b="1" i="1" dirty="0"/>
              <a:t>cerceia o uso de qualquer meio de transporte por parte do trabalhador, com o fim de retê-lo no local de trabalho; mantém vigilância ostensiva no local de trabalho ou se apodera de documentos ou objetos pessoais do trabalhador, com o fim de retê-lo no local de trabalho</a:t>
            </a:r>
            <a:r>
              <a:rPr lang="pt-BR" dirty="0"/>
              <a:t>” (Código Penal Brasileiro – art. 149). </a:t>
            </a:r>
            <a:endParaRPr lang="pt-BR" dirty="0" smtClean="0"/>
          </a:p>
          <a:p>
            <a:pPr lvl="0" algn="just"/>
            <a:endParaRPr lang="pt-BR" dirty="0" smtClean="0"/>
          </a:p>
          <a:p>
            <a:r>
              <a:rPr lang="pt-BR" dirty="0" smtClean="0"/>
              <a:t>Modalidades: </a:t>
            </a:r>
          </a:p>
          <a:p>
            <a:r>
              <a:rPr lang="pt-BR" dirty="0" smtClean="0"/>
              <a:t>1) Trabalho Forçado;</a:t>
            </a:r>
          </a:p>
          <a:p>
            <a:r>
              <a:rPr lang="pt-BR" dirty="0" smtClean="0"/>
              <a:t>2) Trabalho em condições degradantes.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21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Santa Catarina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082" t="13968" r="27318" b="14176"/>
          <a:stretch/>
        </p:blipFill>
        <p:spPr>
          <a:xfrm>
            <a:off x="579552" y="695458"/>
            <a:ext cx="10476903" cy="59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14" y="169393"/>
            <a:ext cx="6245474" cy="6664782"/>
          </a:xfrm>
        </p:spPr>
      </p:pic>
    </p:spTree>
    <p:extLst>
      <p:ext uri="{BB962C8B-B14F-4D97-AF65-F5344CB8AC3E}">
        <p14:creationId xmlns:p14="http://schemas.microsoft.com/office/powerpoint/2010/main" val="35126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223</TotalTime>
  <Words>2365</Words>
  <Application>Microsoft Office PowerPoint</Application>
  <PresentationFormat>Widescreen</PresentationFormat>
  <Paragraphs>116</Paragraphs>
  <Slides>51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5" baseType="lpstr">
      <vt:lpstr>Arial</vt:lpstr>
      <vt:lpstr>Century Gothic</vt:lpstr>
      <vt:lpstr>Wingdings 3</vt:lpstr>
      <vt:lpstr>Íon - Sala da Diretoria</vt:lpstr>
      <vt:lpstr>Trabalho em condições degradantes</vt:lpstr>
      <vt:lpstr>Apresentação do PowerPoint</vt:lpstr>
      <vt:lpstr>Contextualização</vt:lpstr>
      <vt:lpstr>Apresentação do PowerPoint</vt:lpstr>
      <vt:lpstr>Ações no Brasil</vt:lpstr>
      <vt:lpstr>Apresentação do PowerPoint</vt:lpstr>
      <vt:lpstr>Trabalho em condições análogas à escravidão</vt:lpstr>
      <vt:lpstr>Santa Catarina</vt:lpstr>
      <vt:lpstr>Apresentação do PowerPoint</vt:lpstr>
      <vt:lpstr>Entenda</vt:lpstr>
      <vt:lpstr>Apresentação do PowerPoint</vt:lpstr>
      <vt:lpstr>Apresentação do PowerPoint</vt:lpstr>
      <vt:lpstr>Apresentação do PowerPoint</vt:lpstr>
      <vt:lpstr>Locais listados pelo Ministério do Trabalho em SC</vt:lpstr>
      <vt:lpstr>Apresentação do PowerPoint</vt:lpstr>
      <vt:lpstr>Trabalho Forçado</vt:lpstr>
      <vt:lpstr>Apresentação do PowerPoint</vt:lpstr>
      <vt:lpstr>Convenção 105 da OIT/1957</vt:lpstr>
      <vt:lpstr>Apresentação do PowerPoint</vt:lpstr>
      <vt:lpstr>Trabalho Degradante</vt:lpstr>
      <vt:lpstr>Apresentação do PowerPoint</vt:lpstr>
      <vt:lpstr>Normatização</vt:lpstr>
      <vt:lpstr>Apresentação do PowerPoint</vt:lpstr>
      <vt:lpstr>OIT</vt:lpstr>
      <vt:lpstr>Apresentação do PowerPoint</vt:lpstr>
      <vt:lpstr>Entenda o caso...</vt:lpstr>
      <vt:lpstr>Apresentação do PowerPoint</vt:lpstr>
      <vt:lpstr>Apresentação do PowerPoint</vt:lpstr>
      <vt:lpstr>Normas brasileiras</vt:lpstr>
      <vt:lpstr>Apresentação do PowerPoint</vt:lpstr>
      <vt:lpstr>Código Penal</vt:lpstr>
      <vt:lpstr>Apresentação do PowerPoint</vt:lpstr>
      <vt:lpstr>Código Civil - indenizações</vt:lpstr>
      <vt:lpstr>Apresentação do PowerPoint</vt:lpstr>
      <vt:lpstr>Demais normas</vt:lpstr>
      <vt:lpstr>Apresentação do PowerPoint</vt:lpstr>
      <vt:lpstr>Sistema de Proteção </vt:lpstr>
      <vt:lpstr>Apresentação do PowerPoint</vt:lpstr>
      <vt:lpstr>Descrição</vt:lpstr>
      <vt:lpstr>Apresentação do PowerPoint</vt:lpstr>
      <vt:lpstr>Combate</vt:lpstr>
      <vt:lpstr>Apresentação do PowerPoint</vt:lpstr>
      <vt:lpstr>Jurisprudência STF Tribunal Pleno do Supremo Tribunal Federal (STF), Inq 3412/Alagoas, Relator Min. Marco Aurélio, Relator(a) p/ Acórdão:  Min. Rosa Weber, julgado em  29/03/2012.</vt:lpstr>
      <vt:lpstr>Continuação STF</vt:lpstr>
      <vt:lpstr>Apresentação do PowerPoint</vt:lpstr>
      <vt:lpstr>Envolve crianças em condições análogas à escravidão</vt:lpstr>
      <vt:lpstr>TST 1ª Turma  do Tribunal Superior do Trabalho, Acórdão RR nº 178000-13.2003.5.08.0117,  publicado em 18/08/2010.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Clovis Renato Costa Farias</dc:creator>
  <cp:lastModifiedBy>Clovis Renato Costa Farias</cp:lastModifiedBy>
  <cp:revision>55</cp:revision>
  <dcterms:created xsi:type="dcterms:W3CDTF">2017-03-23T17:18:46Z</dcterms:created>
  <dcterms:modified xsi:type="dcterms:W3CDTF">2017-04-06T11:18:17Z</dcterms:modified>
</cp:coreProperties>
</file>