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4193" r:id="rId4"/>
    <p:sldMasterId id="2147484206" r:id="rId5"/>
    <p:sldMasterId id="2147484237" r:id="rId6"/>
  </p:sldMasterIdLst>
  <p:notesMasterIdLst>
    <p:notesMasterId r:id="rId32"/>
  </p:notesMasterIdLst>
  <p:sldIdLst>
    <p:sldId id="261" r:id="rId7"/>
    <p:sldId id="266" r:id="rId8"/>
    <p:sldId id="267" r:id="rId9"/>
    <p:sldId id="268" r:id="rId10"/>
    <p:sldId id="298" r:id="rId11"/>
    <p:sldId id="269" r:id="rId12"/>
    <p:sldId id="270" r:id="rId13"/>
    <p:sldId id="303" r:id="rId14"/>
    <p:sldId id="302" r:id="rId15"/>
    <p:sldId id="286" r:id="rId16"/>
    <p:sldId id="296" r:id="rId17"/>
    <p:sldId id="307" r:id="rId18"/>
    <p:sldId id="301" r:id="rId19"/>
    <p:sldId id="276" r:id="rId20"/>
    <p:sldId id="274" r:id="rId21"/>
    <p:sldId id="304" r:id="rId22"/>
    <p:sldId id="305" r:id="rId23"/>
    <p:sldId id="275" r:id="rId24"/>
    <p:sldId id="306" r:id="rId25"/>
    <p:sldId id="300" r:id="rId26"/>
    <p:sldId id="282" r:id="rId27"/>
    <p:sldId id="284" r:id="rId28"/>
    <p:sldId id="283" r:id="rId29"/>
    <p:sldId id="285" r:id="rId30"/>
    <p:sldId id="260"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5807" autoAdjust="0"/>
  </p:normalViewPr>
  <p:slideViewPr>
    <p:cSldViewPr snapToGrid="0" showGuides="1">
      <p:cViewPr varScale="1">
        <p:scale>
          <a:sx n="67" d="100"/>
          <a:sy n="67" d="100"/>
        </p:scale>
        <p:origin x="576" y="60"/>
      </p:cViewPr>
      <p:guideLst>
        <p:guide orient="horz" pos="2137"/>
        <p:guide pos="3885"/>
      </p:guideLst>
    </p:cSldViewPr>
  </p:slideViewPr>
  <p:notesTextViewPr>
    <p:cViewPr>
      <p:scale>
        <a:sx n="1" d="1"/>
        <a:sy n="1" d="1"/>
      </p:scale>
      <p:origin x="0" y="0"/>
    </p:cViewPr>
  </p:notesTextViewPr>
  <p:sorterViewPr>
    <p:cViewPr>
      <p:scale>
        <a:sx n="41" d="100"/>
        <a:sy n="4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lovis\Dropbox\Previd&#234;ncia\Dados\juros%20x%20ins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'Seguridade Social '!$H$6</c:f>
              <c:strCache>
                <c:ptCount val="1"/>
                <c:pt idx="0">
                  <c:v>Receitas </c:v>
                </c:pt>
              </c:strCache>
            </c:strRef>
          </c:tx>
          <c:spPr>
            <a:solidFill>
              <a:schemeClr val="accent1"/>
            </a:solidFill>
            <a:ln>
              <a:noFill/>
            </a:ln>
            <a:effectLst/>
          </c:spPr>
          <c:invertIfNegative val="0"/>
          <c:dLbls>
            <c:dLbl>
              <c:idx val="2"/>
              <c:layout>
                <c:manualLayout>
                  <c:x val="-1.670378619153683E-2"/>
                  <c:y val="-1.92926017104225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363028953229399E-2"/>
                  <c:y val="-2.480477362768620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'Seguridade Social '!$G$7:$G$10</c:f>
              <c:numCache>
                <c:formatCode>General</c:formatCode>
                <c:ptCount val="4"/>
                <c:pt idx="0">
                  <c:v>2012</c:v>
                </c:pt>
                <c:pt idx="1">
                  <c:v>2013</c:v>
                </c:pt>
                <c:pt idx="2">
                  <c:v>2014</c:v>
                </c:pt>
                <c:pt idx="3">
                  <c:v>2015</c:v>
                </c:pt>
              </c:numCache>
            </c:numRef>
          </c:cat>
          <c:val>
            <c:numRef>
              <c:f>'Seguridade Social '!$H$7:$H$10</c:f>
              <c:numCache>
                <c:formatCode>_-* #,##0_-;\-* #,##0_-;_-* "-"??_-;_-@_-</c:formatCode>
                <c:ptCount val="4"/>
                <c:pt idx="0">
                  <c:v>792375.69843419187</c:v>
                </c:pt>
                <c:pt idx="1">
                  <c:v>820327.0692654819</c:v>
                </c:pt>
                <c:pt idx="2">
                  <c:v>815780.49131696019</c:v>
                </c:pt>
                <c:pt idx="3">
                  <c:v>739911.39980000001</c:v>
                </c:pt>
              </c:numCache>
            </c:numRef>
          </c:val>
        </c:ser>
        <c:ser>
          <c:idx val="1"/>
          <c:order val="1"/>
          <c:tx>
            <c:strRef>
              <c:f>'Seguridade Social '!$I$6</c:f>
              <c:strCache>
                <c:ptCount val="1"/>
                <c:pt idx="0">
                  <c:v>Despesas </c:v>
                </c:pt>
              </c:strCache>
            </c:strRef>
          </c:tx>
          <c:spPr>
            <a:solidFill>
              <a:schemeClr val="accent2"/>
            </a:solidFill>
            <a:ln>
              <a:noFill/>
            </a:ln>
            <a:effectLst/>
          </c:spPr>
          <c:invertIfNegative val="0"/>
          <c:dLbls>
            <c:dLbl>
              <c:idx val="0"/>
              <c:layout>
                <c:manualLayout>
                  <c:x val="3.452115812917592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38530066815144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066815144766064E-2"/>
                  <c:y val="-2.756085958631788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521158129175784E-2"/>
                  <c:y val="8.268257875895402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'Seguridade Social '!$G$7:$G$10</c:f>
              <c:numCache>
                <c:formatCode>General</c:formatCode>
                <c:ptCount val="4"/>
                <c:pt idx="0">
                  <c:v>2012</c:v>
                </c:pt>
                <c:pt idx="1">
                  <c:v>2013</c:v>
                </c:pt>
                <c:pt idx="2">
                  <c:v>2014</c:v>
                </c:pt>
                <c:pt idx="3">
                  <c:v>2015</c:v>
                </c:pt>
              </c:numCache>
            </c:numRef>
          </c:cat>
          <c:val>
            <c:numRef>
              <c:f>'Seguridade Social '!$I$7:$I$10</c:f>
              <c:numCache>
                <c:formatCode>_-* #,##0_-;\-* #,##0_-;_-* "-"??_-;_-@_-</c:formatCode>
                <c:ptCount val="4"/>
                <c:pt idx="0">
                  <c:v>682206.92471687181</c:v>
                </c:pt>
                <c:pt idx="1">
                  <c:v>724011.88042773365</c:v>
                </c:pt>
                <c:pt idx="2">
                  <c:v>749675.16972608014</c:v>
                </c:pt>
                <c:pt idx="3">
                  <c:v>728006.4138000001</c:v>
                </c:pt>
              </c:numCache>
            </c:numRef>
          </c:val>
        </c:ser>
        <c:dLbls>
          <c:showLegendKey val="0"/>
          <c:showVal val="1"/>
          <c:showCatName val="0"/>
          <c:showSerName val="0"/>
          <c:showPercent val="0"/>
          <c:showBubbleSize val="0"/>
        </c:dLbls>
        <c:gapWidth val="247"/>
        <c:axId val="336958200"/>
        <c:axId val="336956240"/>
      </c:barChart>
      <c:lineChart>
        <c:grouping val="standard"/>
        <c:varyColors val="0"/>
        <c:ser>
          <c:idx val="2"/>
          <c:order val="2"/>
          <c:tx>
            <c:strRef>
              <c:f>'Seguridade Social '!$J$6</c:f>
              <c:strCache>
                <c:ptCount val="1"/>
                <c:pt idx="0">
                  <c:v>Saldo </c:v>
                </c:pt>
              </c:strCache>
            </c:strRef>
          </c:tx>
          <c:spPr>
            <a:ln w="57150" cap="rnd">
              <a:solidFill>
                <a:schemeClr val="accent3"/>
              </a:solidFill>
              <a:prstDash val="sysDash"/>
              <a:round/>
            </a:ln>
            <a:effectLst/>
          </c:spPr>
          <c:marker>
            <c:symbol val="none"/>
          </c:marker>
          <c:dLbls>
            <c:spPr>
              <a:no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'Seguridade Social '!$G$7:$G$10</c:f>
              <c:numCache>
                <c:formatCode>General</c:formatCode>
                <c:ptCount val="4"/>
                <c:pt idx="0">
                  <c:v>2012</c:v>
                </c:pt>
                <c:pt idx="1">
                  <c:v>2013</c:v>
                </c:pt>
                <c:pt idx="2">
                  <c:v>2014</c:v>
                </c:pt>
                <c:pt idx="3">
                  <c:v>2015</c:v>
                </c:pt>
              </c:numCache>
            </c:numRef>
          </c:cat>
          <c:val>
            <c:numRef>
              <c:f>'Seguridade Social '!$J$7:$J$10</c:f>
              <c:numCache>
                <c:formatCode>_-* #,##0_-;\-* #,##0_-;_-* "-"??_-;_-@_-</c:formatCode>
                <c:ptCount val="4"/>
                <c:pt idx="0">
                  <c:v>110168.77371732012</c:v>
                </c:pt>
                <c:pt idx="1">
                  <c:v>96315.188837748254</c:v>
                </c:pt>
                <c:pt idx="2">
                  <c:v>66105.321590880048</c:v>
                </c:pt>
                <c:pt idx="3">
                  <c:v>11904.985999999917</c:v>
                </c:pt>
              </c:numCache>
            </c:numRef>
          </c:val>
          <c:smooth val="0"/>
        </c:ser>
        <c:dLbls>
          <c:showLegendKey val="0"/>
          <c:showVal val="0"/>
          <c:showCatName val="0"/>
          <c:showSerName val="0"/>
          <c:showPercent val="0"/>
          <c:showBubbleSize val="0"/>
        </c:dLbls>
        <c:marker val="1"/>
        <c:smooth val="0"/>
        <c:axId val="336958200"/>
        <c:axId val="336956240"/>
      </c:lineChart>
      <c:catAx>
        <c:axId val="3369582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dk1">
                    <a:lumMod val="65000"/>
                    <a:lumOff val="35000"/>
                  </a:schemeClr>
                </a:solidFill>
                <a:latin typeface="+mn-lt"/>
                <a:ea typeface="+mn-ea"/>
                <a:cs typeface="+mn-cs"/>
              </a:defRPr>
            </a:pPr>
            <a:endParaRPr lang="pt-BR"/>
          </a:p>
        </c:txPr>
        <c:crossAx val="336956240"/>
        <c:crosses val="autoZero"/>
        <c:auto val="1"/>
        <c:lblAlgn val="ctr"/>
        <c:lblOffset val="100"/>
        <c:noMultiLvlLbl val="0"/>
      </c:catAx>
      <c:valAx>
        <c:axId val="336956240"/>
        <c:scaling>
          <c:orientation val="minMax"/>
        </c:scaling>
        <c:delete val="1"/>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crossAx val="33695820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pt-B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24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grafico!$B$20</c:f>
              <c:strCache>
                <c:ptCount val="1"/>
                <c:pt idx="0">
                  <c:v>Arrecadação Líquida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grafico!$C$2:$G$2</c:f>
              <c:strCache>
                <c:ptCount val="5"/>
                <c:pt idx="0">
                  <c:v>2012</c:v>
                </c:pt>
                <c:pt idx="1">
                  <c:v>2013</c:v>
                </c:pt>
                <c:pt idx="2">
                  <c:v>2014</c:v>
                </c:pt>
                <c:pt idx="3">
                  <c:v>2015</c:v>
                </c:pt>
                <c:pt idx="4">
                  <c:v>2016</c:v>
                </c:pt>
              </c:strCache>
            </c:strRef>
          </c:cat>
          <c:val>
            <c:numRef>
              <c:f>grafico!$C$20:$G$20</c:f>
              <c:numCache>
                <c:formatCode>#,##0.0_ ;\-#,##0.0\ </c:formatCode>
                <c:ptCount val="5"/>
                <c:pt idx="0">
                  <c:v>377.3</c:v>
                </c:pt>
                <c:pt idx="1">
                  <c:v>395.3</c:v>
                </c:pt>
                <c:pt idx="2">
                  <c:v>409.6</c:v>
                </c:pt>
                <c:pt idx="3">
                  <c:v>388.7</c:v>
                </c:pt>
                <c:pt idx="4">
                  <c:v>364</c:v>
                </c:pt>
              </c:numCache>
            </c:numRef>
          </c:val>
        </c:ser>
        <c:ser>
          <c:idx val="1"/>
          <c:order val="1"/>
          <c:tx>
            <c:strRef>
              <c:f>grafico!$B$21</c:f>
              <c:strCache>
                <c:ptCount val="1"/>
                <c:pt idx="0">
                  <c:v>Benefícios Previdenciários</c:v>
                </c:pt>
              </c:strCache>
            </c:strRef>
          </c:tx>
          <c:spPr>
            <a:solidFill>
              <a:schemeClr val="accent2"/>
            </a:solidFill>
            <a:ln>
              <a:noFill/>
            </a:ln>
            <a:effectLst/>
          </c:spPr>
          <c:invertIfNegative val="0"/>
          <c:dLbls>
            <c:dLbl>
              <c:idx val="4"/>
              <c:layout/>
              <c:tx>
                <c:rich>
                  <a:bodyPr/>
                  <a:lstStyle/>
                  <a:p>
                    <a:r>
                      <a:rPr lang="en-US" smtClean="0"/>
                      <a:t>516,0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grafico!$C$2:$G$2</c:f>
              <c:strCache>
                <c:ptCount val="5"/>
                <c:pt idx="0">
                  <c:v>2012</c:v>
                </c:pt>
                <c:pt idx="1">
                  <c:v>2013</c:v>
                </c:pt>
                <c:pt idx="2">
                  <c:v>2014</c:v>
                </c:pt>
                <c:pt idx="3">
                  <c:v>2015</c:v>
                </c:pt>
                <c:pt idx="4">
                  <c:v>2016</c:v>
                </c:pt>
              </c:strCache>
            </c:strRef>
          </c:cat>
          <c:val>
            <c:numRef>
              <c:f>grafico!$C$21:$G$21</c:f>
              <c:numCache>
                <c:formatCode>#,##0.0_ ;\-#,##0.0\ </c:formatCode>
                <c:ptCount val="5"/>
                <c:pt idx="0">
                  <c:v>433.6</c:v>
                </c:pt>
                <c:pt idx="1">
                  <c:v>459.8</c:v>
                </c:pt>
                <c:pt idx="2">
                  <c:v>478.5</c:v>
                </c:pt>
                <c:pt idx="3">
                  <c:v>483.9</c:v>
                </c:pt>
                <c:pt idx="4" formatCode="#,##0_ ;\-#,##0\ ">
                  <c:v>515.9</c:v>
                </c:pt>
              </c:numCache>
            </c:numRef>
          </c:val>
        </c:ser>
        <c:ser>
          <c:idx val="2"/>
          <c:order val="2"/>
          <c:tx>
            <c:strRef>
              <c:f>grafico!$B$22</c:f>
              <c:strCache>
                <c:ptCount val="1"/>
                <c:pt idx="0">
                  <c:v>SALDO PREVIDENCIARIO </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grafico!$C$2:$G$2</c:f>
              <c:strCache>
                <c:ptCount val="5"/>
                <c:pt idx="0">
                  <c:v>2012</c:v>
                </c:pt>
                <c:pt idx="1">
                  <c:v>2013</c:v>
                </c:pt>
                <c:pt idx="2">
                  <c:v>2014</c:v>
                </c:pt>
                <c:pt idx="3">
                  <c:v>2015</c:v>
                </c:pt>
                <c:pt idx="4">
                  <c:v>2016</c:v>
                </c:pt>
              </c:strCache>
            </c:strRef>
          </c:cat>
          <c:val>
            <c:numRef>
              <c:f>grafico!$C$22:$G$22</c:f>
              <c:numCache>
                <c:formatCode>#,##0.0_ ;\-#,##0.0\ </c:formatCode>
                <c:ptCount val="5"/>
                <c:pt idx="0">
                  <c:v>-56.300000000000011</c:v>
                </c:pt>
                <c:pt idx="1">
                  <c:v>-64.5</c:v>
                </c:pt>
                <c:pt idx="2">
                  <c:v>-68.899999999999977</c:v>
                </c:pt>
                <c:pt idx="3">
                  <c:v>-95.199999999999989</c:v>
                </c:pt>
                <c:pt idx="4">
                  <c:v>-151.89999999999998</c:v>
                </c:pt>
              </c:numCache>
            </c:numRef>
          </c:val>
        </c:ser>
        <c:dLbls>
          <c:showLegendKey val="0"/>
          <c:showVal val="1"/>
          <c:showCatName val="0"/>
          <c:showSerName val="0"/>
          <c:showPercent val="0"/>
          <c:showBubbleSize val="0"/>
        </c:dLbls>
        <c:gapWidth val="267"/>
        <c:overlap val="-43"/>
        <c:axId val="336958592"/>
        <c:axId val="336955456"/>
      </c:barChart>
      <c:catAx>
        <c:axId val="336958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pt-BR"/>
          </a:p>
        </c:txPr>
        <c:crossAx val="336955456"/>
        <c:crosses val="autoZero"/>
        <c:auto val="1"/>
        <c:lblAlgn val="ctr"/>
        <c:lblOffset val="100"/>
        <c:noMultiLvlLbl val="0"/>
      </c:catAx>
      <c:valAx>
        <c:axId val="336955456"/>
        <c:scaling>
          <c:orientation val="minMax"/>
        </c:scaling>
        <c:delete val="1"/>
        <c:axPos val="l"/>
        <c:majorGridlines>
          <c:spPr>
            <a:ln w="9525" cap="flat" cmpd="sng" algn="ctr">
              <a:solidFill>
                <a:schemeClr val="dk1">
                  <a:lumMod val="15000"/>
                  <a:lumOff val="85000"/>
                </a:schemeClr>
              </a:solidFill>
              <a:round/>
            </a:ln>
            <a:effectLst/>
          </c:spPr>
        </c:majorGridlines>
        <c:numFmt formatCode="#,##0.0_ ;\-#,##0.0\ " sourceLinked="1"/>
        <c:majorTickMark val="none"/>
        <c:minorTickMark val="none"/>
        <c:tickLblPos val="nextTo"/>
        <c:crossAx val="336958592"/>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pt-B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2000"/>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Plan1!$A$8</c:f>
              <c:strCache>
                <c:ptCount val="1"/>
                <c:pt idx="0">
                  <c:v>Variação da DBGG</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Plan1!$C$5:$L$5</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Plan1!$C$8:$L$8</c:f>
              <c:numCache>
                <c:formatCode>#,##0</c:formatCode>
                <c:ptCount val="10"/>
                <c:pt idx="0">
                  <c:v>206206.9319672233</c:v>
                </c:pt>
                <c:pt idx="1">
                  <c:v>198035.9809527786</c:v>
                </c:pt>
                <c:pt idx="2">
                  <c:v>232535.86956166546</c:v>
                </c:pt>
                <c:pt idx="3">
                  <c:v>38097.977928737411</c:v>
                </c:pt>
                <c:pt idx="4">
                  <c:v>232082.05307413964</c:v>
                </c:pt>
                <c:pt idx="5">
                  <c:v>340342.63930930756</c:v>
                </c:pt>
                <c:pt idx="6">
                  <c:v>164050.35109486897</c:v>
                </c:pt>
                <c:pt idx="7">
                  <c:v>504451.84372422891</c:v>
                </c:pt>
                <c:pt idx="8">
                  <c:v>675074.51354894694</c:v>
                </c:pt>
                <c:pt idx="9">
                  <c:v>490901.02493903786</c:v>
                </c:pt>
              </c:numCache>
            </c:numRef>
          </c:val>
        </c:ser>
        <c:ser>
          <c:idx val="1"/>
          <c:order val="1"/>
          <c:tx>
            <c:strRef>
              <c:f>Plan1!$A$9</c:f>
              <c:strCache>
                <c:ptCount val="1"/>
                <c:pt idx="0">
                  <c:v>Juros nominais</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Plan1!$C$5:$L$5</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Plan1!$C$9:$L$9</c:f>
              <c:numCache>
                <c:formatCode>#,##0</c:formatCode>
                <c:ptCount val="10"/>
                <c:pt idx="0">
                  <c:v>162538.46882949653</c:v>
                </c:pt>
                <c:pt idx="1">
                  <c:v>165510.8353899864</c:v>
                </c:pt>
                <c:pt idx="2">
                  <c:v>171010.92381588853</c:v>
                </c:pt>
                <c:pt idx="3">
                  <c:v>195369.25918423448</c:v>
                </c:pt>
                <c:pt idx="4">
                  <c:v>236673.30618689657</c:v>
                </c:pt>
                <c:pt idx="5">
                  <c:v>213862.79244392226</c:v>
                </c:pt>
                <c:pt idx="6">
                  <c:v>248855.68974934073</c:v>
                </c:pt>
                <c:pt idx="7">
                  <c:v>311380.42218286061</c:v>
                </c:pt>
                <c:pt idx="8">
                  <c:v>501785.91637309582</c:v>
                </c:pt>
                <c:pt idx="9">
                  <c:v>372524.85817889101</c:v>
                </c:pt>
              </c:numCache>
            </c:numRef>
          </c:val>
        </c:ser>
        <c:ser>
          <c:idx val="2"/>
          <c:order val="2"/>
          <c:tx>
            <c:strRef>
              <c:f>Plan1!$A$10</c:f>
              <c:strCache>
                <c:ptCount val="1"/>
                <c:pt idx="0">
                  <c:v>Necessidade de financiamento do INSS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Plan1!$C$5:$L$5</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Plan1!$C$10:$L$10</c:f>
              <c:numCache>
                <c:formatCode>#,##0</c:formatCode>
                <c:ptCount val="10"/>
                <c:pt idx="0">
                  <c:v>44881.663414720009</c:v>
                </c:pt>
                <c:pt idx="1">
                  <c:v>36206.74807034</c:v>
                </c:pt>
                <c:pt idx="2">
                  <c:v>42867.886339190009</c:v>
                </c:pt>
                <c:pt idx="3">
                  <c:v>42890.04130277611</c:v>
                </c:pt>
                <c:pt idx="4">
                  <c:v>35546.309867279982</c:v>
                </c:pt>
                <c:pt idx="5">
                  <c:v>40824.818850145501</c:v>
                </c:pt>
                <c:pt idx="6">
                  <c:v>49856.13846410728</c:v>
                </c:pt>
                <c:pt idx="7">
                  <c:v>56698.115867913715</c:v>
                </c:pt>
                <c:pt idx="8">
                  <c:v>85818.096675237743</c:v>
                </c:pt>
                <c:pt idx="9">
                  <c:v>142861.98734222</c:v>
                </c:pt>
              </c:numCache>
            </c:numRef>
          </c:val>
        </c:ser>
        <c:dLbls>
          <c:showLegendKey val="0"/>
          <c:showVal val="0"/>
          <c:showCatName val="0"/>
          <c:showSerName val="0"/>
          <c:showPercent val="0"/>
          <c:showBubbleSize val="0"/>
        </c:dLbls>
        <c:gapWidth val="219"/>
        <c:overlap val="-27"/>
        <c:axId val="338451784"/>
        <c:axId val="338452960"/>
      </c:barChart>
      <c:catAx>
        <c:axId val="33845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338452960"/>
        <c:crosses val="autoZero"/>
        <c:auto val="1"/>
        <c:lblAlgn val="ctr"/>
        <c:lblOffset val="100"/>
        <c:noMultiLvlLbl val="0"/>
      </c:catAx>
      <c:valAx>
        <c:axId val="338452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338451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9AF14-E508-4497-8CD0-9BB9B481BFA1}" type="doc">
      <dgm:prSet loTypeId="urn:microsoft.com/office/officeart/2005/8/layout/gear1" loCatId="cycle" qsTypeId="urn:microsoft.com/office/officeart/2005/8/quickstyle/simple1" qsCatId="simple" csTypeId="urn:microsoft.com/office/officeart/2005/8/colors/colorful1" csCatId="colorful" phldr="1"/>
      <dgm:spPr/>
    </dgm:pt>
    <dgm:pt modelId="{81E2D4DA-6CCA-4749-9DBB-283F16BEFF15}">
      <dgm:prSet phldrT="[Texto]" custT="1"/>
      <dgm:spPr/>
      <dgm:t>
        <a:bodyPr/>
        <a:lstStyle/>
        <a:p>
          <a:r>
            <a:rPr lang="pt-BR" sz="2400" dirty="0" smtClean="0"/>
            <a:t>Previdência</a:t>
          </a:r>
          <a:r>
            <a:rPr lang="pt-BR" sz="2000" dirty="0" smtClean="0"/>
            <a:t>	</a:t>
          </a:r>
          <a:endParaRPr lang="pt-BR" sz="2000" dirty="0"/>
        </a:p>
      </dgm:t>
    </dgm:pt>
    <dgm:pt modelId="{DC4EE91E-3DCF-46C8-9B0D-42906C81BCB7}" type="parTrans" cxnId="{F81755AF-2E45-4C7A-939D-138B3C7793B3}">
      <dgm:prSet/>
      <dgm:spPr/>
      <dgm:t>
        <a:bodyPr/>
        <a:lstStyle/>
        <a:p>
          <a:endParaRPr lang="pt-BR"/>
        </a:p>
      </dgm:t>
    </dgm:pt>
    <dgm:pt modelId="{9BFA54DC-EDC5-4573-8AE4-866AD1BA4A0A}" type="sibTrans" cxnId="{F81755AF-2E45-4C7A-939D-138B3C7793B3}">
      <dgm:prSet/>
      <dgm:spPr/>
      <dgm:t>
        <a:bodyPr/>
        <a:lstStyle/>
        <a:p>
          <a:endParaRPr lang="pt-BR"/>
        </a:p>
      </dgm:t>
    </dgm:pt>
    <dgm:pt modelId="{F857E41B-9C94-4FAC-BBB2-A6C8C9528B9A}">
      <dgm:prSet phldrT="[Texto]" custT="1"/>
      <dgm:spPr/>
      <dgm:t>
        <a:bodyPr/>
        <a:lstStyle/>
        <a:p>
          <a:r>
            <a:rPr lang="pt-BR" sz="1900" dirty="0" smtClean="0"/>
            <a:t>Assistência Social</a:t>
          </a:r>
          <a:endParaRPr lang="pt-BR" sz="1900" dirty="0"/>
        </a:p>
      </dgm:t>
    </dgm:pt>
    <dgm:pt modelId="{6D01642F-E676-42EF-9EAE-73E50AB817F5}" type="parTrans" cxnId="{DAD5BDC3-C997-4413-A461-B6E098B689B6}">
      <dgm:prSet/>
      <dgm:spPr/>
      <dgm:t>
        <a:bodyPr/>
        <a:lstStyle/>
        <a:p>
          <a:endParaRPr lang="pt-BR"/>
        </a:p>
      </dgm:t>
    </dgm:pt>
    <dgm:pt modelId="{F61F6FE6-5FFC-4FE9-9E2C-47EDD5D7F4E9}" type="sibTrans" cxnId="{DAD5BDC3-C997-4413-A461-B6E098B689B6}">
      <dgm:prSet/>
      <dgm:spPr/>
      <dgm:t>
        <a:bodyPr/>
        <a:lstStyle/>
        <a:p>
          <a:endParaRPr lang="pt-BR"/>
        </a:p>
      </dgm:t>
    </dgm:pt>
    <dgm:pt modelId="{D33EF569-10EF-401F-B5FC-4E2C2CA2C5B0}">
      <dgm:prSet phldrT="[Texto]" custT="1"/>
      <dgm:spPr/>
      <dgm:t>
        <a:bodyPr/>
        <a:lstStyle/>
        <a:p>
          <a:pPr algn="r"/>
          <a:r>
            <a:rPr lang="pt-BR" sz="2000" dirty="0" smtClean="0"/>
            <a:t>Saúde	</a:t>
          </a:r>
          <a:endParaRPr lang="pt-BR" sz="2000" dirty="0"/>
        </a:p>
      </dgm:t>
    </dgm:pt>
    <dgm:pt modelId="{768A919C-8C52-4B23-A2E1-E219EAEAFCB3}" type="parTrans" cxnId="{0D0C8917-2C31-4F1D-81BC-993636BE3A24}">
      <dgm:prSet/>
      <dgm:spPr/>
      <dgm:t>
        <a:bodyPr/>
        <a:lstStyle/>
        <a:p>
          <a:endParaRPr lang="pt-BR"/>
        </a:p>
      </dgm:t>
    </dgm:pt>
    <dgm:pt modelId="{77F76DC6-2F77-4794-8B2F-F54302A65912}" type="sibTrans" cxnId="{0D0C8917-2C31-4F1D-81BC-993636BE3A24}">
      <dgm:prSet/>
      <dgm:spPr/>
      <dgm:t>
        <a:bodyPr/>
        <a:lstStyle/>
        <a:p>
          <a:endParaRPr lang="pt-BR"/>
        </a:p>
      </dgm:t>
    </dgm:pt>
    <dgm:pt modelId="{78B89471-EF43-4755-823A-2F6A1EBFA8C1}" type="pres">
      <dgm:prSet presAssocID="{BC19AF14-E508-4497-8CD0-9BB9B481BFA1}" presName="composite" presStyleCnt="0">
        <dgm:presLayoutVars>
          <dgm:chMax val="3"/>
          <dgm:animLvl val="lvl"/>
          <dgm:resizeHandles val="exact"/>
        </dgm:presLayoutVars>
      </dgm:prSet>
      <dgm:spPr/>
    </dgm:pt>
    <dgm:pt modelId="{42315663-DE53-49B2-9016-CE4F1B0C12A5}" type="pres">
      <dgm:prSet presAssocID="{81E2D4DA-6CCA-4749-9DBB-283F16BEFF15}" presName="gear1" presStyleLbl="node1" presStyleIdx="0" presStyleCnt="3" custScaleX="105071" custLinFactNeighborY="978">
        <dgm:presLayoutVars>
          <dgm:chMax val="1"/>
          <dgm:bulletEnabled val="1"/>
        </dgm:presLayoutVars>
      </dgm:prSet>
      <dgm:spPr/>
      <dgm:t>
        <a:bodyPr/>
        <a:lstStyle/>
        <a:p>
          <a:endParaRPr lang="pt-BR"/>
        </a:p>
      </dgm:t>
    </dgm:pt>
    <dgm:pt modelId="{42697FC7-7532-4F28-B1DB-F30F29501E76}" type="pres">
      <dgm:prSet presAssocID="{81E2D4DA-6CCA-4749-9DBB-283F16BEFF15}" presName="gear1srcNode" presStyleLbl="node1" presStyleIdx="0" presStyleCnt="3"/>
      <dgm:spPr/>
      <dgm:t>
        <a:bodyPr/>
        <a:lstStyle/>
        <a:p>
          <a:endParaRPr lang="pt-BR"/>
        </a:p>
      </dgm:t>
    </dgm:pt>
    <dgm:pt modelId="{490C59F9-4D25-4B70-A486-A10BB976E3E6}" type="pres">
      <dgm:prSet presAssocID="{81E2D4DA-6CCA-4749-9DBB-283F16BEFF15}" presName="gear1dstNode" presStyleLbl="node1" presStyleIdx="0" presStyleCnt="3"/>
      <dgm:spPr/>
      <dgm:t>
        <a:bodyPr/>
        <a:lstStyle/>
        <a:p>
          <a:endParaRPr lang="pt-BR"/>
        </a:p>
      </dgm:t>
    </dgm:pt>
    <dgm:pt modelId="{73EBA46E-2F9D-4DF1-BC3E-5C2FE9EDA7D4}" type="pres">
      <dgm:prSet presAssocID="{F857E41B-9C94-4FAC-BBB2-A6C8C9528B9A}" presName="gear2" presStyleLbl="node1" presStyleIdx="1" presStyleCnt="3" custScaleX="121598" custScaleY="99295" custLinFactNeighborX="-6853" custLinFactNeighborY="460">
        <dgm:presLayoutVars>
          <dgm:chMax val="1"/>
          <dgm:bulletEnabled val="1"/>
        </dgm:presLayoutVars>
      </dgm:prSet>
      <dgm:spPr/>
      <dgm:t>
        <a:bodyPr/>
        <a:lstStyle/>
        <a:p>
          <a:endParaRPr lang="pt-BR"/>
        </a:p>
      </dgm:t>
    </dgm:pt>
    <dgm:pt modelId="{21D3D60C-7BE3-4EC9-8533-C7FC0F483EC9}" type="pres">
      <dgm:prSet presAssocID="{F857E41B-9C94-4FAC-BBB2-A6C8C9528B9A}" presName="gear2srcNode" presStyleLbl="node1" presStyleIdx="1" presStyleCnt="3"/>
      <dgm:spPr/>
      <dgm:t>
        <a:bodyPr/>
        <a:lstStyle/>
        <a:p>
          <a:endParaRPr lang="pt-BR"/>
        </a:p>
      </dgm:t>
    </dgm:pt>
    <dgm:pt modelId="{0A7BAB5E-0E25-4863-9B1A-72CEDC22C79F}" type="pres">
      <dgm:prSet presAssocID="{F857E41B-9C94-4FAC-BBB2-A6C8C9528B9A}" presName="gear2dstNode" presStyleLbl="node1" presStyleIdx="1" presStyleCnt="3"/>
      <dgm:spPr/>
      <dgm:t>
        <a:bodyPr/>
        <a:lstStyle/>
        <a:p>
          <a:endParaRPr lang="pt-BR"/>
        </a:p>
      </dgm:t>
    </dgm:pt>
    <dgm:pt modelId="{62D81031-85F5-4BBB-9C85-C2FC4402150E}" type="pres">
      <dgm:prSet presAssocID="{D33EF569-10EF-401F-B5FC-4E2C2CA2C5B0}" presName="gear3" presStyleLbl="node1" presStyleIdx="2" presStyleCnt="3"/>
      <dgm:spPr/>
      <dgm:t>
        <a:bodyPr/>
        <a:lstStyle/>
        <a:p>
          <a:endParaRPr lang="pt-BR"/>
        </a:p>
      </dgm:t>
    </dgm:pt>
    <dgm:pt modelId="{345EF465-CAFD-48DE-88FD-57502D1F144E}" type="pres">
      <dgm:prSet presAssocID="{D33EF569-10EF-401F-B5FC-4E2C2CA2C5B0}" presName="gear3tx" presStyleLbl="node1" presStyleIdx="2" presStyleCnt="3">
        <dgm:presLayoutVars>
          <dgm:chMax val="1"/>
          <dgm:bulletEnabled val="1"/>
        </dgm:presLayoutVars>
      </dgm:prSet>
      <dgm:spPr/>
      <dgm:t>
        <a:bodyPr/>
        <a:lstStyle/>
        <a:p>
          <a:endParaRPr lang="pt-BR"/>
        </a:p>
      </dgm:t>
    </dgm:pt>
    <dgm:pt modelId="{9DCDA250-FF0A-40C5-BFC4-CD88DE21E5D1}" type="pres">
      <dgm:prSet presAssocID="{D33EF569-10EF-401F-B5FC-4E2C2CA2C5B0}" presName="gear3srcNode" presStyleLbl="node1" presStyleIdx="2" presStyleCnt="3"/>
      <dgm:spPr/>
      <dgm:t>
        <a:bodyPr/>
        <a:lstStyle/>
        <a:p>
          <a:endParaRPr lang="pt-BR"/>
        </a:p>
      </dgm:t>
    </dgm:pt>
    <dgm:pt modelId="{5CF7586E-0467-4E10-87C1-935D9EF6469B}" type="pres">
      <dgm:prSet presAssocID="{D33EF569-10EF-401F-B5FC-4E2C2CA2C5B0}" presName="gear3dstNode" presStyleLbl="node1" presStyleIdx="2" presStyleCnt="3"/>
      <dgm:spPr/>
      <dgm:t>
        <a:bodyPr/>
        <a:lstStyle/>
        <a:p>
          <a:endParaRPr lang="pt-BR"/>
        </a:p>
      </dgm:t>
    </dgm:pt>
    <dgm:pt modelId="{56B07C1C-C85C-487E-8CC7-58DE74E748A6}" type="pres">
      <dgm:prSet presAssocID="{9BFA54DC-EDC5-4573-8AE4-866AD1BA4A0A}" presName="connector1" presStyleLbl="sibTrans2D1" presStyleIdx="0" presStyleCnt="3"/>
      <dgm:spPr/>
      <dgm:t>
        <a:bodyPr/>
        <a:lstStyle/>
        <a:p>
          <a:endParaRPr lang="pt-BR"/>
        </a:p>
      </dgm:t>
    </dgm:pt>
    <dgm:pt modelId="{04FD28D2-35C4-4ED0-99AF-5C1EF9A2D99A}" type="pres">
      <dgm:prSet presAssocID="{F61F6FE6-5FFC-4FE9-9E2C-47EDD5D7F4E9}" presName="connector2" presStyleLbl="sibTrans2D1" presStyleIdx="1" presStyleCnt="3" custLinFactNeighborX="-7509" custLinFactNeighborY="-1577"/>
      <dgm:spPr/>
      <dgm:t>
        <a:bodyPr/>
        <a:lstStyle/>
        <a:p>
          <a:endParaRPr lang="pt-BR"/>
        </a:p>
      </dgm:t>
    </dgm:pt>
    <dgm:pt modelId="{822D08D9-98A8-4DC8-97F8-FFEA6DF4BE52}" type="pres">
      <dgm:prSet presAssocID="{77F76DC6-2F77-4794-8B2F-F54302A65912}" presName="connector3" presStyleLbl="sibTrans2D1" presStyleIdx="2" presStyleCnt="3"/>
      <dgm:spPr/>
      <dgm:t>
        <a:bodyPr/>
        <a:lstStyle/>
        <a:p>
          <a:endParaRPr lang="pt-BR"/>
        </a:p>
      </dgm:t>
    </dgm:pt>
  </dgm:ptLst>
  <dgm:cxnLst>
    <dgm:cxn modelId="{DAD5BDC3-C997-4413-A461-B6E098B689B6}" srcId="{BC19AF14-E508-4497-8CD0-9BB9B481BFA1}" destId="{F857E41B-9C94-4FAC-BBB2-A6C8C9528B9A}" srcOrd="1" destOrd="0" parTransId="{6D01642F-E676-42EF-9EAE-73E50AB817F5}" sibTransId="{F61F6FE6-5FFC-4FE9-9E2C-47EDD5D7F4E9}"/>
    <dgm:cxn modelId="{68E9E793-6549-4C5E-B3BA-BC3C69B60CF5}" type="presOf" srcId="{BC19AF14-E508-4497-8CD0-9BB9B481BFA1}" destId="{78B89471-EF43-4755-823A-2F6A1EBFA8C1}" srcOrd="0" destOrd="0" presId="urn:microsoft.com/office/officeart/2005/8/layout/gear1"/>
    <dgm:cxn modelId="{2B372BAA-8F9B-4DC2-B8C8-C840B9083FE2}" type="presOf" srcId="{F857E41B-9C94-4FAC-BBB2-A6C8C9528B9A}" destId="{0A7BAB5E-0E25-4863-9B1A-72CEDC22C79F}" srcOrd="2" destOrd="0" presId="urn:microsoft.com/office/officeart/2005/8/layout/gear1"/>
    <dgm:cxn modelId="{81F4FB5A-12A1-4B04-AE21-250411C34D8B}" type="presOf" srcId="{81E2D4DA-6CCA-4749-9DBB-283F16BEFF15}" destId="{42697FC7-7532-4F28-B1DB-F30F29501E76}" srcOrd="1" destOrd="0" presId="urn:microsoft.com/office/officeart/2005/8/layout/gear1"/>
    <dgm:cxn modelId="{F81755AF-2E45-4C7A-939D-138B3C7793B3}" srcId="{BC19AF14-E508-4497-8CD0-9BB9B481BFA1}" destId="{81E2D4DA-6CCA-4749-9DBB-283F16BEFF15}" srcOrd="0" destOrd="0" parTransId="{DC4EE91E-3DCF-46C8-9B0D-42906C81BCB7}" sibTransId="{9BFA54DC-EDC5-4573-8AE4-866AD1BA4A0A}"/>
    <dgm:cxn modelId="{15C20992-4DE8-4572-848B-0C728917C6FE}" type="presOf" srcId="{77F76DC6-2F77-4794-8B2F-F54302A65912}" destId="{822D08D9-98A8-4DC8-97F8-FFEA6DF4BE52}" srcOrd="0" destOrd="0" presId="urn:microsoft.com/office/officeart/2005/8/layout/gear1"/>
    <dgm:cxn modelId="{2D6FC133-1EEF-464F-B8CE-96E8285E4B2D}" type="presOf" srcId="{D33EF569-10EF-401F-B5FC-4E2C2CA2C5B0}" destId="{345EF465-CAFD-48DE-88FD-57502D1F144E}" srcOrd="1" destOrd="0" presId="urn:microsoft.com/office/officeart/2005/8/layout/gear1"/>
    <dgm:cxn modelId="{9BD33EE3-19E9-433E-BC7D-785CD577C5B1}" type="presOf" srcId="{D33EF569-10EF-401F-B5FC-4E2C2CA2C5B0}" destId="{5CF7586E-0467-4E10-87C1-935D9EF6469B}" srcOrd="3" destOrd="0" presId="urn:microsoft.com/office/officeart/2005/8/layout/gear1"/>
    <dgm:cxn modelId="{C664E9C8-4E25-4268-9613-F4BB16D72088}" type="presOf" srcId="{F61F6FE6-5FFC-4FE9-9E2C-47EDD5D7F4E9}" destId="{04FD28D2-35C4-4ED0-99AF-5C1EF9A2D99A}" srcOrd="0" destOrd="0" presId="urn:microsoft.com/office/officeart/2005/8/layout/gear1"/>
    <dgm:cxn modelId="{4C744884-85F5-4FC3-BA73-450C3819B05C}" type="presOf" srcId="{F857E41B-9C94-4FAC-BBB2-A6C8C9528B9A}" destId="{73EBA46E-2F9D-4DF1-BC3E-5C2FE9EDA7D4}" srcOrd="0" destOrd="0" presId="urn:microsoft.com/office/officeart/2005/8/layout/gear1"/>
    <dgm:cxn modelId="{B752E03B-A01F-488D-A532-46C081322885}" type="presOf" srcId="{81E2D4DA-6CCA-4749-9DBB-283F16BEFF15}" destId="{42315663-DE53-49B2-9016-CE4F1B0C12A5}" srcOrd="0" destOrd="0" presId="urn:microsoft.com/office/officeart/2005/8/layout/gear1"/>
    <dgm:cxn modelId="{C41CE405-F673-4876-923E-EEFF69280B2F}" type="presOf" srcId="{F857E41B-9C94-4FAC-BBB2-A6C8C9528B9A}" destId="{21D3D60C-7BE3-4EC9-8533-C7FC0F483EC9}" srcOrd="1" destOrd="0" presId="urn:microsoft.com/office/officeart/2005/8/layout/gear1"/>
    <dgm:cxn modelId="{DC29A94D-AAEE-4C7E-8654-088406DC9F60}" type="presOf" srcId="{9BFA54DC-EDC5-4573-8AE4-866AD1BA4A0A}" destId="{56B07C1C-C85C-487E-8CC7-58DE74E748A6}" srcOrd="0" destOrd="0" presId="urn:microsoft.com/office/officeart/2005/8/layout/gear1"/>
    <dgm:cxn modelId="{0D0C8917-2C31-4F1D-81BC-993636BE3A24}" srcId="{BC19AF14-E508-4497-8CD0-9BB9B481BFA1}" destId="{D33EF569-10EF-401F-B5FC-4E2C2CA2C5B0}" srcOrd="2" destOrd="0" parTransId="{768A919C-8C52-4B23-A2E1-E219EAEAFCB3}" sibTransId="{77F76DC6-2F77-4794-8B2F-F54302A65912}"/>
    <dgm:cxn modelId="{7F71ECD6-4697-44C7-AE7B-089325562603}" type="presOf" srcId="{81E2D4DA-6CCA-4749-9DBB-283F16BEFF15}" destId="{490C59F9-4D25-4B70-A486-A10BB976E3E6}" srcOrd="2" destOrd="0" presId="urn:microsoft.com/office/officeart/2005/8/layout/gear1"/>
    <dgm:cxn modelId="{2BBEA930-9CB4-42D6-B340-CBD1037BE797}" type="presOf" srcId="{D33EF569-10EF-401F-B5FC-4E2C2CA2C5B0}" destId="{9DCDA250-FF0A-40C5-BFC4-CD88DE21E5D1}" srcOrd="2" destOrd="0" presId="urn:microsoft.com/office/officeart/2005/8/layout/gear1"/>
    <dgm:cxn modelId="{0107EE6F-1986-4953-8975-FA5700FF7AFB}" type="presOf" srcId="{D33EF569-10EF-401F-B5FC-4E2C2CA2C5B0}" destId="{62D81031-85F5-4BBB-9C85-C2FC4402150E}" srcOrd="0" destOrd="0" presId="urn:microsoft.com/office/officeart/2005/8/layout/gear1"/>
    <dgm:cxn modelId="{39872CA3-EE53-4B5C-B172-E3E284C5B041}" type="presParOf" srcId="{78B89471-EF43-4755-823A-2F6A1EBFA8C1}" destId="{42315663-DE53-49B2-9016-CE4F1B0C12A5}" srcOrd="0" destOrd="0" presId="urn:microsoft.com/office/officeart/2005/8/layout/gear1"/>
    <dgm:cxn modelId="{27FFEAD5-3194-41C3-A498-C10D8A72DE98}" type="presParOf" srcId="{78B89471-EF43-4755-823A-2F6A1EBFA8C1}" destId="{42697FC7-7532-4F28-B1DB-F30F29501E76}" srcOrd="1" destOrd="0" presId="urn:microsoft.com/office/officeart/2005/8/layout/gear1"/>
    <dgm:cxn modelId="{8AF6D69C-6903-450D-86EF-E58088AEA5D4}" type="presParOf" srcId="{78B89471-EF43-4755-823A-2F6A1EBFA8C1}" destId="{490C59F9-4D25-4B70-A486-A10BB976E3E6}" srcOrd="2" destOrd="0" presId="urn:microsoft.com/office/officeart/2005/8/layout/gear1"/>
    <dgm:cxn modelId="{656F6B8C-ED56-4ACC-A463-0E35056D3D78}" type="presParOf" srcId="{78B89471-EF43-4755-823A-2F6A1EBFA8C1}" destId="{73EBA46E-2F9D-4DF1-BC3E-5C2FE9EDA7D4}" srcOrd="3" destOrd="0" presId="urn:microsoft.com/office/officeart/2005/8/layout/gear1"/>
    <dgm:cxn modelId="{5D168C72-47A8-4512-A6B9-FB20DC9FDCE7}" type="presParOf" srcId="{78B89471-EF43-4755-823A-2F6A1EBFA8C1}" destId="{21D3D60C-7BE3-4EC9-8533-C7FC0F483EC9}" srcOrd="4" destOrd="0" presId="urn:microsoft.com/office/officeart/2005/8/layout/gear1"/>
    <dgm:cxn modelId="{08A3BEA3-2335-490F-9350-46A26EDD5D7E}" type="presParOf" srcId="{78B89471-EF43-4755-823A-2F6A1EBFA8C1}" destId="{0A7BAB5E-0E25-4863-9B1A-72CEDC22C79F}" srcOrd="5" destOrd="0" presId="urn:microsoft.com/office/officeart/2005/8/layout/gear1"/>
    <dgm:cxn modelId="{0A5F2A28-25ED-44C3-B243-50697523B361}" type="presParOf" srcId="{78B89471-EF43-4755-823A-2F6A1EBFA8C1}" destId="{62D81031-85F5-4BBB-9C85-C2FC4402150E}" srcOrd="6" destOrd="0" presId="urn:microsoft.com/office/officeart/2005/8/layout/gear1"/>
    <dgm:cxn modelId="{3BE54F60-64FB-4CF6-86E2-C710A1E86F16}" type="presParOf" srcId="{78B89471-EF43-4755-823A-2F6A1EBFA8C1}" destId="{345EF465-CAFD-48DE-88FD-57502D1F144E}" srcOrd="7" destOrd="0" presId="urn:microsoft.com/office/officeart/2005/8/layout/gear1"/>
    <dgm:cxn modelId="{D548128E-75D3-41B0-A8BB-29F13EF8DF73}" type="presParOf" srcId="{78B89471-EF43-4755-823A-2F6A1EBFA8C1}" destId="{9DCDA250-FF0A-40C5-BFC4-CD88DE21E5D1}" srcOrd="8" destOrd="0" presId="urn:microsoft.com/office/officeart/2005/8/layout/gear1"/>
    <dgm:cxn modelId="{DB50DF7D-E516-4D69-8E29-9553B5216E15}" type="presParOf" srcId="{78B89471-EF43-4755-823A-2F6A1EBFA8C1}" destId="{5CF7586E-0467-4E10-87C1-935D9EF6469B}" srcOrd="9" destOrd="0" presId="urn:microsoft.com/office/officeart/2005/8/layout/gear1"/>
    <dgm:cxn modelId="{2F55E0C1-3BA3-4107-B4A5-F7EDEAC321F9}" type="presParOf" srcId="{78B89471-EF43-4755-823A-2F6A1EBFA8C1}" destId="{56B07C1C-C85C-487E-8CC7-58DE74E748A6}" srcOrd="10" destOrd="0" presId="urn:microsoft.com/office/officeart/2005/8/layout/gear1"/>
    <dgm:cxn modelId="{39011261-D2FA-4261-9E15-FEB2E69C1376}" type="presParOf" srcId="{78B89471-EF43-4755-823A-2F6A1EBFA8C1}" destId="{04FD28D2-35C4-4ED0-99AF-5C1EF9A2D99A}" srcOrd="11" destOrd="0" presId="urn:microsoft.com/office/officeart/2005/8/layout/gear1"/>
    <dgm:cxn modelId="{85764AC6-D2CE-4C9A-900A-BB9B5A00228D}" type="presParOf" srcId="{78B89471-EF43-4755-823A-2F6A1EBFA8C1}" destId="{822D08D9-98A8-4DC8-97F8-FFEA6DF4BE5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15663-DE53-49B2-9016-CE4F1B0C12A5}">
      <dsp:nvSpPr>
        <dsp:cNvPr id="0" name=""/>
        <dsp:cNvSpPr/>
      </dsp:nvSpPr>
      <dsp:spPr>
        <a:xfrm>
          <a:off x="2922505" y="2125979"/>
          <a:ext cx="2730185" cy="2598419"/>
        </a:xfrm>
        <a:prstGeom prst="gear9">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Previdência</a:t>
          </a:r>
          <a:r>
            <a:rPr lang="pt-BR" sz="2000" kern="1200" dirty="0" smtClean="0"/>
            <a:t>	</a:t>
          </a:r>
          <a:endParaRPr lang="pt-BR" sz="2000" kern="1200" dirty="0"/>
        </a:p>
      </dsp:txBody>
      <dsp:txXfrm>
        <a:off x="3461546" y="2734646"/>
        <a:ext cx="1652103" cy="1335641"/>
      </dsp:txXfrm>
    </dsp:sp>
    <dsp:sp modelId="{73EBA46E-2F9D-4DF1-BC3E-5C2FE9EDA7D4}">
      <dsp:nvSpPr>
        <dsp:cNvPr id="0" name=""/>
        <dsp:cNvSpPr/>
      </dsp:nvSpPr>
      <dsp:spPr>
        <a:xfrm>
          <a:off x="1142999" y="1527162"/>
          <a:ext cx="2297910" cy="1876437"/>
        </a:xfrm>
        <a:prstGeom prst="gear6">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smtClean="0"/>
            <a:t>Assistência Social</a:t>
          </a:r>
          <a:endParaRPr lang="pt-BR" sz="1900" kern="1200" dirty="0"/>
        </a:p>
      </dsp:txBody>
      <dsp:txXfrm>
        <a:off x="1676664" y="2002416"/>
        <a:ext cx="1230580" cy="925929"/>
      </dsp:txXfrm>
    </dsp:sp>
    <dsp:sp modelId="{62D81031-85F5-4BBB-9C85-C2FC4402150E}">
      <dsp:nvSpPr>
        <dsp:cNvPr id="0" name=""/>
        <dsp:cNvSpPr/>
      </dsp:nvSpPr>
      <dsp:spPr>
        <a:xfrm rot="20700000">
          <a:off x="2535038" y="208066"/>
          <a:ext cx="1851579" cy="1851579"/>
        </a:xfrm>
        <a:prstGeom prst="gear6">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pt-BR" sz="2000" kern="1200" dirty="0" smtClean="0"/>
            <a:t>Saúde	</a:t>
          </a:r>
          <a:endParaRPr lang="pt-BR" sz="2000" kern="1200" dirty="0"/>
        </a:p>
      </dsp:txBody>
      <dsp:txXfrm rot="-20700000">
        <a:off x="2941144" y="614172"/>
        <a:ext cx="1039368" cy="1039368"/>
      </dsp:txXfrm>
    </dsp:sp>
    <dsp:sp modelId="{56B07C1C-C85C-487E-8CC7-58DE74E748A6}">
      <dsp:nvSpPr>
        <dsp:cNvPr id="0" name=""/>
        <dsp:cNvSpPr/>
      </dsp:nvSpPr>
      <dsp:spPr>
        <a:xfrm>
          <a:off x="2794447" y="1730542"/>
          <a:ext cx="3325977" cy="3325977"/>
        </a:xfrm>
        <a:prstGeom prst="circularArrow">
          <a:avLst>
            <a:gd name="adj1" fmla="val 4687"/>
            <a:gd name="adj2" fmla="val 299029"/>
            <a:gd name="adj3" fmla="val 2527521"/>
            <a:gd name="adj4" fmla="val 15837027"/>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FD28D2-35C4-4ED0-99AF-5C1EF9A2D99A}">
      <dsp:nvSpPr>
        <dsp:cNvPr id="0" name=""/>
        <dsp:cNvSpPr/>
      </dsp:nvSpPr>
      <dsp:spPr>
        <a:xfrm>
          <a:off x="960449" y="1053291"/>
          <a:ext cx="2416530" cy="241653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2D08D9-98A8-4DC8-97F8-FFEA6DF4BE52}">
      <dsp:nvSpPr>
        <dsp:cNvPr id="0" name=""/>
        <dsp:cNvSpPr/>
      </dsp:nvSpPr>
      <dsp:spPr>
        <a:xfrm>
          <a:off x="2106749" y="-199773"/>
          <a:ext cx="2605506" cy="2605506"/>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E4CFB-6659-4280-AEBE-DBA2C063E12B}" type="datetimeFigureOut">
              <a:rPr lang="pt-BR" smtClean="0"/>
              <a:t>12/03/2017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31016-FB21-45D8-9EE6-08C62AD6619D}" type="slidenum">
              <a:rPr lang="pt-BR" smtClean="0"/>
              <a:t>‹nº›</a:t>
            </a:fld>
            <a:endParaRPr lang="pt-BR"/>
          </a:p>
        </p:txBody>
      </p:sp>
    </p:spTree>
    <p:extLst>
      <p:ext uri="{BB962C8B-B14F-4D97-AF65-F5344CB8AC3E}">
        <p14:creationId xmlns:p14="http://schemas.microsoft.com/office/powerpoint/2010/main" val="73430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10</a:t>
            </a:fld>
            <a:endParaRPr lang="pt-BR"/>
          </a:p>
        </p:txBody>
      </p:sp>
    </p:spTree>
    <p:extLst>
      <p:ext uri="{BB962C8B-B14F-4D97-AF65-F5344CB8AC3E}">
        <p14:creationId xmlns:p14="http://schemas.microsoft.com/office/powerpoint/2010/main" val="215006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b="1" dirty="0" smtClean="0"/>
              <a:t>Pegar</a:t>
            </a:r>
            <a:r>
              <a:rPr lang="pt-BR" b="1" baseline="0" dirty="0" smtClean="0"/>
              <a:t> a explicação na tese da Gentil. Página 31!</a:t>
            </a:r>
            <a:endParaRPr lang="pt-BR" b="1" dirty="0" smtClean="0"/>
          </a:p>
          <a:p>
            <a:pPr marL="171450" indent="-171450">
              <a:buFontTx/>
              <a:buChar char="-"/>
            </a:pPr>
            <a:r>
              <a:rPr lang="pt-BR" dirty="0" smtClean="0"/>
              <a:t>Clóvis acha que devemos deixar esta tabela para mostrar como os resultados previdenciários pioram com a recessão  </a:t>
            </a:r>
          </a:p>
          <a:p>
            <a:pPr marL="171450" indent="-171450">
              <a:buFontTx/>
              <a:buChar char="-"/>
            </a:pPr>
            <a:r>
              <a:rPr lang="pt-BR" dirty="0" smtClean="0"/>
              <a:t>Vamos tentar fazer a mesma tabela com os resultados da Seguridade Social e colocar também e ver o que os outros acham. Pode ser?</a:t>
            </a:r>
          </a:p>
          <a:p>
            <a:pPr marL="171450" indent="-171450">
              <a:buFontTx/>
              <a:buChar char="-"/>
            </a:pPr>
            <a:endParaRPr lang="pt-BR" dirty="0" smtClean="0"/>
          </a:p>
          <a:p>
            <a:pPr marL="171450" indent="-171450">
              <a:buFontTx/>
              <a:buChar char="-"/>
            </a:pPr>
            <a:r>
              <a:rPr lang="pt-BR" dirty="0" smtClean="0"/>
              <a:t>Clóvis:</a:t>
            </a:r>
            <a:r>
              <a:rPr lang="pt-BR" baseline="0" dirty="0" smtClean="0"/>
              <a:t> não sei se é necessário manter o gráfico. Tem que avaliar se cabe. O que me parece importante dizer é que ao longo de uma década, a necessidade de financiamento do RGPS se manteve constante e, em termos relativos, vinha diminuindo. As contas se deteriorara nos últimos dois anos porque o desempenho da arrecadação foi prejudicado pela crise econômica aprofundada pela política econômica recessiva.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11</a:t>
            </a:fld>
            <a:endParaRPr lang="pt-BR"/>
          </a:p>
        </p:txBody>
      </p:sp>
    </p:spTree>
    <p:extLst>
      <p:ext uri="{BB962C8B-B14F-4D97-AF65-F5344CB8AC3E}">
        <p14:creationId xmlns:p14="http://schemas.microsoft.com/office/powerpoint/2010/main" val="139461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cap="none" dirty="0" smtClean="0">
                <a:solidFill>
                  <a:schemeClr val="accent6"/>
                </a:solidFill>
                <a:latin typeface="Candara" panose="020E0502030303020204" pitchFamily="34" charset="0"/>
              </a:rPr>
              <a:t>Em 2015, o governo gastou R$ 502 bilhões em juros e R$ 436 bilhões com benefícios previdenciários. </a:t>
            </a:r>
            <a:endParaRPr lang="pt-BR" cap="none" spc="-1" dirty="0" smtClean="0">
              <a:solidFill>
                <a:srgbClr val="000000"/>
              </a:solidFill>
              <a:uFill>
                <a:solidFill>
                  <a:srgbClr val="FFFFFF"/>
                </a:solidFill>
              </a:uFill>
              <a:latin typeface="Candara" panose="020E0502030303020204" pitchFamily="34" charset="0"/>
            </a:endParaRPr>
          </a:p>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14</a:t>
            </a:fld>
            <a:endParaRPr lang="pt-BR"/>
          </a:p>
        </p:txBody>
      </p:sp>
    </p:spTree>
    <p:extLst>
      <p:ext uri="{BB962C8B-B14F-4D97-AF65-F5344CB8AC3E}">
        <p14:creationId xmlns:p14="http://schemas.microsoft.com/office/powerpoint/2010/main" val="197278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cap="none" spc="-1" dirty="0" smtClean="0">
                <a:solidFill>
                  <a:schemeClr val="accent6"/>
                </a:solidFill>
                <a:uFill>
                  <a:solidFill>
                    <a:srgbClr val="FFFFFF"/>
                  </a:solidFill>
                </a:uFill>
                <a:latin typeface="Candara" panose="020E0502030303020204" pitchFamily="34" charset="0"/>
              </a:rPr>
              <a:t>RICARDO: REVER SE PRECISAMOS DOS DADOS OU NÃO!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cap="none" spc="-1" dirty="0" smtClean="0">
              <a:solidFill>
                <a:schemeClr val="accent6"/>
              </a:solidFill>
              <a:uFill>
                <a:solidFill>
                  <a:srgbClr val="FFFFFF"/>
                </a:solidFill>
              </a:uFill>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cap="none" dirty="0" smtClean="0">
                <a:latin typeface="Candara" panose="020E0502030303020204" pitchFamily="34" charset="0"/>
              </a:rPr>
              <a:t>A PNAD/IBGE mostra que em 2014 havia 24,7 milhões de trabalhadores sem cobertura previdenciária no Brasil, sendo 13,5 milhões com  capacidade contributiva. </a:t>
            </a:r>
            <a:endParaRPr lang="pt-BR" cap="none" spc="-1" dirty="0" smtClean="0">
              <a:solidFill>
                <a:srgbClr val="000000"/>
              </a:solidFill>
              <a:uFill>
                <a:solidFill>
                  <a:srgbClr val="FFFFFF"/>
                </a:solidFill>
              </a:uFill>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cap="none" spc="-1" dirty="0" smtClean="0">
              <a:solidFill>
                <a:schemeClr val="accent6"/>
              </a:solidFill>
              <a:uFill>
                <a:solidFill>
                  <a:srgbClr val="FFFFFF"/>
                </a:solidFill>
              </a:uFill>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cap="none" spc="-1" dirty="0" smtClean="0">
              <a:solidFill>
                <a:schemeClr val="accent6"/>
              </a:solidFill>
              <a:uFill>
                <a:solidFill>
                  <a:srgbClr val="FFFFFF"/>
                </a:solidFill>
              </a:uFill>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cap="none" dirty="0" smtClean="0">
                <a:latin typeface="Candara" panose="020E0502030303020204" pitchFamily="34" charset="0"/>
              </a:rPr>
              <a:t>Segundo dados do </a:t>
            </a:r>
            <a:r>
              <a:rPr lang="pt-BR" cap="none" dirty="0" err="1" smtClean="0">
                <a:latin typeface="Candara" panose="020E0502030303020204" pitchFamily="34" charset="0"/>
              </a:rPr>
              <a:t>Dataprev</a:t>
            </a:r>
            <a:r>
              <a:rPr lang="pt-BR" cap="none" dirty="0" smtClean="0">
                <a:latin typeface="Candara" panose="020E0502030303020204" pitchFamily="34" charset="0"/>
              </a:rPr>
              <a:t>* (posição em setembro de 2016), o RGPS e a Assistência Social concedem 33,5 milhões de benefícios, dos quais quase 2/3, 23,0 milhões tem  valor igual ou menor do que Salário Mínimo. No segmento rural e no BPC, praticamente 100% dos benefícios correspondem ao piso do salário mínimo. </a:t>
            </a:r>
            <a:endParaRPr lang="pt-BR" cap="none" spc="-1" dirty="0" smtClean="0">
              <a:solidFill>
                <a:srgbClr val="000000"/>
              </a:solidFill>
              <a:uFill>
                <a:solidFill>
                  <a:srgbClr val="FFFFFF"/>
                </a:solidFill>
              </a:uFill>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cap="none" spc="-1" dirty="0" smtClean="0">
              <a:solidFill>
                <a:schemeClr val="accent6"/>
              </a:solidFill>
              <a:uFill>
                <a:solidFill>
                  <a:srgbClr val="FFFFFF"/>
                </a:solidFill>
              </a:uFill>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cap="none" spc="-1" dirty="0" smtClean="0">
              <a:solidFill>
                <a:schemeClr val="accent6"/>
              </a:solidFill>
              <a:uFill>
                <a:solidFill>
                  <a:srgbClr val="FFFFFF"/>
                </a:solidFill>
              </a:uFill>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cap="none" spc="-1" dirty="0" smtClean="0">
                <a:solidFill>
                  <a:schemeClr val="accent6"/>
                </a:solidFill>
                <a:uFill>
                  <a:solidFill>
                    <a:srgbClr val="FFFFFF"/>
                  </a:solidFill>
                </a:uFill>
                <a:latin typeface="Candara" panose="020E0502030303020204" pitchFamily="34" charset="0"/>
              </a:rPr>
              <a:t>No país </a:t>
            </a:r>
            <a:r>
              <a:rPr lang="pt-BR" cap="none" dirty="0" smtClean="0">
                <a:solidFill>
                  <a:schemeClr val="accent6"/>
                </a:solidFill>
                <a:latin typeface="Candara" panose="020E0502030303020204" pitchFamily="34" charset="0"/>
              </a:rPr>
              <a:t>as despesas previdenciárias correspondem a 7,5% do PIB. Em muitos países desenvolvidos gastam em torno de 14% do PIB com Previdência. </a:t>
            </a:r>
            <a:endParaRPr lang="pt-BR" cap="none" spc="-1" dirty="0" smtClean="0">
              <a:solidFill>
                <a:schemeClr val="accent6"/>
              </a:solidFill>
              <a:uFill>
                <a:solidFill>
                  <a:srgbClr val="FFFFFF"/>
                </a:solidFill>
              </a:uFill>
              <a:latin typeface="Candara" panose="020E0502030303020204" pitchFamily="34" charset="0"/>
            </a:endParaRPr>
          </a:p>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18</a:t>
            </a:fld>
            <a:endParaRPr lang="pt-BR"/>
          </a:p>
        </p:txBody>
      </p:sp>
    </p:spTree>
    <p:extLst>
      <p:ext uri="{BB962C8B-B14F-4D97-AF65-F5344CB8AC3E}">
        <p14:creationId xmlns:p14="http://schemas.microsoft.com/office/powerpoint/2010/main" val="190466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tLang="pt-BR" dirty="0" smtClean="0"/>
              <a:t>Outra maneira de mostrar o peso dos benefícios previdenciários nas pequenas cidades é fazer uma comparação com os repasses do Fundo de Participação dos Municípios (FPM). De um total de 5.570 municípios, em 4.216 (74,08%) a receita com benefícios previdenciários era superior aos repasses do fundo em 2015. Em 2014, 4.026 municípios (72,28% do total) (72,28% do total) viviam essa realidade.</a:t>
            </a:r>
            <a:br>
              <a:rPr lang="pt-BR" altLang="pt-BR" dirty="0" smtClean="0"/>
            </a:br>
            <a:r>
              <a:rPr lang="pt-BR" altLang="pt-BR" dirty="0" smtClean="0"/>
              <a:t/>
            </a:r>
            <a:br>
              <a:rPr lang="pt-BR" altLang="pt-BR" dirty="0" smtClean="0"/>
            </a:br>
            <a:r>
              <a:rPr lang="pt-BR" altLang="pt-BR" dirty="0" smtClean="0"/>
              <a:t>Na região Sul, por exemplo, 80,27% dos municípios têm uma receita maior com benefícios previdenciários do que com o FPM em 2015 - em 2014, o percentual era de 78,84%. Considerando o atual cenário de baixo crescimento e o fato de que os brasileiros estão vivendo mais, a tendência é que a proporção dos municípios com receita de benefícios previdenciários superior aos repasses do FPM continue crescendo. "Uma parte da economia dessas regiões, principalmente das cidades menores, gira em torno do que os aposentados e pensionistas recebem da Previdência", diz José Matias-Pereira, professor da UnB. Um representante do governo envolvido na elaboração da proposta da reforma da Previdência pondera que "a Previdência não é política regional, tem que dar condições de trabalho para essas regiões e não mais renda". "A Previdência não é instrumento para resolver problemas do mercado de trabalho“.</a:t>
            </a:r>
            <a:br>
              <a:rPr lang="pt-BR" altLang="pt-BR" dirty="0" smtClean="0"/>
            </a:br>
            <a:r>
              <a:rPr lang="pt-BR" altLang="pt-BR" dirty="0" smtClean="0"/>
              <a:t/>
            </a:r>
            <a:br>
              <a:rPr lang="pt-BR" altLang="pt-BR" dirty="0" smtClean="0"/>
            </a:br>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21</a:t>
            </a:fld>
            <a:endParaRPr lang="pt-BR"/>
          </a:p>
        </p:txBody>
      </p:sp>
    </p:spTree>
    <p:extLst>
      <p:ext uri="{BB962C8B-B14F-4D97-AF65-F5344CB8AC3E}">
        <p14:creationId xmlns:p14="http://schemas.microsoft.com/office/powerpoint/2010/main" val="43962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43F316EA-EE61-45D4-AA5D-6134575718F1}" type="datetimeFigureOut">
              <a:rPr lang="pt-BR" smtClean="0"/>
              <a:t>12/03/2017</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3AC092AE-2EE4-4397-BED7-DE2DEBB70414}" type="slidenum">
              <a:rPr lang="pt-BR" smtClean="0"/>
              <a:t>‹nº›</a:t>
            </a:fld>
            <a:endParaRPr lang="pt-BR"/>
          </a:p>
        </p:txBody>
      </p:sp>
      <p:sp>
        <p:nvSpPr>
          <p:cNvPr id="8" name="Título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val="11837923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3F316EA-EE61-45D4-AA5D-6134575718F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40798500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9221216" y="3009902"/>
            <a:ext cx="609600" cy="441325"/>
          </a:xfrm>
        </p:spPr>
        <p:txBody>
          <a:bodyPr/>
          <a:lstStyle/>
          <a:p>
            <a:fld id="{3AC092AE-2EE4-4397-BED7-DE2DEBB70414}" type="slidenum">
              <a:rPr lang="pt-BR" smtClean="0"/>
              <a:t>‹nº›</a:t>
            </a:fld>
            <a:endParaRPr lang="pt-BR"/>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3F316EA-EE61-45D4-AA5D-6134575718F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9855200" y="304801"/>
            <a:ext cx="1930400" cy="5851525"/>
          </a:xfrm>
        </p:spPr>
        <p:txBody>
          <a:bodyPr vert="eaVert"/>
          <a:lstStyle/>
          <a:p>
            <a:r>
              <a:rPr kumimoji="0" lang="pt-BR" smtClean="0"/>
              <a:t>Clique para editar o título mestre</a:t>
            </a:r>
            <a:endParaRPr kumimoji="0" lang="en-US"/>
          </a:p>
        </p:txBody>
      </p:sp>
    </p:spTree>
    <p:extLst>
      <p:ext uri="{BB962C8B-B14F-4D97-AF65-F5344CB8AC3E}">
        <p14:creationId xmlns:p14="http://schemas.microsoft.com/office/powerpoint/2010/main" val="1243596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17074002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6D5989F2-9A0F-4D6B-BD6B-4C5F023C91B1}" type="datetimeFigureOut">
              <a:rPr lang="pt-BR" smtClean="0"/>
              <a:t>12/03/2017</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8" name="Título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val="2537061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5815584" y="1026372"/>
            <a:ext cx="609600" cy="441325"/>
          </a:xfrm>
        </p:spPr>
        <p:txBody>
          <a:bodyPr/>
          <a:lstStyle/>
          <a:p>
            <a:fld id="{7CACC7F1-D402-4634-82CF-F44B4DF50986}" type="slidenum">
              <a:rPr lang="pt-BR" smtClean="0"/>
              <a:t>‹nº›</a:t>
            </a:fld>
            <a:endParaRPr lang="pt-BR"/>
          </a:p>
        </p:txBody>
      </p:sp>
      <p:sp>
        <p:nvSpPr>
          <p:cNvPr id="8" name="Espaço Reservado para Conteúdo 7"/>
          <p:cNvSpPr>
            <a:spLocks noGrp="1"/>
          </p:cNvSpPr>
          <p:nvPr>
            <p:ph sz="quarter" idx="1"/>
          </p:nvPr>
        </p:nvSpPr>
        <p:spPr>
          <a:xfrm>
            <a:off x="402336" y="1527048"/>
            <a:ext cx="1133856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val="15574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13" name="Retângulo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8" name="Conector reto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2" name="Título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val="2179550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02336" y="228600"/>
            <a:ext cx="11379200" cy="758952"/>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a:xfrm>
            <a:off x="7721600" y="6409944"/>
            <a:ext cx="4059936" cy="365760"/>
          </a:xfrm>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ACC7F1-D402-4634-82CF-F44B4DF50986}" type="slidenum">
              <a:rPr lang="pt-BR" smtClean="0"/>
              <a:t>‹nº›</a:t>
            </a:fld>
            <a:endParaRPr lang="pt-BR"/>
          </a:p>
        </p:txBody>
      </p:sp>
      <p:sp>
        <p:nvSpPr>
          <p:cNvPr id="8" name="Conector reto 7"/>
          <p:cNvSpPr>
            <a:spLocks noChangeShapeType="1"/>
          </p:cNvSpPr>
          <p:nvPr/>
        </p:nvSpPr>
        <p:spPr bwMode="auto">
          <a:xfrm flipV="1">
            <a:off x="6084107" y="1575652"/>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val="1837765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6D5989F2-9A0F-4D6B-BD6B-4C5F023C91B1}" type="datetimeFigureOut">
              <a:rPr lang="pt-BR" smtClean="0"/>
              <a:t>12/03/2017</a:t>
            </a:fld>
            <a:endParaRPr lang="pt-BR"/>
          </a:p>
        </p:txBody>
      </p:sp>
      <p:sp>
        <p:nvSpPr>
          <p:cNvPr id="8" name="Espaço Reservado para Rodapé 7"/>
          <p:cNvSpPr>
            <a:spLocks noGrp="1"/>
          </p:cNvSpPr>
          <p:nvPr>
            <p:ph type="ftr" sz="quarter" idx="11"/>
          </p:nvPr>
        </p:nvSpPr>
        <p:spPr>
          <a:xfrm>
            <a:off x="406400" y="6409944"/>
            <a:ext cx="4775200" cy="365760"/>
          </a:xfrm>
        </p:spPr>
        <p:txBody>
          <a:bodyPr/>
          <a:lstStyle/>
          <a:p>
            <a:endParaRPr lang="pt-BR"/>
          </a:p>
        </p:txBody>
      </p:sp>
      <p:sp>
        <p:nvSpPr>
          <p:cNvPr id="15" name="Conector reto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402336" y="2471383"/>
            <a:ext cx="5388864" cy="3818404"/>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6400800" y="2471383"/>
            <a:ext cx="5384800" cy="382219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5791200" y="1042417"/>
            <a:ext cx="609600" cy="441325"/>
          </a:xfrm>
        </p:spPr>
        <p:txBody>
          <a:bodyPr/>
          <a:lstStyle>
            <a:lvl1pPr algn="ctr">
              <a:defRPr/>
            </a:lvl1pPr>
          </a:lstStyle>
          <a:p>
            <a:fld id="{7CACC7F1-D402-4634-82CF-F44B4DF50986}" type="slidenum">
              <a:rPr lang="pt-BR" smtClean="0"/>
              <a:t>‹nº›</a:t>
            </a:fld>
            <a:endParaRPr lang="pt-BR"/>
          </a:p>
        </p:txBody>
      </p:sp>
      <p:sp>
        <p:nvSpPr>
          <p:cNvPr id="23" name="Título 22"/>
          <p:cNvSpPr>
            <a:spLocks noGrp="1"/>
          </p:cNvSpPr>
          <p:nvPr>
            <p:ph type="title"/>
          </p:nvPr>
        </p:nvSpPr>
        <p:spPr/>
        <p:txBody>
          <a:bodyPr rtlCol="0" anchor="b" anchorCtr="0"/>
          <a:lstStyle/>
          <a:p>
            <a:r>
              <a:rPr kumimoji="0" lang="pt-BR" smtClean="0"/>
              <a:t>Clique para editar o título mestre</a:t>
            </a:r>
            <a:endParaRPr kumimoji="0" lang="en-US"/>
          </a:p>
        </p:txBody>
      </p:sp>
    </p:spTree>
    <p:extLst>
      <p:ext uri="{BB962C8B-B14F-4D97-AF65-F5344CB8AC3E}">
        <p14:creationId xmlns:p14="http://schemas.microsoft.com/office/powerpoint/2010/main" val="623989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6D5989F2-9A0F-4D6B-BD6B-4C5F023C91B1}" type="datetimeFigureOut">
              <a:rPr lang="pt-BR" smtClean="0"/>
              <a:t>12/03/2017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5791200" y="1036021"/>
            <a:ext cx="609600" cy="441325"/>
          </a:xfrm>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420335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6D5989F2-9A0F-4D6B-BD6B-4C5F023C91B1}" type="datetimeFigureOut">
              <a:rPr lang="pt-BR" smtClean="0"/>
              <a:t>12/03/2017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CACC7F1-D402-4634-82CF-F44B4DF50986}" type="slidenum">
              <a:rPr lang="pt-BR" smtClean="0"/>
              <a:t>‹nº›</a:t>
            </a:fld>
            <a:endParaRPr lang="pt-BR"/>
          </a:p>
        </p:txBody>
      </p:sp>
    </p:spTree>
    <p:extLst>
      <p:ext uri="{BB962C8B-B14F-4D97-AF65-F5344CB8AC3E}">
        <p14:creationId xmlns:p14="http://schemas.microsoft.com/office/powerpoint/2010/main" val="2823168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43F316EA-EE61-45D4-AA5D-6134575718F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5815584" y="1026372"/>
            <a:ext cx="609600" cy="441325"/>
          </a:xfrm>
        </p:spPr>
        <p:txBody>
          <a:bodyPr/>
          <a:lstStyle/>
          <a:p>
            <a:fld id="{3AC092AE-2EE4-4397-BED7-DE2DEBB70414}" type="slidenum">
              <a:rPr lang="pt-BR" smtClean="0"/>
              <a:t>‹nº›</a:t>
            </a:fld>
            <a:endParaRPr lang="pt-BR"/>
          </a:p>
        </p:txBody>
      </p:sp>
      <p:sp>
        <p:nvSpPr>
          <p:cNvPr id="8" name="Espaço Reservado para Conteúdo 7"/>
          <p:cNvSpPr>
            <a:spLocks noGrp="1"/>
          </p:cNvSpPr>
          <p:nvPr>
            <p:ph sz="quarter" idx="1"/>
          </p:nvPr>
        </p:nvSpPr>
        <p:spPr>
          <a:xfrm>
            <a:off x="402336" y="1527048"/>
            <a:ext cx="1133856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val="412990972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9" name="Retângulo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Retângulo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4165600" y="685800"/>
            <a:ext cx="7518400" cy="5410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21" name="Retângulo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a:xfrm>
            <a:off x="402336" y="6410848"/>
            <a:ext cx="4511040" cy="365760"/>
          </a:xfrm>
        </p:spPr>
        <p:txBody>
          <a:bodyPr/>
          <a:lstStyle/>
          <a:p>
            <a:endParaRPr lang="pt-BR"/>
          </a:p>
        </p:txBody>
      </p:sp>
    </p:spTree>
    <p:extLst>
      <p:ext uri="{BB962C8B-B14F-4D97-AF65-F5344CB8AC3E}">
        <p14:creationId xmlns:p14="http://schemas.microsoft.com/office/powerpoint/2010/main" val="945538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p>
            <a:fld id="{7CACC7F1-D402-4634-82CF-F44B4DF50986}" type="slidenum">
              <a:rPr lang="pt-BR" smtClean="0"/>
              <a:t>‹nº›</a:t>
            </a:fld>
            <a:endParaRPr lang="pt-B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000500" y="609600"/>
            <a:ext cx="78232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22" name="Retângulo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7717536" y="6404984"/>
            <a:ext cx="4059936" cy="365760"/>
          </a:xfrm>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a:xfrm>
            <a:off x="402336" y="6410848"/>
            <a:ext cx="4779264" cy="365760"/>
          </a:xfrm>
        </p:spPr>
        <p:txBody>
          <a:bodyPr/>
          <a:lstStyle/>
          <a:p>
            <a:endParaRPr kumimoji="0" lang="en-US" dirty="0"/>
          </a:p>
        </p:txBody>
      </p:sp>
    </p:spTree>
    <p:extLst>
      <p:ext uri="{BB962C8B-B14F-4D97-AF65-F5344CB8AC3E}">
        <p14:creationId xmlns:p14="http://schemas.microsoft.com/office/powerpoint/2010/main" val="2589800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158527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9221216" y="3009902"/>
            <a:ext cx="609600" cy="441325"/>
          </a:xfrm>
        </p:spPr>
        <p:txBody>
          <a:bodyPr/>
          <a:lstStyle/>
          <a:p>
            <a:fld id="{7CACC7F1-D402-4634-82CF-F44B4DF50986}" type="slidenum">
              <a:rPr lang="pt-BR" smtClean="0"/>
              <a:t>‹nº›</a:t>
            </a:fld>
            <a:endParaRPr lang="pt-BR"/>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9855200" y="304801"/>
            <a:ext cx="1930400" cy="5851525"/>
          </a:xfrm>
        </p:spPr>
        <p:txBody>
          <a:bodyPr vert="eaVert"/>
          <a:lstStyle/>
          <a:p>
            <a:r>
              <a:rPr kumimoji="0" lang="pt-BR" smtClean="0"/>
              <a:t>Clique para editar o título mestre</a:t>
            </a:r>
            <a:endParaRPr kumimoji="0" lang="en-US"/>
          </a:p>
        </p:txBody>
      </p:sp>
    </p:spTree>
    <p:extLst>
      <p:ext uri="{BB962C8B-B14F-4D97-AF65-F5344CB8AC3E}">
        <p14:creationId xmlns:p14="http://schemas.microsoft.com/office/powerpoint/2010/main" val="10294302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16282625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6D5989F2-9A0F-4D6B-BD6B-4C5F023C91B1}" type="datetimeFigureOut">
              <a:rPr lang="pt-BR" smtClean="0"/>
              <a:t>12/03/2017</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8" name="Título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val="4274572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5815584" y="1026372"/>
            <a:ext cx="609600" cy="441325"/>
          </a:xfrm>
        </p:spPr>
        <p:txBody>
          <a:bodyPr/>
          <a:lstStyle/>
          <a:p>
            <a:fld id="{7CACC7F1-D402-4634-82CF-F44B4DF50986}" type="slidenum">
              <a:rPr lang="pt-BR" smtClean="0"/>
              <a:t>‹nº›</a:t>
            </a:fld>
            <a:endParaRPr lang="pt-BR"/>
          </a:p>
        </p:txBody>
      </p:sp>
      <p:sp>
        <p:nvSpPr>
          <p:cNvPr id="8" name="Espaço Reservado para Conteúdo 7"/>
          <p:cNvSpPr>
            <a:spLocks noGrp="1"/>
          </p:cNvSpPr>
          <p:nvPr>
            <p:ph sz="quarter" idx="1"/>
          </p:nvPr>
        </p:nvSpPr>
        <p:spPr>
          <a:xfrm>
            <a:off x="402336" y="1527048"/>
            <a:ext cx="1133856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val="3492835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13" name="Retângulo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8" name="Conector reto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2" name="Título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val="696076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02336" y="228600"/>
            <a:ext cx="11379200" cy="758952"/>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a:xfrm>
            <a:off x="7721600" y="6409944"/>
            <a:ext cx="4059936" cy="365760"/>
          </a:xfrm>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ACC7F1-D402-4634-82CF-F44B4DF50986}" type="slidenum">
              <a:rPr lang="pt-BR" smtClean="0"/>
              <a:t>‹nº›</a:t>
            </a:fld>
            <a:endParaRPr lang="pt-BR"/>
          </a:p>
        </p:txBody>
      </p:sp>
      <p:sp>
        <p:nvSpPr>
          <p:cNvPr id="8" name="Conector reto 7"/>
          <p:cNvSpPr>
            <a:spLocks noChangeShapeType="1"/>
          </p:cNvSpPr>
          <p:nvPr/>
        </p:nvSpPr>
        <p:spPr bwMode="auto">
          <a:xfrm flipV="1">
            <a:off x="6084107" y="1575652"/>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val="2792658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6D5989F2-9A0F-4D6B-BD6B-4C5F023C91B1}" type="datetimeFigureOut">
              <a:rPr lang="pt-BR" smtClean="0"/>
              <a:t>12/03/2017</a:t>
            </a:fld>
            <a:endParaRPr lang="pt-BR"/>
          </a:p>
        </p:txBody>
      </p:sp>
      <p:sp>
        <p:nvSpPr>
          <p:cNvPr id="8" name="Espaço Reservado para Rodapé 7"/>
          <p:cNvSpPr>
            <a:spLocks noGrp="1"/>
          </p:cNvSpPr>
          <p:nvPr>
            <p:ph type="ftr" sz="quarter" idx="11"/>
          </p:nvPr>
        </p:nvSpPr>
        <p:spPr>
          <a:xfrm>
            <a:off x="406400" y="6409944"/>
            <a:ext cx="4775200" cy="365760"/>
          </a:xfrm>
        </p:spPr>
        <p:txBody>
          <a:bodyPr/>
          <a:lstStyle/>
          <a:p>
            <a:endParaRPr lang="pt-BR"/>
          </a:p>
        </p:txBody>
      </p:sp>
      <p:sp>
        <p:nvSpPr>
          <p:cNvPr id="15" name="Conector reto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402336" y="2471383"/>
            <a:ext cx="5388864" cy="3818404"/>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6400800" y="2471383"/>
            <a:ext cx="5384800" cy="382219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5791200" y="1042417"/>
            <a:ext cx="609600" cy="441325"/>
          </a:xfrm>
        </p:spPr>
        <p:txBody>
          <a:bodyPr/>
          <a:lstStyle>
            <a:lvl1pPr algn="ctr">
              <a:defRPr/>
            </a:lvl1pPr>
          </a:lstStyle>
          <a:p>
            <a:fld id="{7CACC7F1-D402-4634-82CF-F44B4DF50986}" type="slidenum">
              <a:rPr lang="pt-BR" smtClean="0"/>
              <a:t>‹nº›</a:t>
            </a:fld>
            <a:endParaRPr lang="pt-BR"/>
          </a:p>
        </p:txBody>
      </p:sp>
      <p:sp>
        <p:nvSpPr>
          <p:cNvPr id="23" name="Título 22"/>
          <p:cNvSpPr>
            <a:spLocks noGrp="1"/>
          </p:cNvSpPr>
          <p:nvPr>
            <p:ph type="title"/>
          </p:nvPr>
        </p:nvSpPr>
        <p:spPr/>
        <p:txBody>
          <a:bodyPr rtlCol="0" anchor="b" anchorCtr="0"/>
          <a:lstStyle/>
          <a:p>
            <a:r>
              <a:rPr kumimoji="0" lang="pt-BR" smtClean="0"/>
              <a:t>Clique para editar o título mestre</a:t>
            </a:r>
            <a:endParaRPr kumimoji="0" lang="en-US"/>
          </a:p>
        </p:txBody>
      </p:sp>
    </p:spTree>
    <p:extLst>
      <p:ext uri="{BB962C8B-B14F-4D97-AF65-F5344CB8AC3E}">
        <p14:creationId xmlns:p14="http://schemas.microsoft.com/office/powerpoint/2010/main" val="144032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13" name="Retângulo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43F316EA-EE61-45D4-AA5D-6134575718F1}" type="datetimeFigureOut">
              <a:rPr lang="pt-BR" smtClean="0"/>
              <a:t>12/03/2017</a:t>
            </a:fld>
            <a:endParaRPr lang="pt-BR"/>
          </a:p>
        </p:txBody>
      </p:sp>
      <p:sp>
        <p:nvSpPr>
          <p:cNvPr id="8" name="Conector reto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3AC092AE-2EE4-4397-BED7-DE2DEBB70414}" type="slidenum">
              <a:rPr lang="pt-BR" smtClean="0"/>
              <a:t>‹nº›</a:t>
            </a:fld>
            <a:endParaRPr lang="pt-BR"/>
          </a:p>
        </p:txBody>
      </p:sp>
      <p:sp>
        <p:nvSpPr>
          <p:cNvPr id="2" name="Título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val="29953622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6D5989F2-9A0F-4D6B-BD6B-4C5F023C91B1}" type="datetimeFigureOut">
              <a:rPr lang="pt-BR" smtClean="0"/>
              <a:t>12/03/2017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5791200" y="1036021"/>
            <a:ext cx="609600" cy="441325"/>
          </a:xfrm>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4236742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6D5989F2-9A0F-4D6B-BD6B-4C5F023C91B1}" type="datetimeFigureOut">
              <a:rPr lang="pt-BR" smtClean="0"/>
              <a:t>12/03/2017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CACC7F1-D402-4634-82CF-F44B4DF50986}" type="slidenum">
              <a:rPr lang="pt-BR" smtClean="0"/>
              <a:t>‹nº›</a:t>
            </a:fld>
            <a:endParaRPr lang="pt-BR"/>
          </a:p>
        </p:txBody>
      </p:sp>
    </p:spTree>
    <p:extLst>
      <p:ext uri="{BB962C8B-B14F-4D97-AF65-F5344CB8AC3E}">
        <p14:creationId xmlns:p14="http://schemas.microsoft.com/office/powerpoint/2010/main" val="16696502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9" name="Retângulo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Retângulo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4165600" y="685800"/>
            <a:ext cx="7518400" cy="5410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21" name="Retângulo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a:xfrm>
            <a:off x="402336" y="6410848"/>
            <a:ext cx="4511040" cy="365760"/>
          </a:xfrm>
        </p:spPr>
        <p:txBody>
          <a:bodyPr/>
          <a:lstStyle/>
          <a:p>
            <a:endParaRPr lang="pt-BR"/>
          </a:p>
        </p:txBody>
      </p:sp>
    </p:spTree>
    <p:extLst>
      <p:ext uri="{BB962C8B-B14F-4D97-AF65-F5344CB8AC3E}">
        <p14:creationId xmlns:p14="http://schemas.microsoft.com/office/powerpoint/2010/main" val="3776114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p>
            <a:fld id="{7CACC7F1-D402-4634-82CF-F44B4DF50986}" type="slidenum">
              <a:rPr lang="pt-BR" smtClean="0"/>
              <a:t>‹nº›</a:t>
            </a:fld>
            <a:endParaRPr lang="pt-B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000500" y="609600"/>
            <a:ext cx="78232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22" name="Retângulo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7717536" y="6404984"/>
            <a:ext cx="4059936" cy="365760"/>
          </a:xfrm>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a:xfrm>
            <a:off x="402336" y="6410848"/>
            <a:ext cx="4779264" cy="365760"/>
          </a:xfrm>
        </p:spPr>
        <p:txBody>
          <a:bodyPr/>
          <a:lstStyle/>
          <a:p>
            <a:endParaRPr kumimoji="0" lang="en-US" dirty="0"/>
          </a:p>
        </p:txBody>
      </p:sp>
    </p:spTree>
    <p:extLst>
      <p:ext uri="{BB962C8B-B14F-4D97-AF65-F5344CB8AC3E}">
        <p14:creationId xmlns:p14="http://schemas.microsoft.com/office/powerpoint/2010/main" val="3255159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440463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9221216" y="3009902"/>
            <a:ext cx="609600" cy="441325"/>
          </a:xfrm>
        </p:spPr>
        <p:txBody>
          <a:bodyPr/>
          <a:lstStyle/>
          <a:p>
            <a:fld id="{7CACC7F1-D402-4634-82CF-F44B4DF50986}" type="slidenum">
              <a:rPr lang="pt-BR" smtClean="0"/>
              <a:t>‹nº›</a:t>
            </a:fld>
            <a:endParaRPr lang="pt-BR"/>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9855200" y="304801"/>
            <a:ext cx="1930400" cy="5851525"/>
          </a:xfrm>
        </p:spPr>
        <p:txBody>
          <a:bodyPr vert="eaVert"/>
          <a:lstStyle/>
          <a:p>
            <a:r>
              <a:rPr kumimoji="0" lang="pt-BR" smtClean="0"/>
              <a:t>Clique para editar o título mestre</a:t>
            </a:r>
            <a:endParaRPr kumimoji="0" lang="en-US"/>
          </a:p>
        </p:txBody>
      </p:sp>
    </p:spTree>
    <p:extLst>
      <p:ext uri="{BB962C8B-B14F-4D97-AF65-F5344CB8AC3E}">
        <p14:creationId xmlns:p14="http://schemas.microsoft.com/office/powerpoint/2010/main" val="23597330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39115945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3882184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1410423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BR" smtClean="0"/>
              <a:t>Clique para editar o título mestre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23084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02336" y="228600"/>
            <a:ext cx="11379200" cy="758952"/>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a:xfrm>
            <a:off x="7721600" y="6409944"/>
            <a:ext cx="4059936" cy="365760"/>
          </a:xfrm>
        </p:spPr>
        <p:txBody>
          <a:bodyPr/>
          <a:lstStyle/>
          <a:p>
            <a:fld id="{43F316EA-EE61-45D4-AA5D-6134575718F1}" type="datetimeFigureOut">
              <a:rPr lang="pt-BR" smtClean="0"/>
              <a:t>12/03/2017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AC092AE-2EE4-4397-BED7-DE2DEBB70414}" type="slidenum">
              <a:rPr lang="pt-BR" smtClean="0"/>
              <a:t>‹nº›</a:t>
            </a:fld>
            <a:endParaRPr lang="pt-BR"/>
          </a:p>
        </p:txBody>
      </p:sp>
      <p:sp>
        <p:nvSpPr>
          <p:cNvPr id="8" name="Conector reto 7"/>
          <p:cNvSpPr>
            <a:spLocks noChangeShapeType="1"/>
          </p:cNvSpPr>
          <p:nvPr/>
        </p:nvSpPr>
        <p:spPr bwMode="auto">
          <a:xfrm flipV="1">
            <a:off x="6084107" y="1575652"/>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val="42636385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D5989F2-9A0F-4D6B-BD6B-4C5F023C91B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3771245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45127" y="2507550"/>
            <a:ext cx="5156200" cy="3680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2507550"/>
            <a:ext cx="5181601" cy="3680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6D5989F2-9A0F-4D6B-BD6B-4C5F023C91B1}" type="datetimeFigureOut">
              <a:rPr lang="pt-BR" smtClean="0"/>
              <a:t>12/03/2017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CACC7F1-D402-4634-82CF-F44B4DF50986}" type="slidenum">
              <a:rPr lang="pt-BR" smtClean="0"/>
              <a:t>‹nº›</a:t>
            </a:fld>
            <a:endParaRPr lang="pt-BR"/>
          </a:p>
        </p:txBody>
      </p:sp>
      <p:sp>
        <p:nvSpPr>
          <p:cNvPr id="10" name="Title 9"/>
          <p:cNvSpPr>
            <a:spLocks noGrp="1"/>
          </p:cNvSpPr>
          <p:nvPr>
            <p:ph type="title"/>
          </p:nvPr>
        </p:nvSpPr>
        <p:spPr/>
        <p:txBody>
          <a:bodyPr/>
          <a:lstStyle/>
          <a:p>
            <a:r>
              <a:rPr lang="pt-BR" smtClean="0"/>
              <a:t>Clique para editar o título mestre</a:t>
            </a:r>
            <a:endParaRPr lang="en-US" dirty="0"/>
          </a:p>
        </p:txBody>
      </p:sp>
    </p:spTree>
    <p:extLst>
      <p:ext uri="{BB962C8B-B14F-4D97-AF65-F5344CB8AC3E}">
        <p14:creationId xmlns:p14="http://schemas.microsoft.com/office/powerpoint/2010/main" val="3244968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5989F2-9A0F-4D6B-BD6B-4C5F023C91B1}" type="datetimeFigureOut">
              <a:rPr lang="pt-BR" smtClean="0"/>
              <a:t>12/03/2017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CACC7F1-D402-4634-82CF-F44B4DF50986}" type="slidenum">
              <a:rPr lang="pt-BR" smtClean="0"/>
              <a:t>‹nº›</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extLst>
      <p:ext uri="{BB962C8B-B14F-4D97-AF65-F5344CB8AC3E}">
        <p14:creationId xmlns:p14="http://schemas.microsoft.com/office/powerpoint/2010/main" val="4027135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989F2-9A0F-4D6B-BD6B-4C5F023C91B1}" type="datetimeFigureOut">
              <a:rPr lang="pt-BR" smtClean="0"/>
              <a:t>12/03/2017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2432721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BR" smtClean="0"/>
              <a:t>Clique para editar o título mestre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6D5989F2-9A0F-4D6B-BD6B-4C5F023C91B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750953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BR" smtClean="0"/>
              <a:t>Clique para editar o título mestre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6D5989F2-9A0F-4D6B-BD6B-4C5F023C91B1}" type="datetimeFigureOut">
              <a:rPr lang="pt-BR" smtClean="0"/>
              <a:t>12/03/2017</a:t>
            </a:fld>
            <a:endParaRPr lang="pt-BR"/>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3830349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196117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871842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376512034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6D5989F2-9A0F-4D6B-BD6B-4C5F023C91B1}" type="datetimeFigureOut">
              <a:rPr lang="pt-BR" smtClean="0"/>
              <a:t>12/03/2017</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8" name="Título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val="256437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43F316EA-EE61-45D4-AA5D-6134575718F1}" type="datetimeFigureOut">
              <a:rPr lang="pt-BR" smtClean="0"/>
              <a:t>12/03/2017</a:t>
            </a:fld>
            <a:endParaRPr lang="pt-BR"/>
          </a:p>
        </p:txBody>
      </p:sp>
      <p:sp>
        <p:nvSpPr>
          <p:cNvPr id="8" name="Espaço Reservado para Rodapé 7"/>
          <p:cNvSpPr>
            <a:spLocks noGrp="1"/>
          </p:cNvSpPr>
          <p:nvPr>
            <p:ph type="ftr" sz="quarter" idx="11"/>
          </p:nvPr>
        </p:nvSpPr>
        <p:spPr>
          <a:xfrm>
            <a:off x="406400" y="6409944"/>
            <a:ext cx="4775200" cy="365760"/>
          </a:xfrm>
        </p:spPr>
        <p:txBody>
          <a:bodyPr/>
          <a:lstStyle/>
          <a:p>
            <a:endParaRPr lang="pt-BR"/>
          </a:p>
        </p:txBody>
      </p:sp>
      <p:sp>
        <p:nvSpPr>
          <p:cNvPr id="15" name="Conector reto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402336" y="2471383"/>
            <a:ext cx="5388864" cy="3818404"/>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6400800" y="2471383"/>
            <a:ext cx="5384800" cy="382219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5791200" y="1042417"/>
            <a:ext cx="609600" cy="441325"/>
          </a:xfrm>
        </p:spPr>
        <p:txBody>
          <a:bodyPr/>
          <a:lstStyle>
            <a:lvl1pPr algn="ctr">
              <a:defRPr/>
            </a:lvl1pPr>
          </a:lstStyle>
          <a:p>
            <a:fld id="{3AC092AE-2EE4-4397-BED7-DE2DEBB70414}" type="slidenum">
              <a:rPr lang="pt-BR" smtClean="0"/>
              <a:t>‹nº›</a:t>
            </a:fld>
            <a:endParaRPr lang="pt-BR"/>
          </a:p>
        </p:txBody>
      </p:sp>
      <p:sp>
        <p:nvSpPr>
          <p:cNvPr id="23" name="Título 22"/>
          <p:cNvSpPr>
            <a:spLocks noGrp="1"/>
          </p:cNvSpPr>
          <p:nvPr>
            <p:ph type="title"/>
          </p:nvPr>
        </p:nvSpPr>
        <p:spPr/>
        <p:txBody>
          <a:bodyPr rtlCol="0" anchor="b" anchorCtr="0"/>
          <a:lstStyle/>
          <a:p>
            <a:r>
              <a:rPr kumimoji="0" lang="pt-BR" smtClean="0"/>
              <a:t>Clique para editar o título mestre</a:t>
            </a:r>
            <a:endParaRPr kumimoji="0" lang="en-US"/>
          </a:p>
        </p:txBody>
      </p:sp>
    </p:spTree>
    <p:extLst>
      <p:ext uri="{BB962C8B-B14F-4D97-AF65-F5344CB8AC3E}">
        <p14:creationId xmlns:p14="http://schemas.microsoft.com/office/powerpoint/2010/main" val="87405563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5815584" y="1026372"/>
            <a:ext cx="609600" cy="441325"/>
          </a:xfrm>
        </p:spPr>
        <p:txBody>
          <a:bodyPr/>
          <a:lstStyle/>
          <a:p>
            <a:fld id="{7CACC7F1-D402-4634-82CF-F44B4DF50986}" type="slidenum">
              <a:rPr lang="pt-BR" smtClean="0"/>
              <a:t>‹nº›</a:t>
            </a:fld>
            <a:endParaRPr lang="pt-BR"/>
          </a:p>
        </p:txBody>
      </p:sp>
      <p:sp>
        <p:nvSpPr>
          <p:cNvPr id="8" name="Espaço Reservado para Conteúdo 7"/>
          <p:cNvSpPr>
            <a:spLocks noGrp="1"/>
          </p:cNvSpPr>
          <p:nvPr>
            <p:ph sz="quarter" idx="1"/>
          </p:nvPr>
        </p:nvSpPr>
        <p:spPr>
          <a:xfrm>
            <a:off x="402336" y="1527048"/>
            <a:ext cx="1133856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val="4249131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13" name="Retângulo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8" name="Conector reto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2" name="Título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val="1377212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02336" y="228600"/>
            <a:ext cx="11379200" cy="758952"/>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a:xfrm>
            <a:off x="7721600" y="6409944"/>
            <a:ext cx="4059936" cy="365760"/>
          </a:xfrm>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ACC7F1-D402-4634-82CF-F44B4DF50986}" type="slidenum">
              <a:rPr lang="pt-BR" smtClean="0"/>
              <a:t>‹nº›</a:t>
            </a:fld>
            <a:endParaRPr lang="pt-BR"/>
          </a:p>
        </p:txBody>
      </p:sp>
      <p:sp>
        <p:nvSpPr>
          <p:cNvPr id="8" name="Conector reto 7"/>
          <p:cNvSpPr>
            <a:spLocks noChangeShapeType="1"/>
          </p:cNvSpPr>
          <p:nvPr/>
        </p:nvSpPr>
        <p:spPr bwMode="auto">
          <a:xfrm flipV="1">
            <a:off x="6084107" y="1575652"/>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val="4169832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6D5989F2-9A0F-4D6B-BD6B-4C5F023C91B1}" type="datetimeFigureOut">
              <a:rPr lang="pt-BR" smtClean="0"/>
              <a:t>12/03/2017</a:t>
            </a:fld>
            <a:endParaRPr lang="pt-BR"/>
          </a:p>
        </p:txBody>
      </p:sp>
      <p:sp>
        <p:nvSpPr>
          <p:cNvPr id="8" name="Espaço Reservado para Rodapé 7"/>
          <p:cNvSpPr>
            <a:spLocks noGrp="1"/>
          </p:cNvSpPr>
          <p:nvPr>
            <p:ph type="ftr" sz="quarter" idx="11"/>
          </p:nvPr>
        </p:nvSpPr>
        <p:spPr>
          <a:xfrm>
            <a:off x="406400" y="6409944"/>
            <a:ext cx="4775200" cy="365760"/>
          </a:xfrm>
        </p:spPr>
        <p:txBody>
          <a:bodyPr/>
          <a:lstStyle/>
          <a:p>
            <a:endParaRPr lang="pt-BR"/>
          </a:p>
        </p:txBody>
      </p:sp>
      <p:sp>
        <p:nvSpPr>
          <p:cNvPr id="15" name="Conector reto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402336" y="2471383"/>
            <a:ext cx="5388864" cy="3818404"/>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6400800" y="2471383"/>
            <a:ext cx="5384800" cy="382219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5791200" y="1042417"/>
            <a:ext cx="609600" cy="441325"/>
          </a:xfrm>
        </p:spPr>
        <p:txBody>
          <a:bodyPr/>
          <a:lstStyle>
            <a:lvl1pPr algn="ctr">
              <a:defRPr/>
            </a:lvl1pPr>
          </a:lstStyle>
          <a:p>
            <a:fld id="{7CACC7F1-D402-4634-82CF-F44B4DF50986}" type="slidenum">
              <a:rPr lang="pt-BR" smtClean="0"/>
              <a:t>‹nº›</a:t>
            </a:fld>
            <a:endParaRPr lang="pt-BR"/>
          </a:p>
        </p:txBody>
      </p:sp>
      <p:sp>
        <p:nvSpPr>
          <p:cNvPr id="23" name="Título 22"/>
          <p:cNvSpPr>
            <a:spLocks noGrp="1"/>
          </p:cNvSpPr>
          <p:nvPr>
            <p:ph type="title"/>
          </p:nvPr>
        </p:nvSpPr>
        <p:spPr/>
        <p:txBody>
          <a:bodyPr rtlCol="0" anchor="b" anchorCtr="0"/>
          <a:lstStyle/>
          <a:p>
            <a:r>
              <a:rPr kumimoji="0" lang="pt-BR" smtClean="0"/>
              <a:t>Clique para editar o título mestre</a:t>
            </a:r>
            <a:endParaRPr kumimoji="0" lang="en-US"/>
          </a:p>
        </p:txBody>
      </p:sp>
    </p:spTree>
    <p:extLst>
      <p:ext uri="{BB962C8B-B14F-4D97-AF65-F5344CB8AC3E}">
        <p14:creationId xmlns:p14="http://schemas.microsoft.com/office/powerpoint/2010/main" val="3992644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6D5989F2-9A0F-4D6B-BD6B-4C5F023C91B1}" type="datetimeFigureOut">
              <a:rPr lang="pt-BR" smtClean="0"/>
              <a:t>12/03/2017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5791200" y="1036021"/>
            <a:ext cx="609600" cy="441325"/>
          </a:xfrm>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3642166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6D5989F2-9A0F-4D6B-BD6B-4C5F023C91B1}" type="datetimeFigureOut">
              <a:rPr lang="pt-BR" smtClean="0"/>
              <a:t>12/03/2017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CACC7F1-D402-4634-82CF-F44B4DF50986}" type="slidenum">
              <a:rPr lang="pt-BR" smtClean="0"/>
              <a:t>‹nº›</a:t>
            </a:fld>
            <a:endParaRPr lang="pt-BR"/>
          </a:p>
        </p:txBody>
      </p:sp>
    </p:spTree>
    <p:extLst>
      <p:ext uri="{BB962C8B-B14F-4D97-AF65-F5344CB8AC3E}">
        <p14:creationId xmlns:p14="http://schemas.microsoft.com/office/powerpoint/2010/main" val="308274783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9" name="Retângulo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Retângulo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4165600" y="685800"/>
            <a:ext cx="7518400" cy="5410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CACC7F1-D402-4634-82CF-F44B4DF50986}" type="slidenum">
              <a:rPr lang="pt-BR" smtClean="0"/>
              <a:t>‹nº›</a:t>
            </a:fld>
            <a:endParaRPr lang="pt-BR"/>
          </a:p>
        </p:txBody>
      </p:sp>
      <p:sp>
        <p:nvSpPr>
          <p:cNvPr id="21" name="Retângulo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a:xfrm>
            <a:off x="402336" y="6410848"/>
            <a:ext cx="4511040" cy="365760"/>
          </a:xfrm>
        </p:spPr>
        <p:txBody>
          <a:bodyPr/>
          <a:lstStyle/>
          <a:p>
            <a:endParaRPr lang="pt-BR"/>
          </a:p>
        </p:txBody>
      </p:sp>
    </p:spTree>
    <p:extLst>
      <p:ext uri="{BB962C8B-B14F-4D97-AF65-F5344CB8AC3E}">
        <p14:creationId xmlns:p14="http://schemas.microsoft.com/office/powerpoint/2010/main" val="1448513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p>
            <a:fld id="{7CACC7F1-D402-4634-82CF-F44B4DF50986}" type="slidenum">
              <a:rPr lang="pt-BR" smtClean="0"/>
              <a:t>‹nº›</a:t>
            </a:fld>
            <a:endParaRPr lang="pt-B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000500" y="609600"/>
            <a:ext cx="78232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22" name="Retângulo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7717536" y="6404984"/>
            <a:ext cx="4059936" cy="365760"/>
          </a:xfrm>
        </p:spPr>
        <p:txBody>
          <a:bodyPr/>
          <a:lstStyle/>
          <a:p>
            <a:fld id="{6D5989F2-9A0F-4D6B-BD6B-4C5F023C91B1}" type="datetimeFigureOut">
              <a:rPr lang="pt-BR" smtClean="0"/>
              <a:t>12/03/2017</a:t>
            </a:fld>
            <a:endParaRPr lang="pt-BR"/>
          </a:p>
        </p:txBody>
      </p:sp>
      <p:sp>
        <p:nvSpPr>
          <p:cNvPr id="6" name="Espaço Reservado para Rodapé 5"/>
          <p:cNvSpPr>
            <a:spLocks noGrp="1"/>
          </p:cNvSpPr>
          <p:nvPr>
            <p:ph type="ftr" sz="quarter" idx="11"/>
          </p:nvPr>
        </p:nvSpPr>
        <p:spPr>
          <a:xfrm>
            <a:off x="402336" y="6410848"/>
            <a:ext cx="4779264" cy="365760"/>
          </a:xfrm>
        </p:spPr>
        <p:txBody>
          <a:bodyPr/>
          <a:lstStyle/>
          <a:p>
            <a:endParaRPr kumimoji="0" lang="en-US" dirty="0"/>
          </a:p>
        </p:txBody>
      </p:sp>
    </p:spTree>
    <p:extLst>
      <p:ext uri="{BB962C8B-B14F-4D97-AF65-F5344CB8AC3E}">
        <p14:creationId xmlns:p14="http://schemas.microsoft.com/office/powerpoint/2010/main" val="3946992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ACC7F1-D402-4634-82CF-F44B4DF50986}" type="slidenum">
              <a:rPr lang="pt-BR" smtClean="0"/>
              <a:t>‹nº›</a:t>
            </a:fld>
            <a:endParaRPr lang="pt-BR"/>
          </a:p>
        </p:txBody>
      </p:sp>
    </p:spTree>
    <p:extLst>
      <p:ext uri="{BB962C8B-B14F-4D97-AF65-F5344CB8AC3E}">
        <p14:creationId xmlns:p14="http://schemas.microsoft.com/office/powerpoint/2010/main" val="21058860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9221216" y="3009902"/>
            <a:ext cx="609600" cy="441325"/>
          </a:xfrm>
        </p:spPr>
        <p:txBody>
          <a:bodyPr/>
          <a:lstStyle/>
          <a:p>
            <a:fld id="{7CACC7F1-D402-4634-82CF-F44B4DF50986}" type="slidenum">
              <a:rPr lang="pt-BR" smtClean="0"/>
              <a:t>‹nº›</a:t>
            </a:fld>
            <a:endParaRPr lang="pt-BR"/>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t>12/03/2017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9855200" y="304801"/>
            <a:ext cx="1930400" cy="5851525"/>
          </a:xfrm>
        </p:spPr>
        <p:txBody>
          <a:bodyPr vert="eaVert"/>
          <a:lstStyle/>
          <a:p>
            <a:r>
              <a:rPr kumimoji="0" lang="pt-BR" smtClean="0"/>
              <a:t>Clique para editar o título mestre</a:t>
            </a:r>
            <a:endParaRPr kumimoji="0" lang="en-US"/>
          </a:p>
        </p:txBody>
      </p:sp>
    </p:spTree>
    <p:extLst>
      <p:ext uri="{BB962C8B-B14F-4D97-AF65-F5344CB8AC3E}">
        <p14:creationId xmlns:p14="http://schemas.microsoft.com/office/powerpoint/2010/main" val="16103965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43F316EA-EE61-45D4-AA5D-6134575718F1}" type="datetimeFigureOut">
              <a:rPr lang="pt-BR" smtClean="0"/>
              <a:t>12/03/2017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5791200" y="1036021"/>
            <a:ext cx="609600" cy="441325"/>
          </a:xfrm>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120628379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smtClean="0"/>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3F316EA-EE61-45D4-AA5D-6134575718F1}" type="datetimeFigureOut">
              <a:rPr lang="pt-BR" smtClean="0"/>
              <a:t>12/03/2017</a:t>
            </a:fld>
            <a:endParaRPr lang="pt-BR"/>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pt-B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C092AE-2EE4-4397-BED7-DE2DEBB70414}" type="slidenum">
              <a:rPr lang="pt-BR" smtClean="0"/>
              <a:t>‹nº›</a:t>
            </a:fld>
            <a:endParaRPr lang="pt-B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902593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3F316EA-EE61-45D4-AA5D-6134575718F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AC092AE-2EE4-4397-BED7-DE2DEBB70414}" type="slidenum">
              <a:rPr lang="pt-BR" smtClean="0"/>
              <a:t>‹nº›</a:t>
            </a:fld>
            <a:endParaRPr lang="pt-BR"/>
          </a:p>
        </p:txBody>
      </p:sp>
      <p:pic>
        <p:nvPicPr>
          <p:cNvPr id="7" name="Imagem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1083593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smtClean="0"/>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3F316EA-EE61-45D4-AA5D-6134575718F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790473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3F316EA-EE61-45D4-AA5D-6134575718F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AC092AE-2EE4-4397-BED7-DE2DEBB70414}" type="slidenum">
              <a:rPr lang="pt-BR" smtClean="0"/>
              <a:t>‹nº›</a:t>
            </a:fld>
            <a:endParaRPr lang="pt-BR"/>
          </a:p>
        </p:txBody>
      </p:sp>
      <p:pic>
        <p:nvPicPr>
          <p:cNvPr id="8" name="Imagem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2492788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3F316EA-EE61-45D4-AA5D-6134575718F1}" type="datetimeFigureOut">
              <a:rPr lang="pt-BR" smtClean="0"/>
              <a:t>12/03/2017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AC092AE-2EE4-4397-BED7-DE2DEBB70414}" type="slidenum">
              <a:rPr lang="pt-BR" smtClean="0"/>
              <a:t>‹nº›</a:t>
            </a:fld>
            <a:endParaRPr lang="pt-BR"/>
          </a:p>
        </p:txBody>
      </p:sp>
      <p:pic>
        <p:nvPicPr>
          <p:cNvPr id="10" name="Imagem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1085672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3F316EA-EE61-45D4-AA5D-6134575718F1}" type="datetimeFigureOut">
              <a:rPr lang="pt-BR" smtClean="0"/>
              <a:t>12/03/2017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AC092AE-2EE4-4397-BED7-DE2DEBB70414}" type="slidenum">
              <a:rPr lang="pt-BR" smtClean="0"/>
              <a:t>‹nº›</a:t>
            </a:fld>
            <a:endParaRPr lang="pt-BR"/>
          </a:p>
        </p:txBody>
      </p:sp>
      <p:pic>
        <p:nvPicPr>
          <p:cNvPr id="6" name="Imagem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3021141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3/12/2017</a:t>
            </a:fld>
            <a:endParaRPr lang="en-US" dirty="0"/>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pic>
        <p:nvPicPr>
          <p:cNvPr id="5" name="Imagem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3281583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smtClean="0"/>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3F316EA-EE61-45D4-AA5D-6134575718F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AC092AE-2EE4-4397-BED7-DE2DEBB70414}" type="slidenum">
              <a:rPr lang="pt-BR" smtClean="0"/>
              <a:t>‹nº›</a:t>
            </a:fld>
            <a:endParaRPr lang="pt-BR"/>
          </a:p>
        </p:txBody>
      </p:sp>
      <p:pic>
        <p:nvPicPr>
          <p:cNvPr id="8" name="Imagem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247288921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484537" y="330036"/>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3F316EA-EE61-45D4-AA5D-6134575718F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AC092AE-2EE4-4397-BED7-DE2DEBB70414}" type="slidenum">
              <a:rPr lang="pt-BR" smtClean="0"/>
              <a:t>‹nº›</a:t>
            </a:fld>
            <a:endParaRPr lang="pt-BR"/>
          </a:p>
        </p:txBody>
      </p:sp>
      <p:pic>
        <p:nvPicPr>
          <p:cNvPr id="8" name="Imagem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356881904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3F316EA-EE61-45D4-AA5D-6134575718F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AC092AE-2EE4-4397-BED7-DE2DEBB70414}" type="slidenum">
              <a:rPr lang="pt-BR" smtClean="0"/>
              <a:t>‹nº›</a:t>
            </a:fld>
            <a:endParaRPr lang="pt-BR"/>
          </a:p>
        </p:txBody>
      </p:sp>
      <p:pic>
        <p:nvPicPr>
          <p:cNvPr id="8" name="Imagem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2486222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Espaço Reservado para Rodapé 2"/>
          <p:cNvSpPr>
            <a:spLocks noGrp="1"/>
          </p:cNvSpPr>
          <p:nvPr>
            <p:ph type="ftr" sz="quarter" idx="11"/>
          </p:nvPr>
        </p:nvSpPr>
        <p:spPr/>
        <p:txBody>
          <a:bodyPr/>
          <a:lstStyle/>
          <a:p>
            <a:endParaRPr lang="pt-BR"/>
          </a:p>
        </p:txBody>
      </p:sp>
      <p:pic>
        <p:nvPicPr>
          <p:cNvPr id="11" name="Picture 2" descr="logodieesenov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1590" y="6380242"/>
            <a:ext cx="1556862" cy="318068"/>
          </a:xfrm>
          <a:prstGeom prst="rect">
            <a:avLst/>
          </a:prstGeom>
          <a:blipFill>
            <a:blip r:embed="rId3">
              <a:clrChange>
                <a:clrFrom>
                  <a:srgbClr val="FFFFFF"/>
                </a:clrFrom>
                <a:clrTo>
                  <a:srgbClr val="FFFFFF">
                    <a:alpha val="0"/>
                  </a:srgbClr>
                </a:clrTo>
              </a:clrChange>
              <a:alphaModFix amt="0"/>
            </a:blip>
            <a:tile tx="0" ty="0" sx="100000" sy="100000" flip="none" algn="tl"/>
          </a:blipFill>
          <a:ln>
            <a:noFill/>
          </a:ln>
        </p:spPr>
      </p:pic>
    </p:spTree>
    <p:extLst>
      <p:ext uri="{BB962C8B-B14F-4D97-AF65-F5344CB8AC3E}">
        <p14:creationId xmlns:p14="http://schemas.microsoft.com/office/powerpoint/2010/main" val="160009051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3F316EA-EE61-45D4-AA5D-6134575718F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151297880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3F316EA-EE61-45D4-AA5D-6134575718F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AC092AE-2EE4-4397-BED7-DE2DEBB70414}" type="slidenum">
              <a:rPr lang="pt-BR" smtClean="0"/>
              <a:t>‹nº›</a:t>
            </a:fld>
            <a:endParaRPr lang="pt-B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pic>
        <p:nvPicPr>
          <p:cNvPr id="10" name="Imagem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154992064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3F316EA-EE61-45D4-AA5D-6134575718F1}" type="datetimeFigureOut">
              <a:rPr lang="pt-BR" smtClean="0"/>
              <a:t>12/03/2017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AC092AE-2EE4-4397-BED7-DE2DEBB70414}" type="slidenum">
              <a:rPr lang="pt-BR" smtClean="0"/>
              <a:t>‹nº›</a:t>
            </a:fld>
            <a:endParaRPr lang="pt-BR"/>
          </a:p>
        </p:txBody>
      </p:sp>
      <p:pic>
        <p:nvPicPr>
          <p:cNvPr id="8" name="Imagem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126233769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3F316EA-EE61-45D4-AA5D-6134575718F1}" type="datetimeFigureOut">
              <a:rPr lang="pt-BR" smtClean="0"/>
              <a:t>12/03/2017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AC092AE-2EE4-4397-BED7-DE2DEBB70414}" type="slidenum">
              <a:rPr lang="pt-BR" smtClean="0"/>
              <a:t>‹nº›</a:t>
            </a:fld>
            <a:endParaRPr lang="pt-BR"/>
          </a:p>
        </p:txBody>
      </p:sp>
      <p:pic>
        <p:nvPicPr>
          <p:cNvPr id="13" name="Imagem 1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300945890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smtClean="0"/>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3F316EA-EE61-45D4-AA5D-6134575718F1}" type="datetimeFigureOut">
              <a:rPr lang="pt-BR" smtClean="0"/>
              <a:t>12/03/2017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6898715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smtClean="0"/>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3F316EA-EE61-45D4-AA5D-6134575718F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AC092AE-2EE4-4397-BED7-DE2DEBB70414}" type="slidenum">
              <a:rPr lang="pt-BR" smtClean="0"/>
              <a:t>‹nº›</a:t>
            </a:fld>
            <a:endParaRPr lang="pt-BR"/>
          </a:p>
        </p:txBody>
      </p:sp>
      <p:pic>
        <p:nvPicPr>
          <p:cNvPr id="7" name="Imagem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110083482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smtClean="0"/>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3F316EA-EE61-45D4-AA5D-6134575718F1}" type="datetimeFigureOut">
              <a:rPr lang="pt-BR" smtClean="0"/>
              <a:t>12/03/2017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AC092AE-2EE4-4397-BED7-DE2DEBB70414}" type="slidenum">
              <a:rPr lang="pt-BR" smtClean="0"/>
              <a:t>‹nº›</a:t>
            </a:fld>
            <a:endParaRPr lang="pt-BR"/>
          </a:p>
        </p:txBody>
      </p:sp>
    </p:spTree>
    <p:extLst>
      <p:ext uri="{BB962C8B-B14F-4D97-AF65-F5344CB8AC3E}">
        <p14:creationId xmlns:p14="http://schemas.microsoft.com/office/powerpoint/2010/main" val="1609361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AC092AE-2EE4-4397-BED7-DE2DEBB70414}" type="slidenum">
              <a:rPr lang="pt-BR" smtClean="0"/>
              <a:t>‹nº›</a:t>
            </a:fld>
            <a:endParaRPr lang="pt-BR"/>
          </a:p>
        </p:txBody>
      </p:sp>
      <p:pic>
        <p:nvPicPr>
          <p:cNvPr id="6" name="Imagem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5614" y="1256"/>
            <a:ext cx="952986" cy="328780"/>
          </a:xfrm>
          <a:prstGeom prst="rect">
            <a:avLst/>
          </a:prstGeom>
        </p:spPr>
      </p:pic>
    </p:spTree>
    <p:extLst>
      <p:ext uri="{BB962C8B-B14F-4D97-AF65-F5344CB8AC3E}">
        <p14:creationId xmlns:p14="http://schemas.microsoft.com/office/powerpoint/2010/main" val="40543356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Retângulo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4165600" y="685800"/>
            <a:ext cx="7518400" cy="5410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3AC092AE-2EE4-4397-BED7-DE2DEBB70414}" type="slidenum">
              <a:rPr lang="pt-BR" smtClean="0"/>
              <a:t>‹nº›</a:t>
            </a:fld>
            <a:endParaRPr lang="pt-BR"/>
          </a:p>
        </p:txBody>
      </p:sp>
      <p:sp>
        <p:nvSpPr>
          <p:cNvPr id="21" name="Retângulo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43F316EA-EE61-45D4-AA5D-6134575718F1}" type="datetimeFigureOut">
              <a:rPr lang="pt-BR" smtClean="0"/>
              <a:t>12/03/2017</a:t>
            </a:fld>
            <a:endParaRPr lang="pt-BR"/>
          </a:p>
        </p:txBody>
      </p:sp>
      <p:sp>
        <p:nvSpPr>
          <p:cNvPr id="6" name="Espaço Reservado para Rodapé 5"/>
          <p:cNvSpPr>
            <a:spLocks noGrp="1"/>
          </p:cNvSpPr>
          <p:nvPr>
            <p:ph type="ftr" sz="quarter" idx="11"/>
          </p:nvPr>
        </p:nvSpPr>
        <p:spPr>
          <a:xfrm>
            <a:off x="402336" y="6410848"/>
            <a:ext cx="4511040" cy="365760"/>
          </a:xfrm>
        </p:spPr>
        <p:txBody>
          <a:bodyPr/>
          <a:lstStyle/>
          <a:p>
            <a:endParaRPr lang="pt-BR"/>
          </a:p>
        </p:txBody>
      </p:sp>
    </p:spTree>
    <p:extLst>
      <p:ext uri="{BB962C8B-B14F-4D97-AF65-F5344CB8AC3E}">
        <p14:creationId xmlns:p14="http://schemas.microsoft.com/office/powerpoint/2010/main" val="16507700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p>
            <a:fld id="{3AC092AE-2EE4-4397-BED7-DE2DEBB70414}" type="slidenum">
              <a:rPr lang="pt-BR" smtClean="0"/>
              <a:t>‹nº›</a:t>
            </a:fld>
            <a:endParaRPr lang="pt-B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000500" y="609600"/>
            <a:ext cx="78232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22" name="Retângulo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7717536" y="6404984"/>
            <a:ext cx="4059936" cy="365760"/>
          </a:xfrm>
        </p:spPr>
        <p:txBody>
          <a:bodyPr/>
          <a:lstStyle/>
          <a:p>
            <a:fld id="{43F316EA-EE61-45D4-AA5D-6134575718F1}" type="datetimeFigureOut">
              <a:rPr lang="pt-BR" smtClean="0"/>
              <a:t>12/03/2017</a:t>
            </a:fld>
            <a:endParaRPr lang="pt-BR"/>
          </a:p>
        </p:txBody>
      </p:sp>
      <p:sp>
        <p:nvSpPr>
          <p:cNvPr id="6" name="Espaço Reservado para Rodapé 5"/>
          <p:cNvSpPr>
            <a:spLocks noGrp="1"/>
          </p:cNvSpPr>
          <p:nvPr>
            <p:ph type="ftr" sz="quarter" idx="11"/>
          </p:nvPr>
        </p:nvSpPr>
        <p:spPr>
          <a:xfrm>
            <a:off x="402336" y="6410848"/>
            <a:ext cx="4779264" cy="365760"/>
          </a:xfrm>
        </p:spPr>
        <p:txBody>
          <a:bodyPr/>
          <a:lstStyle/>
          <a:p>
            <a:endParaRPr lang="pt-BR"/>
          </a:p>
        </p:txBody>
      </p:sp>
    </p:spTree>
    <p:extLst>
      <p:ext uri="{BB962C8B-B14F-4D97-AF65-F5344CB8AC3E}">
        <p14:creationId xmlns:p14="http://schemas.microsoft.com/office/powerpoint/2010/main" val="214433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7.jp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43F316EA-EE61-45D4-AA5D-6134575718F1}" type="datetimeFigureOut">
              <a:rPr lang="pt-BR" smtClean="0"/>
              <a:t>12/03/2017</a:t>
            </a:fld>
            <a:endParaRPr lang="pt-BR"/>
          </a:p>
        </p:txBody>
      </p:sp>
      <p:sp>
        <p:nvSpPr>
          <p:cNvPr id="3" name="Espaço Reservado para Rodapé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5791200" y="104017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AC092AE-2EE4-4397-BED7-DE2DEBB70414}" type="slidenum">
              <a:rPr lang="pt-BR" smtClean="0"/>
              <a:t>‹nº›</a:t>
            </a:fld>
            <a:endParaRPr lang="pt-BR"/>
          </a:p>
        </p:txBody>
      </p:sp>
      <p:sp>
        <p:nvSpPr>
          <p:cNvPr id="22" name="Espaço Reservado para Título 21"/>
          <p:cNvSpPr>
            <a:spLocks noGrp="1"/>
          </p:cNvSpPr>
          <p:nvPr>
            <p:ph type="title"/>
          </p:nvPr>
        </p:nvSpPr>
        <p:spPr>
          <a:xfrm>
            <a:off x="402336" y="228600"/>
            <a:ext cx="11379200" cy="758952"/>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extLst>
      <p:ext uri="{BB962C8B-B14F-4D97-AF65-F5344CB8AC3E}">
        <p14:creationId xmlns:p14="http://schemas.microsoft.com/office/powerpoint/2010/main" val="2008803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D5989F2-9A0F-4D6B-BD6B-4C5F023C91B1}" type="datetimeFigureOut">
              <a:rPr lang="pt-BR" smtClean="0"/>
              <a:t>12/03/2017</a:t>
            </a:fld>
            <a:endParaRPr lang="pt-BR"/>
          </a:p>
        </p:txBody>
      </p:sp>
      <p:sp>
        <p:nvSpPr>
          <p:cNvPr id="3" name="Espaço Reservado para Rodapé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5791200" y="104017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CACC7F1-D402-4634-82CF-F44B4DF50986}" type="slidenum">
              <a:rPr lang="pt-BR" smtClean="0"/>
              <a:t>‹nº›</a:t>
            </a:fld>
            <a:endParaRPr lang="pt-BR"/>
          </a:p>
        </p:txBody>
      </p:sp>
      <p:sp>
        <p:nvSpPr>
          <p:cNvPr id="22" name="Espaço Reservado para Título 21"/>
          <p:cNvSpPr>
            <a:spLocks noGrp="1"/>
          </p:cNvSpPr>
          <p:nvPr>
            <p:ph type="title"/>
          </p:nvPr>
        </p:nvSpPr>
        <p:spPr>
          <a:xfrm>
            <a:off x="402336" y="228600"/>
            <a:ext cx="11379200" cy="758952"/>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extLst>
      <p:ext uri="{BB962C8B-B14F-4D97-AF65-F5344CB8AC3E}">
        <p14:creationId xmlns:p14="http://schemas.microsoft.com/office/powerpoint/2010/main" val="11454636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D5989F2-9A0F-4D6B-BD6B-4C5F023C91B1}" type="datetimeFigureOut">
              <a:rPr lang="pt-BR" smtClean="0"/>
              <a:t>12/03/2017</a:t>
            </a:fld>
            <a:endParaRPr lang="pt-BR"/>
          </a:p>
        </p:txBody>
      </p:sp>
      <p:sp>
        <p:nvSpPr>
          <p:cNvPr id="3" name="Espaço Reservado para Rodapé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5791200" y="104017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CACC7F1-D402-4634-82CF-F44B4DF50986}" type="slidenum">
              <a:rPr lang="pt-BR" smtClean="0"/>
              <a:t>‹nº›</a:t>
            </a:fld>
            <a:endParaRPr lang="pt-BR"/>
          </a:p>
        </p:txBody>
      </p:sp>
      <p:sp>
        <p:nvSpPr>
          <p:cNvPr id="22" name="Espaço Reservado para Título 21"/>
          <p:cNvSpPr>
            <a:spLocks noGrp="1"/>
          </p:cNvSpPr>
          <p:nvPr>
            <p:ph type="title"/>
          </p:nvPr>
        </p:nvSpPr>
        <p:spPr>
          <a:xfrm>
            <a:off x="402336" y="228600"/>
            <a:ext cx="11379200" cy="758952"/>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extLst>
      <p:ext uri="{BB962C8B-B14F-4D97-AF65-F5344CB8AC3E}">
        <p14:creationId xmlns:p14="http://schemas.microsoft.com/office/powerpoint/2010/main" val="39040829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3F316EA-EE61-45D4-AA5D-6134575718F1}" type="datetimeFigureOut">
              <a:rPr lang="pt-BR" smtClean="0"/>
              <a:t>12/03/2017</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AC092AE-2EE4-4397-BED7-DE2DEBB70414}" type="slidenum">
              <a:rPr lang="pt-BR" smtClean="0"/>
              <a:t>‹nº›</a:t>
            </a:fld>
            <a:endParaRPr lang="pt-BR"/>
          </a:p>
        </p:txBody>
      </p:sp>
    </p:spTree>
    <p:extLst>
      <p:ext uri="{BB962C8B-B14F-4D97-AF65-F5344CB8AC3E}">
        <p14:creationId xmlns:p14="http://schemas.microsoft.com/office/powerpoint/2010/main" val="925687945"/>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D5989F2-9A0F-4D6B-BD6B-4C5F023C91B1}" type="datetimeFigureOut">
              <a:rPr lang="pt-BR" smtClean="0"/>
              <a:t>12/03/2017</a:t>
            </a:fld>
            <a:endParaRPr lang="pt-BR"/>
          </a:p>
        </p:txBody>
      </p:sp>
      <p:sp>
        <p:nvSpPr>
          <p:cNvPr id="3" name="Espaço Reservado para Rodapé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5791200" y="104017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CACC7F1-D402-4634-82CF-F44B4DF50986}" type="slidenum">
              <a:rPr lang="pt-BR" smtClean="0"/>
              <a:t>‹nº›</a:t>
            </a:fld>
            <a:endParaRPr lang="pt-BR"/>
          </a:p>
        </p:txBody>
      </p:sp>
      <p:sp>
        <p:nvSpPr>
          <p:cNvPr id="22" name="Espaço Reservado para Título 21"/>
          <p:cNvSpPr>
            <a:spLocks noGrp="1"/>
          </p:cNvSpPr>
          <p:nvPr>
            <p:ph type="title"/>
          </p:nvPr>
        </p:nvSpPr>
        <p:spPr>
          <a:xfrm>
            <a:off x="402336" y="228600"/>
            <a:ext cx="11379200" cy="758952"/>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extLst>
      <p:ext uri="{BB962C8B-B14F-4D97-AF65-F5344CB8AC3E}">
        <p14:creationId xmlns:p14="http://schemas.microsoft.com/office/powerpoint/2010/main" val="3167473015"/>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3F316EA-EE61-45D4-AA5D-6134575718F1}" type="datetimeFigureOut">
              <a:rPr lang="pt-BR" smtClean="0"/>
              <a:t>12/03/2017</a:t>
            </a:fld>
            <a:endParaRPr lang="pt-B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pt-B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3AC092AE-2EE4-4397-BED7-DE2DEBB70414}" type="slidenum">
              <a:rPr lang="pt-BR" smtClean="0"/>
              <a:t>‹nº›</a:t>
            </a:fld>
            <a:endParaRPr lang="pt-BR"/>
          </a:p>
        </p:txBody>
      </p:sp>
    </p:spTree>
    <p:extLst>
      <p:ext uri="{BB962C8B-B14F-4D97-AF65-F5344CB8AC3E}">
        <p14:creationId xmlns:p14="http://schemas.microsoft.com/office/powerpoint/2010/main" val="536366869"/>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 id="2147484251" r:id="rId14"/>
    <p:sldLayoutId id="2147484252" r:id="rId15"/>
    <p:sldLayoutId id="2147484253" r:id="rId16"/>
    <p:sldLayoutId id="2147484254" r:id="rId17"/>
    <p:sldLayoutId id="2147484255"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7200" dirty="0" smtClean="0"/>
              <a:t>Reforma da previdência: mito ou necessidade</a:t>
            </a:r>
            <a:endParaRPr lang="pt-BR" sz="7200" dirty="0"/>
          </a:p>
        </p:txBody>
      </p:sp>
      <p:sp>
        <p:nvSpPr>
          <p:cNvPr id="3" name="Espaço Reservado para Texto 2"/>
          <p:cNvSpPr>
            <a:spLocks noGrp="1"/>
          </p:cNvSpPr>
          <p:nvPr>
            <p:ph type="body" idx="1"/>
          </p:nvPr>
        </p:nvSpPr>
        <p:spPr/>
        <p:txBody>
          <a:bodyPr>
            <a:noAutofit/>
          </a:bodyPr>
          <a:lstStyle/>
          <a:p>
            <a:pPr>
              <a:lnSpc>
                <a:spcPct val="100000"/>
              </a:lnSpc>
              <a:spcBef>
                <a:spcPts val="0"/>
              </a:spcBef>
            </a:pPr>
            <a:r>
              <a:rPr lang="pt-BR" sz="4000" dirty="0" smtClean="0"/>
              <a:t>central dos sindicatos brasileiros</a:t>
            </a:r>
          </a:p>
          <a:p>
            <a:pPr>
              <a:lnSpc>
                <a:spcPct val="100000"/>
              </a:lnSpc>
              <a:spcBef>
                <a:spcPts val="0"/>
              </a:spcBef>
            </a:pPr>
            <a:r>
              <a:rPr lang="pt-BR" sz="4000" dirty="0" smtClean="0"/>
              <a:t>2017</a:t>
            </a:r>
            <a:endParaRPr lang="pt-BR" sz="40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200" y="228600"/>
            <a:ext cx="3643600" cy="1157906"/>
          </a:xfrm>
          <a:prstGeom prst="rect">
            <a:avLst/>
          </a:prstGeom>
        </p:spPr>
      </p:pic>
    </p:spTree>
    <p:extLst>
      <p:ext uri="{BB962C8B-B14F-4D97-AF65-F5344CB8AC3E}">
        <p14:creationId xmlns:p14="http://schemas.microsoft.com/office/powerpoint/2010/main" val="300977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 y="0"/>
            <a:ext cx="10394707" cy="1158140"/>
          </a:xfrm>
        </p:spPr>
        <p:txBody>
          <a:bodyPr>
            <a:noAutofit/>
          </a:bodyPr>
          <a:lstStyle/>
          <a:p>
            <a:r>
              <a:rPr lang="pt-BR" sz="3600" dirty="0" smtClean="0"/>
              <a:t>Receitas</a:t>
            </a:r>
            <a:r>
              <a:rPr lang="pt-BR" sz="3600" dirty="0"/>
              <a:t> </a:t>
            </a:r>
            <a:r>
              <a:rPr lang="pt-BR" sz="3600" dirty="0" smtClean="0"/>
              <a:t>e despesas da seguridade social </a:t>
            </a:r>
            <a:br>
              <a:rPr lang="pt-BR" sz="3600" dirty="0" smtClean="0"/>
            </a:br>
            <a:r>
              <a:rPr lang="pt-BR" sz="1800" dirty="0" smtClean="0"/>
              <a:t>(agosto/2016 – 16º edição) </a:t>
            </a:r>
            <a:endParaRPr lang="pt-BR" sz="1800" dirty="0"/>
          </a:p>
        </p:txBody>
      </p:sp>
      <p:sp>
        <p:nvSpPr>
          <p:cNvPr id="6" name="Retângulo 5"/>
          <p:cNvSpPr/>
          <p:nvPr/>
        </p:nvSpPr>
        <p:spPr>
          <a:xfrm>
            <a:off x="114300" y="5636764"/>
            <a:ext cx="11609613" cy="523220"/>
          </a:xfrm>
          <a:prstGeom prst="rect">
            <a:avLst/>
          </a:prstGeom>
        </p:spPr>
        <p:txBody>
          <a:bodyPr wrap="square">
            <a:spAutoFit/>
          </a:bodyPr>
          <a:lstStyle/>
          <a:p>
            <a:r>
              <a:rPr lang="pt-BR" sz="1400" dirty="0">
                <a:solidFill>
                  <a:schemeClr val="bg1"/>
                </a:solidFill>
                <a:latin typeface="Candara" panose="020E0502030303020204" pitchFamily="34" charset="0"/>
              </a:rPr>
              <a:t>Fonte: Sistema Integrado de Administração Financeira do Governo Federal - SIAFI - extração Siga Brasil – Senado </a:t>
            </a:r>
            <a:r>
              <a:rPr lang="pt-BR" sz="1400" dirty="0" smtClean="0">
                <a:solidFill>
                  <a:schemeClr val="bg1"/>
                </a:solidFill>
                <a:latin typeface="Candara" panose="020E0502030303020204" pitchFamily="34" charset="0"/>
              </a:rPr>
              <a:t>Federal. Elaboração DIEESE. Deflator INPC dez/ 2016 </a:t>
            </a:r>
            <a:endParaRPr lang="pt-BR" sz="1400" dirty="0">
              <a:solidFill>
                <a:schemeClr val="bg1"/>
              </a:solidFill>
              <a:latin typeface="Candara" panose="020E0502030303020204" pitchFamily="34" charset="0"/>
            </a:endParaRPr>
          </a:p>
        </p:txBody>
      </p:sp>
      <p:sp>
        <p:nvSpPr>
          <p:cNvPr id="7" name="CaixaDeTexto 6"/>
          <p:cNvSpPr txBox="1"/>
          <p:nvPr/>
        </p:nvSpPr>
        <p:spPr>
          <a:xfrm>
            <a:off x="9866373" y="712528"/>
            <a:ext cx="2025982" cy="369332"/>
          </a:xfrm>
          <a:prstGeom prst="rect">
            <a:avLst/>
          </a:prstGeom>
          <a:noFill/>
        </p:spPr>
        <p:txBody>
          <a:bodyPr wrap="square" rtlCol="0">
            <a:spAutoFit/>
          </a:bodyPr>
          <a:lstStyle/>
          <a:p>
            <a:r>
              <a:rPr lang="pt-BR" dirty="0" smtClean="0">
                <a:solidFill>
                  <a:schemeClr val="bg2">
                    <a:lumMod val="50000"/>
                  </a:schemeClr>
                </a:solidFill>
                <a:latin typeface="Candara" panose="020E0502030303020204" pitchFamily="34" charset="0"/>
              </a:rPr>
              <a:t>Em R$ milhões </a:t>
            </a:r>
            <a:endParaRPr lang="pt-BR" dirty="0">
              <a:solidFill>
                <a:schemeClr val="bg2">
                  <a:lumMod val="50000"/>
                </a:schemeClr>
              </a:solidFill>
              <a:latin typeface="Candara" panose="020E0502030303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353128961"/>
              </p:ext>
            </p:extLst>
          </p:nvPr>
        </p:nvGraphicFramePr>
        <p:xfrm>
          <a:off x="114300" y="1084220"/>
          <a:ext cx="11468100" cy="44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740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3173"/>
            <a:ext cx="10689021" cy="1158140"/>
          </a:xfrm>
        </p:spPr>
        <p:txBody>
          <a:bodyPr>
            <a:noAutofit/>
          </a:bodyPr>
          <a:lstStyle/>
          <a:p>
            <a:r>
              <a:rPr lang="pt-BR" sz="3200" dirty="0" smtClean="0"/>
              <a:t>Fluxo de caixa do </a:t>
            </a:r>
            <a:r>
              <a:rPr lang="pt-BR" sz="3200" dirty="0" err="1" smtClean="0"/>
              <a:t>rgps</a:t>
            </a:r>
            <a:r>
              <a:rPr lang="pt-BR" sz="3200" dirty="0" smtClean="0"/>
              <a:t/>
            </a:r>
            <a:br>
              <a:rPr lang="pt-BR" sz="3200" dirty="0" smtClean="0"/>
            </a:br>
            <a:r>
              <a:rPr lang="pt-BR" sz="3200" dirty="0" smtClean="0">
                <a:solidFill>
                  <a:schemeClr val="accent6"/>
                </a:solidFill>
              </a:rPr>
              <a:t>saldo previdenciário negativo</a:t>
            </a:r>
            <a:r>
              <a:rPr lang="pt-BR" sz="3200" dirty="0" smtClean="0"/>
              <a:t>           </a:t>
            </a:r>
            <a:r>
              <a:rPr lang="pt-BR" sz="3200" dirty="0" smtClean="0">
                <a:solidFill>
                  <a:schemeClr val="accent6"/>
                </a:solidFill>
              </a:rPr>
              <a:t>déficit</a:t>
            </a:r>
            <a:r>
              <a:rPr lang="pt-BR" sz="3200" dirty="0" smtClean="0"/>
              <a:t> </a:t>
            </a:r>
            <a:r>
              <a:rPr lang="pt-BR" sz="3200" dirty="0" smtClean="0">
                <a:solidFill>
                  <a:schemeClr val="accent6"/>
                </a:solidFill>
              </a:rPr>
              <a:t>da previdência   </a:t>
            </a:r>
            <a:r>
              <a:rPr lang="pt-BR" sz="3600" dirty="0" smtClean="0"/>
              <a:t/>
            </a:r>
            <a:br>
              <a:rPr lang="pt-BR" sz="3600" dirty="0" smtClean="0"/>
            </a:br>
            <a:endParaRPr lang="pt-BR" sz="1400" dirty="0"/>
          </a:p>
        </p:txBody>
      </p:sp>
      <p:sp>
        <p:nvSpPr>
          <p:cNvPr id="6" name="Retângulo 5"/>
          <p:cNvSpPr/>
          <p:nvPr/>
        </p:nvSpPr>
        <p:spPr>
          <a:xfrm>
            <a:off x="114300" y="5636764"/>
            <a:ext cx="11609613" cy="523220"/>
          </a:xfrm>
          <a:prstGeom prst="rect">
            <a:avLst/>
          </a:prstGeom>
        </p:spPr>
        <p:txBody>
          <a:bodyPr wrap="square">
            <a:spAutoFit/>
          </a:bodyPr>
          <a:lstStyle/>
          <a:p>
            <a:r>
              <a:rPr lang="pt-BR" sz="1400" dirty="0" smtClean="0">
                <a:solidFill>
                  <a:schemeClr val="bg1"/>
                </a:solidFill>
                <a:latin typeface="Candara" panose="020E0502030303020204" pitchFamily="34" charset="0"/>
              </a:rPr>
              <a:t>Fonte: Divisão </a:t>
            </a:r>
            <a:r>
              <a:rPr lang="pt-BR" sz="1400" dirty="0">
                <a:solidFill>
                  <a:schemeClr val="bg1"/>
                </a:solidFill>
                <a:latin typeface="Candara" panose="020E0502030303020204" pitchFamily="34" charset="0"/>
              </a:rPr>
              <a:t>de programação financeira do INSS; Extrato do Banco Central - BACEN; Sistema SIAFI-2015</a:t>
            </a:r>
            <a:r>
              <a:rPr lang="pt-BR" sz="1400" dirty="0" smtClean="0">
                <a:solidFill>
                  <a:schemeClr val="bg1"/>
                </a:solidFill>
                <a:latin typeface="Candara" panose="020E0502030303020204" pitchFamily="34" charset="0"/>
              </a:rPr>
              <a:t>. Elaboração SPPS/MPS . Deflator INPC dez/2016.</a:t>
            </a:r>
            <a:endParaRPr lang="pt-BR" sz="1400" dirty="0">
              <a:solidFill>
                <a:schemeClr val="bg1"/>
              </a:solidFill>
              <a:latin typeface="Candara" panose="020E0502030303020204" pitchFamily="34" charset="0"/>
            </a:endParaRPr>
          </a:p>
        </p:txBody>
      </p:sp>
      <p:sp>
        <p:nvSpPr>
          <p:cNvPr id="7" name="CaixaDeTexto 6"/>
          <p:cNvSpPr txBox="1"/>
          <p:nvPr/>
        </p:nvSpPr>
        <p:spPr>
          <a:xfrm>
            <a:off x="10497094" y="868112"/>
            <a:ext cx="2025982" cy="307777"/>
          </a:xfrm>
          <a:prstGeom prst="rect">
            <a:avLst/>
          </a:prstGeom>
          <a:noFill/>
        </p:spPr>
        <p:txBody>
          <a:bodyPr wrap="square" rtlCol="0">
            <a:spAutoFit/>
          </a:bodyPr>
          <a:lstStyle/>
          <a:p>
            <a:r>
              <a:rPr lang="pt-BR" sz="1400" dirty="0" smtClean="0">
                <a:solidFill>
                  <a:schemeClr val="bg2">
                    <a:lumMod val="50000"/>
                  </a:schemeClr>
                </a:solidFill>
                <a:latin typeface="Candara" panose="020E0502030303020204" pitchFamily="34" charset="0"/>
              </a:rPr>
              <a:t>Em R$ bilhões </a:t>
            </a:r>
            <a:endParaRPr lang="pt-BR" sz="1400" dirty="0">
              <a:solidFill>
                <a:schemeClr val="bg2">
                  <a:lumMod val="50000"/>
                </a:schemeClr>
              </a:solidFill>
              <a:latin typeface="Candara" panose="020E0502030303020204" pitchFamily="34" charset="0"/>
            </a:endParaRPr>
          </a:p>
        </p:txBody>
      </p:sp>
      <p:sp>
        <p:nvSpPr>
          <p:cNvPr id="3" name="Diferente de 2"/>
          <p:cNvSpPr/>
          <p:nvPr/>
        </p:nvSpPr>
        <p:spPr>
          <a:xfrm>
            <a:off x="5439103" y="425669"/>
            <a:ext cx="756744" cy="728294"/>
          </a:xfrm>
          <a:prstGeom prst="mathNotEqua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solidFill>
                <a:schemeClr val="tx1"/>
              </a:solidFill>
            </a:endParaRPr>
          </a:p>
        </p:txBody>
      </p:sp>
      <p:graphicFrame>
        <p:nvGraphicFramePr>
          <p:cNvPr id="8" name="Gráfico 7"/>
          <p:cNvGraphicFramePr>
            <a:graphicFrameLocks/>
          </p:cNvGraphicFramePr>
          <p:nvPr>
            <p:extLst>
              <p:ext uri="{D42A27DB-BD31-4B8C-83A1-F6EECF244321}">
                <p14:modId xmlns:p14="http://schemas.microsoft.com/office/powerpoint/2010/main" val="302111577"/>
              </p:ext>
            </p:extLst>
          </p:nvPr>
        </p:nvGraphicFramePr>
        <p:xfrm>
          <a:off x="114300" y="1153963"/>
          <a:ext cx="11417299" cy="4387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48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resumindo</a:t>
            </a:r>
            <a:endParaRPr lang="pt-BR" dirty="0"/>
          </a:p>
        </p:txBody>
      </p:sp>
      <p:sp>
        <p:nvSpPr>
          <p:cNvPr id="3" name="Espaço Reservado para Conteúdo 2"/>
          <p:cNvSpPr>
            <a:spLocks noGrp="1"/>
          </p:cNvSpPr>
          <p:nvPr>
            <p:ph sz="quarter" idx="13"/>
          </p:nvPr>
        </p:nvSpPr>
        <p:spPr/>
        <p:txBody>
          <a:bodyPr/>
          <a:lstStyle/>
          <a:p>
            <a:r>
              <a:rPr lang="pt-BR" dirty="0" smtClean="0"/>
              <a:t>A seguridade tal como formulada na constituição de 1988, com suas receitas e despesas não tem tido déficit</a:t>
            </a:r>
          </a:p>
          <a:p>
            <a:r>
              <a:rPr lang="pt-BR" dirty="0" smtClean="0"/>
              <a:t>O governo apura um déficit ao incluir o REGIME DOS SERVIDORES DA UNIÃO NAS CONTAS E NÃO CONSIDERAR AS RECEITAS DESVINCULADAS PELA </a:t>
            </a:r>
            <a:r>
              <a:rPr lang="pt-BR" dirty="0" err="1" smtClean="0"/>
              <a:t>dru</a:t>
            </a:r>
            <a:endParaRPr lang="pt-BR" dirty="0"/>
          </a:p>
          <a:p>
            <a:r>
              <a:rPr lang="pt-BR" dirty="0" smtClean="0"/>
              <a:t>Nos últimos dois anos a arrecadação da previdência teve queda real de 9%</a:t>
            </a:r>
          </a:p>
          <a:p>
            <a:r>
              <a:rPr lang="pt-BR" dirty="0" smtClean="0"/>
              <a:t>A perda de arrecadação é resultado da perda de empregos formais, fruto de uma política recessiva</a:t>
            </a:r>
            <a:endParaRPr lang="pt-BR" dirty="0"/>
          </a:p>
        </p:txBody>
      </p:sp>
    </p:spTree>
    <p:extLst>
      <p:ext uri="{BB962C8B-B14F-4D97-AF65-F5344CB8AC3E}">
        <p14:creationId xmlns:p14="http://schemas.microsoft.com/office/powerpoint/2010/main" val="736239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90013"/>
            <a:ext cx="10396882" cy="1151965"/>
          </a:xfrm>
        </p:spPr>
        <p:txBody>
          <a:bodyPr>
            <a:normAutofit fontScale="90000"/>
          </a:bodyPr>
          <a:lstStyle/>
          <a:p>
            <a:r>
              <a:rPr lang="en-US" sz="2400" dirty="0" smtClean="0"/>
              <a:t>A </a:t>
            </a:r>
            <a:r>
              <a:rPr lang="en-US" sz="2400" dirty="0" err="1" smtClean="0"/>
              <a:t>necessidade</a:t>
            </a:r>
            <a:r>
              <a:rPr lang="en-US" sz="2400" dirty="0" smtClean="0"/>
              <a:t> de </a:t>
            </a:r>
            <a:r>
              <a:rPr lang="en-US" sz="2400" dirty="0" err="1" smtClean="0"/>
              <a:t>financiamento</a:t>
            </a:r>
            <a:r>
              <a:rPr lang="en-US" sz="2400" dirty="0" smtClean="0"/>
              <a:t> do </a:t>
            </a:r>
            <a:r>
              <a:rPr lang="en-US" sz="2400" dirty="0" err="1" smtClean="0"/>
              <a:t>rgps</a:t>
            </a:r>
            <a:r>
              <a:rPr lang="en-US" sz="2400" dirty="0" smtClean="0"/>
              <a:t> É A CAUSA PRINCIPAL DO CRESCIMENTO DA DÍVIDA PÚBLICA?</a:t>
            </a:r>
            <a:br>
              <a:rPr lang="en-US" sz="2400" dirty="0" smtClean="0"/>
            </a:br>
            <a:r>
              <a:rPr lang="en-US" sz="2400" dirty="0" smtClean="0">
                <a:solidFill>
                  <a:schemeClr val="accent1">
                    <a:lumMod val="75000"/>
                  </a:schemeClr>
                </a:solidFill>
              </a:rPr>
              <a:t>Variação </a:t>
            </a:r>
            <a:r>
              <a:rPr lang="en-US" sz="2400" dirty="0">
                <a:solidFill>
                  <a:schemeClr val="accent1">
                    <a:lumMod val="75000"/>
                  </a:schemeClr>
                </a:solidFill>
              </a:rPr>
              <a:t>da </a:t>
            </a:r>
            <a:r>
              <a:rPr lang="en-US" sz="2400" dirty="0" err="1">
                <a:solidFill>
                  <a:schemeClr val="accent1">
                    <a:lumMod val="75000"/>
                  </a:schemeClr>
                </a:solidFill>
              </a:rPr>
              <a:t>Dívida</a:t>
            </a:r>
            <a:r>
              <a:rPr lang="en-US" sz="2400" dirty="0">
                <a:solidFill>
                  <a:schemeClr val="accent1">
                    <a:lumMod val="75000"/>
                  </a:schemeClr>
                </a:solidFill>
              </a:rPr>
              <a:t> </a:t>
            </a:r>
            <a:r>
              <a:rPr lang="en-US" sz="2400" dirty="0" err="1">
                <a:solidFill>
                  <a:schemeClr val="accent1">
                    <a:lumMod val="75000"/>
                  </a:schemeClr>
                </a:solidFill>
              </a:rPr>
              <a:t>Bruta</a:t>
            </a:r>
            <a:r>
              <a:rPr lang="en-US" sz="2400" dirty="0">
                <a:solidFill>
                  <a:schemeClr val="accent1">
                    <a:lumMod val="75000"/>
                  </a:schemeClr>
                </a:solidFill>
              </a:rPr>
              <a:t>, </a:t>
            </a:r>
            <a:r>
              <a:rPr lang="en-US" sz="2400" dirty="0" err="1">
                <a:solidFill>
                  <a:schemeClr val="accent1">
                    <a:lumMod val="75000"/>
                  </a:schemeClr>
                </a:solidFill>
              </a:rPr>
              <a:t>Despesas</a:t>
            </a:r>
            <a:r>
              <a:rPr lang="en-US" sz="2400" dirty="0">
                <a:solidFill>
                  <a:schemeClr val="accent1">
                    <a:lumMod val="75000"/>
                  </a:schemeClr>
                </a:solidFill>
              </a:rPr>
              <a:t> com </a:t>
            </a:r>
            <a:r>
              <a:rPr lang="en-US" sz="2400" dirty="0" err="1">
                <a:solidFill>
                  <a:schemeClr val="accent1">
                    <a:lumMod val="75000"/>
                  </a:schemeClr>
                </a:solidFill>
              </a:rPr>
              <a:t>Juros</a:t>
            </a:r>
            <a:r>
              <a:rPr lang="en-US" sz="2400" dirty="0">
                <a:solidFill>
                  <a:schemeClr val="accent1">
                    <a:lumMod val="75000"/>
                  </a:schemeClr>
                </a:solidFill>
              </a:rPr>
              <a:t> e </a:t>
            </a:r>
            <a:r>
              <a:rPr lang="en-US" sz="2400" dirty="0" err="1">
                <a:solidFill>
                  <a:schemeClr val="accent1">
                    <a:lumMod val="75000"/>
                  </a:schemeClr>
                </a:solidFill>
              </a:rPr>
              <a:t>Necessidade</a:t>
            </a:r>
            <a:r>
              <a:rPr lang="en-US" sz="2400" dirty="0">
                <a:solidFill>
                  <a:schemeClr val="accent1">
                    <a:lumMod val="75000"/>
                  </a:schemeClr>
                </a:solidFill>
              </a:rPr>
              <a:t> de </a:t>
            </a:r>
            <a:r>
              <a:rPr lang="en-US" sz="2400" dirty="0" err="1">
                <a:solidFill>
                  <a:schemeClr val="accent1">
                    <a:lumMod val="75000"/>
                  </a:schemeClr>
                </a:solidFill>
              </a:rPr>
              <a:t>Financiamento</a:t>
            </a:r>
            <a:r>
              <a:rPr lang="en-US" sz="2400" dirty="0">
                <a:solidFill>
                  <a:schemeClr val="accent1">
                    <a:lumMod val="75000"/>
                  </a:schemeClr>
                </a:solidFill>
              </a:rPr>
              <a:t> do INSS - R$ </a:t>
            </a:r>
            <a:r>
              <a:rPr lang="en-US" sz="2400" dirty="0" err="1">
                <a:solidFill>
                  <a:schemeClr val="accent1">
                    <a:lumMod val="75000"/>
                  </a:schemeClr>
                </a:solidFill>
              </a:rPr>
              <a:t>milhões</a:t>
            </a:r>
            <a:endParaRPr lang="pt-BR" sz="2400" dirty="0">
              <a:solidFill>
                <a:schemeClr val="accent1">
                  <a:lumMod val="75000"/>
                </a:schemeClr>
              </a:solidFill>
            </a:endParaRPr>
          </a:p>
        </p:txBody>
      </p:sp>
      <p:graphicFrame>
        <p:nvGraphicFramePr>
          <p:cNvPr id="3" name="Gráfico 2"/>
          <p:cNvGraphicFramePr>
            <a:graphicFrameLocks noGrp="1"/>
          </p:cNvGraphicFramePr>
          <p:nvPr>
            <p:extLst>
              <p:ext uri="{D42A27DB-BD31-4B8C-83A1-F6EECF244321}">
                <p14:modId xmlns:p14="http://schemas.microsoft.com/office/powerpoint/2010/main" val="2261911361"/>
              </p:ext>
            </p:extLst>
          </p:nvPr>
        </p:nvGraphicFramePr>
        <p:xfrm>
          <a:off x="1277102" y="1733266"/>
          <a:ext cx="9637796" cy="3835021"/>
        </p:xfrm>
        <a:graphic>
          <a:graphicData uri="http://schemas.openxmlformats.org/drawingml/2006/chart">
            <c:chart xmlns:c="http://schemas.openxmlformats.org/drawingml/2006/chart" xmlns:r="http://schemas.openxmlformats.org/officeDocument/2006/relationships" r:id="rId2"/>
          </a:graphicData>
        </a:graphic>
      </p:graphicFrame>
      <p:sp>
        <p:nvSpPr>
          <p:cNvPr id="4" name="Retângulo 3"/>
          <p:cNvSpPr/>
          <p:nvPr/>
        </p:nvSpPr>
        <p:spPr>
          <a:xfrm>
            <a:off x="114300" y="5636764"/>
            <a:ext cx="11609613" cy="307777"/>
          </a:xfrm>
          <a:prstGeom prst="rect">
            <a:avLst/>
          </a:prstGeom>
        </p:spPr>
        <p:txBody>
          <a:bodyPr wrap="square">
            <a:spAutoFit/>
          </a:bodyPr>
          <a:lstStyle/>
          <a:p>
            <a:r>
              <a:rPr lang="pt-BR" sz="1400" dirty="0" smtClean="0">
                <a:solidFill>
                  <a:schemeClr val="bg1"/>
                </a:solidFill>
                <a:latin typeface="Candara" panose="020E0502030303020204" pitchFamily="34" charset="0"/>
              </a:rPr>
              <a:t>Fonte: Banco Central. Necessidades de Financiamento do Setor Público.</a:t>
            </a:r>
            <a:endParaRPr lang="pt-BR"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4256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8900"/>
            <a:ext cx="9851522" cy="1104900"/>
          </a:xfrm>
        </p:spPr>
        <p:txBody>
          <a:bodyPr>
            <a:normAutofit/>
          </a:bodyPr>
          <a:lstStyle/>
          <a:p>
            <a:pPr algn="l"/>
            <a:r>
              <a:rPr lang="pt-BR" sz="3200" dirty="0" smtClean="0"/>
              <a:t>1. a necessidade do ajuste fiscal</a:t>
            </a:r>
            <a:r>
              <a:rPr lang="pt-BR" b="1" dirty="0"/>
              <a:t/>
            </a:r>
            <a:br>
              <a:rPr lang="pt-BR" b="1" dirty="0"/>
            </a:br>
            <a:endParaRPr lang="pt-BR" dirty="0"/>
          </a:p>
        </p:txBody>
      </p:sp>
      <p:sp>
        <p:nvSpPr>
          <p:cNvPr id="3" name="Espaço Reservado para Conteúdo 2"/>
          <p:cNvSpPr>
            <a:spLocks noGrp="1"/>
          </p:cNvSpPr>
          <p:nvPr>
            <p:ph sz="quarter" idx="13"/>
          </p:nvPr>
        </p:nvSpPr>
        <p:spPr>
          <a:xfrm>
            <a:off x="0" y="520700"/>
            <a:ext cx="11709400" cy="4973638"/>
          </a:xfrm>
        </p:spPr>
        <p:txBody>
          <a:bodyPr>
            <a:noAutofit/>
          </a:bodyPr>
          <a:lstStyle/>
          <a:p>
            <a:pPr marL="567360" indent="-457200">
              <a:buClr>
                <a:schemeClr val="accent1"/>
              </a:buClr>
              <a:buFont typeface="Wingdings" panose="05000000000000000000" pitchFamily="2" charset="2"/>
              <a:buChar char="ü"/>
            </a:pPr>
            <a:r>
              <a:rPr lang="pt-BR" sz="2400" cap="none" dirty="0">
                <a:latin typeface="Candara" panose="020E0502030303020204" pitchFamily="34" charset="0"/>
              </a:rPr>
              <a:t>A  </a:t>
            </a:r>
            <a:r>
              <a:rPr lang="pt-BR" sz="2400" b="1" cap="none" dirty="0">
                <a:latin typeface="Candara" panose="020E0502030303020204" pitchFamily="34" charset="0"/>
              </a:rPr>
              <a:t>PEC 287 se articula com o </a:t>
            </a:r>
            <a:r>
              <a:rPr lang="pt-BR" sz="2400" b="1" i="1" cap="none" dirty="0">
                <a:latin typeface="Candara" panose="020E0502030303020204" pitchFamily="34" charset="0"/>
              </a:rPr>
              <a:t>Novo Regime Fiscal</a:t>
            </a:r>
            <a:r>
              <a:rPr lang="pt-BR" sz="2400" b="1" cap="none" dirty="0">
                <a:latin typeface="Candara" panose="020E0502030303020204" pitchFamily="34" charset="0"/>
              </a:rPr>
              <a:t> </a:t>
            </a:r>
            <a:r>
              <a:rPr lang="pt-BR" sz="2400" cap="none" dirty="0">
                <a:latin typeface="Candara" panose="020E0502030303020204" pitchFamily="34" charset="0"/>
              </a:rPr>
              <a:t>que estabelece, para os próximos 20 anos, o teto dos gastos públicos primários </a:t>
            </a:r>
            <a:r>
              <a:rPr lang="pt-BR" sz="2400" cap="none" dirty="0" smtClean="0">
                <a:latin typeface="Candara" panose="020E0502030303020204" pitchFamily="34" charset="0"/>
              </a:rPr>
              <a:t>(exceto </a:t>
            </a:r>
            <a:r>
              <a:rPr lang="pt-BR" sz="2400" cap="none" dirty="0">
                <a:latin typeface="Candara" panose="020E0502030303020204" pitchFamily="34" charset="0"/>
              </a:rPr>
              <a:t>despesas </a:t>
            </a:r>
            <a:r>
              <a:rPr lang="pt-BR" sz="2400" cap="none" dirty="0" smtClean="0">
                <a:latin typeface="Candara" panose="020E0502030303020204" pitchFamily="34" charset="0"/>
              </a:rPr>
              <a:t>financeiras).</a:t>
            </a:r>
            <a:endParaRPr lang="pt-BR" sz="2400" cap="none" dirty="0">
              <a:latin typeface="Candara" panose="020E0502030303020204" pitchFamily="34" charset="0"/>
            </a:endParaRPr>
          </a:p>
          <a:p>
            <a:pPr marL="567360" indent="-457200">
              <a:buClr>
                <a:schemeClr val="accent1"/>
              </a:buClr>
              <a:buFont typeface="Wingdings" panose="05000000000000000000" pitchFamily="2" charset="2"/>
              <a:buChar char="ü"/>
            </a:pPr>
            <a:r>
              <a:rPr lang="pt-BR" sz="2400" cap="none" dirty="0">
                <a:latin typeface="Candara" panose="020E0502030303020204" pitchFamily="34" charset="0"/>
              </a:rPr>
              <a:t>Considera as </a:t>
            </a:r>
            <a:r>
              <a:rPr lang="pt-BR" sz="2400" b="1" cap="none" dirty="0">
                <a:latin typeface="Candara" panose="020E0502030303020204" pitchFamily="34" charset="0"/>
              </a:rPr>
              <a:t>política de Previdência e Assistência só como despesas</a:t>
            </a:r>
            <a:r>
              <a:rPr lang="pt-BR" sz="2400" cap="none" dirty="0">
                <a:latin typeface="Candara" panose="020E0502030303020204" pitchFamily="34" charset="0"/>
              </a:rPr>
              <a:t>, que agravam o desequilíbrio financeiro e oneram o orçamento do </a:t>
            </a:r>
            <a:r>
              <a:rPr lang="pt-BR" sz="2400" cap="none" dirty="0" smtClean="0">
                <a:latin typeface="Candara" panose="020E0502030303020204" pitchFamily="34" charset="0"/>
              </a:rPr>
              <a:t>Estado</a:t>
            </a:r>
            <a:endParaRPr lang="pt-BR" sz="2400" cap="none" dirty="0">
              <a:latin typeface="Candara" panose="020E0502030303020204" pitchFamily="34" charset="0"/>
            </a:endParaRPr>
          </a:p>
          <a:p>
            <a:pPr marL="567360" indent="-457200">
              <a:buClr>
                <a:schemeClr val="accent1"/>
              </a:buClr>
              <a:buFont typeface="Wingdings" panose="05000000000000000000" pitchFamily="2" charset="2"/>
              <a:buChar char="ü"/>
            </a:pPr>
            <a:r>
              <a:rPr lang="pt-BR" sz="2400" cap="none" dirty="0">
                <a:latin typeface="Candara" panose="020E0502030303020204" pitchFamily="34" charset="0"/>
              </a:rPr>
              <a:t>Apesar da motivação fiscal da PEC 287, o governo </a:t>
            </a:r>
            <a:r>
              <a:rPr lang="pt-BR" sz="2400" b="1" cap="none" dirty="0">
                <a:latin typeface="Candara" panose="020E0502030303020204" pitchFamily="34" charset="0"/>
              </a:rPr>
              <a:t>não lança qualquer medida para reduzir a  profunda injustiça tributária</a:t>
            </a:r>
            <a:r>
              <a:rPr lang="pt-BR" sz="2400" cap="none" dirty="0">
                <a:latin typeface="Candara" panose="020E0502030303020204" pitchFamily="34" charset="0"/>
              </a:rPr>
              <a:t> que existe no país. </a:t>
            </a:r>
          </a:p>
          <a:p>
            <a:pPr marL="567360" indent="-457200">
              <a:buClr>
                <a:schemeClr val="accent1"/>
              </a:buClr>
              <a:buFont typeface="Wingdings" panose="05000000000000000000" pitchFamily="2" charset="2"/>
              <a:buChar char="ü"/>
            </a:pPr>
            <a:r>
              <a:rPr lang="pt-BR" sz="2400" b="1" cap="none" dirty="0">
                <a:latin typeface="Candara" panose="020E0502030303020204" pitchFamily="34" charset="0"/>
              </a:rPr>
              <a:t>Desconsidera o peso dos gastos com juros </a:t>
            </a:r>
            <a:r>
              <a:rPr lang="pt-BR" sz="2400" cap="none" dirty="0">
                <a:latin typeface="Candara" panose="020E0502030303020204" pitchFamily="34" charset="0"/>
              </a:rPr>
              <a:t>que representa uma transferência </a:t>
            </a:r>
            <a:r>
              <a:rPr lang="pt-BR" sz="2400" cap="none" dirty="0" smtClean="0">
                <a:latin typeface="Candara" panose="020E0502030303020204" pitchFamily="34" charset="0"/>
              </a:rPr>
              <a:t>maciça </a:t>
            </a:r>
            <a:r>
              <a:rPr lang="pt-BR" sz="2400" cap="none" dirty="0">
                <a:latin typeface="Candara" panose="020E0502030303020204" pitchFamily="34" charset="0"/>
              </a:rPr>
              <a:t>de recursos da população para pessoas físicas e jurídicas que dispõem de aplicações em títulos da dívida brasileira</a:t>
            </a:r>
            <a:r>
              <a:rPr lang="pt-BR" sz="2400" cap="none" dirty="0" smtClean="0">
                <a:latin typeface="Candara" panose="020E0502030303020204" pitchFamily="34" charset="0"/>
              </a:rPr>
              <a:t>. </a:t>
            </a:r>
            <a:endParaRPr lang="pt-BR" sz="2400" cap="none" dirty="0">
              <a:latin typeface="Candara" panose="020E0502030303020204" pitchFamily="34" charset="0"/>
            </a:endParaRPr>
          </a:p>
        </p:txBody>
      </p:sp>
    </p:spTree>
    <p:extLst>
      <p:ext uri="{BB962C8B-B14F-4D97-AF65-F5344CB8AC3E}">
        <p14:creationId xmlns:p14="http://schemas.microsoft.com/office/powerpoint/2010/main" val="2255594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79" y="0"/>
            <a:ext cx="9851522" cy="1181100"/>
          </a:xfrm>
        </p:spPr>
        <p:txBody>
          <a:bodyPr>
            <a:normAutofit/>
          </a:bodyPr>
          <a:lstStyle/>
          <a:p>
            <a:pPr algn="l"/>
            <a:r>
              <a:rPr lang="pt-BR" sz="3200" dirty="0" smtClean="0"/>
              <a:t>2. a questão demográfica</a:t>
            </a:r>
            <a:r>
              <a:rPr lang="pt-BR" b="1" dirty="0"/>
              <a:t/>
            </a:r>
            <a:br>
              <a:rPr lang="pt-BR" b="1" dirty="0"/>
            </a:br>
            <a:endParaRPr lang="pt-BR" dirty="0"/>
          </a:p>
        </p:txBody>
      </p:sp>
      <p:sp>
        <p:nvSpPr>
          <p:cNvPr id="3" name="Espaço Reservado para Conteúdo 2"/>
          <p:cNvSpPr>
            <a:spLocks noGrp="1"/>
          </p:cNvSpPr>
          <p:nvPr>
            <p:ph sz="quarter" idx="13"/>
          </p:nvPr>
        </p:nvSpPr>
        <p:spPr>
          <a:xfrm>
            <a:off x="67179" y="762000"/>
            <a:ext cx="11616821" cy="5035550"/>
          </a:xfrm>
        </p:spPr>
        <p:txBody>
          <a:bodyPr>
            <a:normAutofit lnSpcReduction="10000"/>
          </a:bodyPr>
          <a:lstStyle/>
          <a:p>
            <a:pPr marL="279180" indent="-342900" algn="just">
              <a:spcBef>
                <a:spcPts val="600"/>
              </a:spcBef>
              <a:buClr>
                <a:schemeClr val="accent1"/>
              </a:buClr>
              <a:buFont typeface="Wingdings" panose="05000000000000000000" pitchFamily="2" charset="2"/>
              <a:buChar char="ü"/>
            </a:pPr>
            <a:r>
              <a:rPr lang="pt-BR" sz="2400" dirty="0" smtClean="0">
                <a:latin typeface="Candara" panose="020E0502030303020204" pitchFamily="34" charset="0"/>
              </a:rPr>
              <a:t>O</a:t>
            </a:r>
            <a:r>
              <a:rPr lang="pt-BR" sz="2400" cap="none" dirty="0" smtClean="0">
                <a:latin typeface="Candara" panose="020E0502030303020204" pitchFamily="34" charset="0"/>
              </a:rPr>
              <a:t>s </a:t>
            </a:r>
            <a:r>
              <a:rPr lang="pt-BR" sz="2400" cap="none" dirty="0">
                <a:latin typeface="Candara" panose="020E0502030303020204" pitchFamily="34" charset="0"/>
              </a:rPr>
              <a:t>impactos do </a:t>
            </a:r>
            <a:r>
              <a:rPr lang="pt-BR" sz="2400" b="1" cap="none" dirty="0" smtClean="0">
                <a:latin typeface="Candara" panose="020E0502030303020204" pitchFamily="34" charset="0"/>
              </a:rPr>
              <a:t>envelhecimento </a:t>
            </a:r>
            <a:r>
              <a:rPr lang="pt-BR" sz="2400" b="1" cap="none" dirty="0">
                <a:latin typeface="Candara" panose="020E0502030303020204" pitchFamily="34" charset="0"/>
              </a:rPr>
              <a:t>sobre a Seguridade devem ser analisados junto com outras dimensões sociais e </a:t>
            </a:r>
            <a:r>
              <a:rPr lang="pt-BR" sz="2400" b="1" cap="none" dirty="0" smtClean="0">
                <a:latin typeface="Candara" panose="020E0502030303020204" pitchFamily="34" charset="0"/>
              </a:rPr>
              <a:t>econômicas</a:t>
            </a:r>
            <a:r>
              <a:rPr lang="pt-BR" sz="2400" cap="none" dirty="0" smtClean="0">
                <a:latin typeface="Candara" panose="020E0502030303020204" pitchFamily="34" charset="0"/>
              </a:rPr>
              <a:t>. </a:t>
            </a:r>
            <a:endParaRPr lang="pt-BR" sz="2400" cap="none" dirty="0">
              <a:latin typeface="Candara" panose="020E0502030303020204" pitchFamily="34" charset="0"/>
            </a:endParaRPr>
          </a:p>
          <a:p>
            <a:pPr marL="279180" indent="-342900" algn="just">
              <a:spcBef>
                <a:spcPts val="600"/>
              </a:spcBef>
              <a:buClr>
                <a:schemeClr val="accent1"/>
              </a:buClr>
              <a:buFont typeface="Wingdings" panose="05000000000000000000" pitchFamily="2" charset="2"/>
              <a:buChar char="ü"/>
            </a:pPr>
            <a:r>
              <a:rPr lang="pt-BR" sz="2400" cap="none" dirty="0">
                <a:latin typeface="Candara" panose="020E0502030303020204" pitchFamily="34" charset="0"/>
              </a:rPr>
              <a:t>As variáveis </a:t>
            </a:r>
            <a:r>
              <a:rPr lang="pt-BR" sz="2400" b="1" cap="none" dirty="0">
                <a:latin typeface="Candara" panose="020E0502030303020204" pitchFamily="34" charset="0"/>
              </a:rPr>
              <a:t>demográficas são </a:t>
            </a:r>
            <a:r>
              <a:rPr lang="pt-BR" sz="2400" b="1" cap="none" dirty="0" smtClean="0">
                <a:latin typeface="Candara" panose="020E0502030303020204" pitchFamily="34" charset="0"/>
              </a:rPr>
              <a:t>mediadas</a:t>
            </a:r>
            <a:r>
              <a:rPr lang="pt-BR" sz="2400" cap="none" dirty="0" smtClean="0">
                <a:latin typeface="Candara" panose="020E0502030303020204" pitchFamily="34" charset="0"/>
              </a:rPr>
              <a:t>, por exemplo,  </a:t>
            </a:r>
            <a:r>
              <a:rPr lang="pt-BR" sz="2400" cap="none" dirty="0">
                <a:latin typeface="Candara" panose="020E0502030303020204" pitchFamily="34" charset="0"/>
              </a:rPr>
              <a:t>pelo  nível do desemprego, a adesão dos trabalhadores ao sistema e o grau de disponibilidade </a:t>
            </a:r>
            <a:r>
              <a:rPr lang="pt-BR" sz="2400" b="1" cap="none" dirty="0">
                <a:latin typeface="Candara" panose="020E0502030303020204" pitchFamily="34" charset="0"/>
              </a:rPr>
              <a:t>para o mercado de trabalho</a:t>
            </a:r>
            <a:r>
              <a:rPr lang="pt-BR" sz="2400" cap="none" dirty="0">
                <a:latin typeface="Candara" panose="020E0502030303020204" pitchFamily="34" charset="0"/>
              </a:rPr>
              <a:t>. </a:t>
            </a:r>
          </a:p>
          <a:p>
            <a:pPr marL="279180" indent="-342900" algn="just">
              <a:spcBef>
                <a:spcPts val="600"/>
              </a:spcBef>
              <a:buClr>
                <a:schemeClr val="accent1"/>
              </a:buClr>
              <a:buFont typeface="Wingdings" panose="05000000000000000000" pitchFamily="2" charset="2"/>
              <a:buChar char="ü"/>
            </a:pPr>
            <a:r>
              <a:rPr lang="pt-BR" sz="2400" cap="none" dirty="0" smtClean="0">
                <a:latin typeface="Candara" panose="020E0502030303020204" pitchFamily="34" charset="0"/>
              </a:rPr>
              <a:t>Em uma trajetória de crescimento da </a:t>
            </a:r>
            <a:r>
              <a:rPr lang="pt-BR" sz="2400" b="1" cap="none" dirty="0">
                <a:latin typeface="Candara" panose="020E0502030303020204" pitchFamily="34" charset="0"/>
              </a:rPr>
              <a:t>produtividade, do emprego e da remuneração do trabalho, alivia-se a carga de se ter mais pessoas </a:t>
            </a:r>
            <a:r>
              <a:rPr lang="pt-BR" sz="2400" cap="none" dirty="0">
                <a:latin typeface="Candara" panose="020E0502030303020204" pitchFamily="34" charset="0"/>
              </a:rPr>
              <a:t>que recebem aposentadoria, pensão ou auxílio. </a:t>
            </a:r>
          </a:p>
          <a:p>
            <a:pPr marL="279180" indent="-342900" algn="just">
              <a:spcBef>
                <a:spcPts val="600"/>
              </a:spcBef>
              <a:buClr>
                <a:schemeClr val="accent1"/>
              </a:buClr>
              <a:buFont typeface="Wingdings" panose="05000000000000000000" pitchFamily="2" charset="2"/>
              <a:buChar char="ü"/>
            </a:pPr>
            <a:r>
              <a:rPr lang="pt-BR" sz="2400" cap="none" dirty="0">
                <a:latin typeface="Candara" panose="020E0502030303020204" pitchFamily="34" charset="0"/>
              </a:rPr>
              <a:t>Também é importante </a:t>
            </a:r>
            <a:r>
              <a:rPr lang="pt-BR" sz="2400" b="1" cap="none" dirty="0">
                <a:latin typeface="Candara" panose="020E0502030303020204" pitchFamily="34" charset="0"/>
              </a:rPr>
              <a:t>reforçar a fiscalização </a:t>
            </a:r>
            <a:r>
              <a:rPr lang="pt-BR" sz="2400" cap="none" dirty="0">
                <a:latin typeface="Candara" panose="020E0502030303020204" pitchFamily="34" charset="0"/>
              </a:rPr>
              <a:t>sobre as relações de trabalho.  </a:t>
            </a:r>
            <a:endParaRPr lang="pt-BR" sz="2400" cap="none" dirty="0" smtClean="0">
              <a:latin typeface="Candara" panose="020E0502030303020204" pitchFamily="34" charset="0"/>
            </a:endParaRPr>
          </a:p>
          <a:p>
            <a:pPr marL="279180" indent="-342900" algn="just">
              <a:spcBef>
                <a:spcPts val="600"/>
              </a:spcBef>
              <a:buClr>
                <a:schemeClr val="accent1"/>
              </a:buClr>
              <a:buFont typeface="Wingdings" panose="05000000000000000000" pitchFamily="2" charset="2"/>
              <a:buChar char="ü"/>
            </a:pPr>
            <a:r>
              <a:rPr lang="pt-BR" sz="2400" cap="none" dirty="0" smtClean="0">
                <a:latin typeface="Candara" panose="020E0502030303020204" pitchFamily="34" charset="0"/>
              </a:rPr>
              <a:t>A base ampla e diversificada de financiamento da Seguridade garante menor dependência das contribuições sobre os rendimentos do trabalho. </a:t>
            </a:r>
            <a:endParaRPr lang="pt-BR" sz="2400" cap="none" dirty="0">
              <a:latin typeface="Candara" panose="020E0502030303020204" pitchFamily="34" charset="0"/>
            </a:endParaRPr>
          </a:p>
          <a:p>
            <a:endParaRPr lang="pt-BR" dirty="0"/>
          </a:p>
        </p:txBody>
      </p:sp>
    </p:spTree>
    <p:extLst>
      <p:ext uri="{BB962C8B-B14F-4D97-AF65-F5344CB8AC3E}">
        <p14:creationId xmlns:p14="http://schemas.microsoft.com/office/powerpoint/2010/main" val="312408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7545" y="332657"/>
            <a:ext cx="10358651" cy="1538883"/>
          </a:xfrm>
          <a:prstGeom prst="rect">
            <a:avLst/>
          </a:prstGeom>
          <a:noFill/>
        </p:spPr>
        <p:txBody>
          <a:bodyPr wrap="square" rtlCol="0">
            <a:spAutoFit/>
          </a:bodyPr>
          <a:lstStyle/>
          <a:p>
            <a:r>
              <a:rPr lang="pt-BR" sz="2800" b="1" dirty="0">
                <a:solidFill>
                  <a:schemeClr val="accent1">
                    <a:lumMod val="75000"/>
                  </a:schemeClr>
                </a:solidFill>
              </a:rPr>
              <a:t>Hiato de desproteção trabalhista e previdenciária</a:t>
            </a:r>
          </a:p>
          <a:p>
            <a:r>
              <a:rPr lang="pt-BR" sz="2200" dirty="0">
                <a:solidFill>
                  <a:schemeClr val="accent1">
                    <a:lumMod val="75000"/>
                  </a:schemeClr>
                </a:solidFill>
              </a:rPr>
              <a:t>Inativos, desocupados ou ocupados sem aposentadoria/pensão, sem contrato, sem contribuição previdenciária.</a:t>
            </a:r>
          </a:p>
          <a:p>
            <a:r>
              <a:rPr lang="pt-BR" sz="2200" dirty="0">
                <a:solidFill>
                  <a:schemeClr val="accent1">
                    <a:lumMod val="75000"/>
                  </a:schemeClr>
                </a:solidFill>
              </a:rPr>
              <a:t>Total = 9,9 milhões    Homens = 3,7 milhões   Mulheres = 6,2 milhões</a:t>
            </a:r>
          </a:p>
        </p:txBody>
      </p:sp>
      <p:sp>
        <p:nvSpPr>
          <p:cNvPr id="4" name="CaixaDeTexto 3"/>
          <p:cNvSpPr txBox="1"/>
          <p:nvPr/>
        </p:nvSpPr>
        <p:spPr>
          <a:xfrm>
            <a:off x="327545" y="5935102"/>
            <a:ext cx="7056784" cy="307777"/>
          </a:xfrm>
          <a:prstGeom prst="rect">
            <a:avLst/>
          </a:prstGeom>
          <a:noFill/>
        </p:spPr>
        <p:txBody>
          <a:bodyPr wrap="square" rtlCol="0">
            <a:spAutoFit/>
          </a:bodyPr>
          <a:lstStyle/>
          <a:p>
            <a:r>
              <a:rPr lang="pt-BR" sz="1400" dirty="0">
                <a:solidFill>
                  <a:schemeClr val="bg1"/>
                </a:solidFill>
              </a:rPr>
              <a:t>Fonte: IBGE. PNAD 2015. Elaboração: DIEESE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5" y="2051050"/>
            <a:ext cx="11136572" cy="385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258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724" y="1840761"/>
            <a:ext cx="9478894" cy="407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382137" y="332656"/>
            <a:ext cx="10263117" cy="1508105"/>
          </a:xfrm>
          <a:prstGeom prst="rect">
            <a:avLst/>
          </a:prstGeom>
          <a:noFill/>
        </p:spPr>
        <p:txBody>
          <a:bodyPr wrap="square" rtlCol="0">
            <a:spAutoFit/>
          </a:bodyPr>
          <a:lstStyle/>
          <a:p>
            <a:r>
              <a:rPr lang="pt-BR" sz="2000" b="1" dirty="0">
                <a:solidFill>
                  <a:schemeClr val="accent1">
                    <a:lumMod val="75000"/>
                  </a:schemeClr>
                </a:solidFill>
              </a:rPr>
              <a:t>Informalidade e desproteção elevados e crescentes na fase avançada da vida. </a:t>
            </a:r>
            <a:r>
              <a:rPr lang="pt-BR" dirty="0">
                <a:solidFill>
                  <a:schemeClr val="accent1">
                    <a:lumMod val="75000"/>
                  </a:schemeClr>
                </a:solidFill>
              </a:rPr>
              <a:t>Proporção da população com ocupação não regulada por contrato formal (carteira assinada, servidor ou militar) ou que não contribui para a previdência social (conta própria, empregador).</a:t>
            </a:r>
          </a:p>
          <a:p>
            <a:pPr marL="285750" indent="-285750">
              <a:buFont typeface="Arial" panose="020B0604020202020204" pitchFamily="34" charset="0"/>
              <a:buChar char="•"/>
            </a:pPr>
            <a:r>
              <a:rPr lang="pt-BR" dirty="0">
                <a:solidFill>
                  <a:schemeClr val="accent1">
                    <a:lumMod val="75000"/>
                  </a:schemeClr>
                </a:solidFill>
              </a:rPr>
              <a:t>Inserção informal na juventude gera dificuldades em contribuir</a:t>
            </a:r>
          </a:p>
          <a:p>
            <a:pPr marL="285750" indent="-285750">
              <a:buFont typeface="Arial" panose="020B0604020202020204" pitchFamily="34" charset="0"/>
              <a:buChar char="•"/>
            </a:pPr>
            <a:r>
              <a:rPr lang="pt-BR" dirty="0">
                <a:solidFill>
                  <a:schemeClr val="accent1">
                    <a:lumMod val="75000"/>
                  </a:schemeClr>
                </a:solidFill>
              </a:rPr>
              <a:t>Ocupação precária a partir dos 50 anos indica um hiato de desproteção</a:t>
            </a:r>
          </a:p>
        </p:txBody>
      </p:sp>
      <p:sp>
        <p:nvSpPr>
          <p:cNvPr id="4" name="CaixaDeTexto 3"/>
          <p:cNvSpPr txBox="1"/>
          <p:nvPr/>
        </p:nvSpPr>
        <p:spPr>
          <a:xfrm>
            <a:off x="1384724" y="5915156"/>
            <a:ext cx="7056784" cy="307777"/>
          </a:xfrm>
          <a:prstGeom prst="rect">
            <a:avLst/>
          </a:prstGeom>
          <a:noFill/>
        </p:spPr>
        <p:txBody>
          <a:bodyPr wrap="square" rtlCol="0">
            <a:spAutoFit/>
          </a:bodyPr>
          <a:lstStyle/>
          <a:p>
            <a:r>
              <a:rPr lang="pt-BR" sz="1400" dirty="0">
                <a:solidFill>
                  <a:schemeClr val="bg1"/>
                </a:solidFill>
              </a:rPr>
              <a:t>Fonte: IBGE. PNAD 2015. Elaboração: DIEESE</a:t>
            </a:r>
          </a:p>
        </p:txBody>
      </p:sp>
    </p:spTree>
    <p:extLst>
      <p:ext uri="{BB962C8B-B14F-4D97-AF65-F5344CB8AC3E}">
        <p14:creationId xmlns:p14="http://schemas.microsoft.com/office/powerpoint/2010/main" val="4082823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79" y="0"/>
            <a:ext cx="11743821" cy="1651000"/>
          </a:xfrm>
        </p:spPr>
        <p:txBody>
          <a:bodyPr>
            <a:normAutofit/>
          </a:bodyPr>
          <a:lstStyle/>
          <a:p>
            <a:pPr algn="l"/>
            <a:r>
              <a:rPr lang="pt-BR" sz="3200" spc="-1" dirty="0" smtClean="0">
                <a:uFill>
                  <a:solidFill>
                    <a:srgbClr val="FFFFFF"/>
                  </a:solidFill>
                </a:uFill>
              </a:rPr>
              <a:t>3. a </a:t>
            </a:r>
            <a:r>
              <a:rPr lang="pt-BR" sz="3200" spc="-1" dirty="0">
                <a:uFill>
                  <a:solidFill>
                    <a:srgbClr val="FFFFFF"/>
                  </a:solidFill>
                </a:uFill>
              </a:rPr>
              <a:t>excessiva generosidade</a:t>
            </a:r>
            <a:r>
              <a:rPr lang="pt-BR" sz="4000" b="1" spc="-1" dirty="0">
                <a:solidFill>
                  <a:schemeClr val="tx1">
                    <a:lumMod val="95000"/>
                    <a:lumOff val="5000"/>
                  </a:schemeClr>
                </a:solidFill>
                <a:uFill>
                  <a:solidFill>
                    <a:srgbClr val="FFFFFF"/>
                  </a:solidFill>
                </a:uFill>
              </a:rPr>
              <a:t/>
            </a:r>
            <a:br>
              <a:rPr lang="pt-BR" sz="4000" b="1" spc="-1" dirty="0">
                <a:solidFill>
                  <a:schemeClr val="tx1">
                    <a:lumMod val="95000"/>
                    <a:lumOff val="5000"/>
                  </a:schemeClr>
                </a:solidFill>
                <a:uFill>
                  <a:solidFill>
                    <a:srgbClr val="FFFFFF"/>
                  </a:solidFill>
                </a:uFill>
              </a:rPr>
            </a:br>
            <a:r>
              <a:rPr lang="pt-BR" b="1" dirty="0"/>
              <a:t/>
            </a:r>
            <a:br>
              <a:rPr lang="pt-BR" b="1" dirty="0"/>
            </a:br>
            <a:endParaRPr lang="pt-BR" dirty="0"/>
          </a:p>
        </p:txBody>
      </p:sp>
      <p:sp>
        <p:nvSpPr>
          <p:cNvPr id="3" name="Espaço Reservado para Conteúdo 2"/>
          <p:cNvSpPr>
            <a:spLocks noGrp="1"/>
          </p:cNvSpPr>
          <p:nvPr>
            <p:ph sz="quarter" idx="13"/>
          </p:nvPr>
        </p:nvSpPr>
        <p:spPr>
          <a:xfrm>
            <a:off x="67179" y="596900"/>
            <a:ext cx="11629520" cy="4737100"/>
          </a:xfrm>
        </p:spPr>
        <p:txBody>
          <a:bodyPr>
            <a:normAutofit/>
          </a:bodyPr>
          <a:lstStyle/>
          <a:p>
            <a:pPr algn="just">
              <a:buClr>
                <a:schemeClr val="accent1"/>
              </a:buClr>
              <a:buSzPct val="100000"/>
              <a:buFont typeface="Wingdings" panose="05000000000000000000" pitchFamily="2" charset="2"/>
              <a:buChar char="ü"/>
            </a:pPr>
            <a:r>
              <a:rPr lang="pt-BR" sz="2400" cap="none" spc="-1" dirty="0">
                <a:solidFill>
                  <a:srgbClr val="000000"/>
                </a:solidFill>
                <a:uFill>
                  <a:solidFill>
                    <a:srgbClr val="FFFFFF"/>
                  </a:solidFill>
                </a:uFill>
                <a:latin typeface="Candara" panose="020E0502030303020204" pitchFamily="34" charset="0"/>
              </a:rPr>
              <a:t>A reforma </a:t>
            </a:r>
            <a:r>
              <a:rPr lang="pt-BR" sz="2400" b="1" cap="none" spc="-1" dirty="0">
                <a:solidFill>
                  <a:srgbClr val="000000"/>
                </a:solidFill>
                <a:uFill>
                  <a:solidFill>
                    <a:srgbClr val="FFFFFF"/>
                  </a:solidFill>
                </a:uFill>
                <a:latin typeface="Candara" panose="020E0502030303020204" pitchFamily="34" charset="0"/>
              </a:rPr>
              <a:t>não aponta para a universalização </a:t>
            </a:r>
            <a:r>
              <a:rPr lang="pt-BR" sz="2400" cap="none" spc="-1" dirty="0">
                <a:solidFill>
                  <a:srgbClr val="000000"/>
                </a:solidFill>
                <a:uFill>
                  <a:solidFill>
                    <a:srgbClr val="FFFFFF"/>
                  </a:solidFill>
                </a:uFill>
                <a:latin typeface="Candara" panose="020E0502030303020204" pitchFamily="34" charset="0"/>
              </a:rPr>
              <a:t>da cobertura</a:t>
            </a:r>
            <a:r>
              <a:rPr lang="pt-BR" sz="2400" cap="none" spc="-1" dirty="0" smtClean="0">
                <a:solidFill>
                  <a:srgbClr val="000000"/>
                </a:solidFill>
                <a:uFill>
                  <a:solidFill>
                    <a:srgbClr val="FFFFFF"/>
                  </a:solidFill>
                </a:uFill>
                <a:latin typeface="Candara" panose="020E0502030303020204" pitchFamily="34" charset="0"/>
              </a:rPr>
              <a:t>. Em 2014, havia 24,7 milhões de trabalhadores</a:t>
            </a:r>
            <a:r>
              <a:rPr lang="pt-BR" sz="2400" cap="none" spc="-1" baseline="30000" dirty="0" smtClean="0">
                <a:solidFill>
                  <a:srgbClr val="000000"/>
                </a:solidFill>
                <a:uFill>
                  <a:solidFill>
                    <a:srgbClr val="FFFFFF"/>
                  </a:solidFill>
                </a:uFill>
                <a:latin typeface="Candara" panose="020E0502030303020204" pitchFamily="34" charset="0"/>
              </a:rPr>
              <a:t>1 </a:t>
            </a:r>
            <a:r>
              <a:rPr lang="pt-BR" sz="2400" cap="none" spc="-1" dirty="0" smtClean="0">
                <a:solidFill>
                  <a:srgbClr val="000000"/>
                </a:solidFill>
                <a:uFill>
                  <a:solidFill>
                    <a:srgbClr val="FFFFFF"/>
                  </a:solidFill>
                </a:uFill>
                <a:latin typeface="Candara" panose="020E0502030303020204" pitchFamily="34" charset="0"/>
              </a:rPr>
              <a:t>sem cobertura previdenciária. </a:t>
            </a:r>
          </a:p>
          <a:p>
            <a:pPr algn="just">
              <a:buClr>
                <a:schemeClr val="accent1"/>
              </a:buClr>
              <a:buSzPct val="100000"/>
              <a:buFont typeface="Wingdings" panose="05000000000000000000" pitchFamily="2" charset="2"/>
              <a:buChar char="ü"/>
            </a:pPr>
            <a:r>
              <a:rPr lang="pt-BR" sz="2400" cap="none" spc="-1" dirty="0" smtClean="0">
                <a:solidFill>
                  <a:srgbClr val="000000"/>
                </a:solidFill>
                <a:uFill>
                  <a:solidFill>
                    <a:srgbClr val="FFFFFF"/>
                  </a:solidFill>
                </a:uFill>
                <a:latin typeface="Candara" panose="020E0502030303020204" pitchFamily="34" charset="0"/>
              </a:rPr>
              <a:t>Os </a:t>
            </a:r>
            <a:r>
              <a:rPr lang="pt-BR" sz="2400" cap="none" spc="-1" dirty="0">
                <a:solidFill>
                  <a:srgbClr val="000000"/>
                </a:solidFill>
                <a:uFill>
                  <a:solidFill>
                    <a:srgbClr val="FFFFFF"/>
                  </a:solidFill>
                </a:uFill>
                <a:latin typeface="Candara" panose="020E0502030303020204" pitchFamily="34" charset="0"/>
              </a:rPr>
              <a:t>valores de </a:t>
            </a:r>
            <a:r>
              <a:rPr lang="pt-BR" sz="2400" b="1" cap="none" spc="-1" dirty="0">
                <a:solidFill>
                  <a:srgbClr val="000000"/>
                </a:solidFill>
                <a:uFill>
                  <a:solidFill>
                    <a:srgbClr val="FFFFFF"/>
                  </a:solidFill>
                </a:uFill>
                <a:latin typeface="Candara" panose="020E0502030303020204" pitchFamily="34" charset="0"/>
              </a:rPr>
              <a:t>aposentadoria e de pensão são baixos para a maioria dos beneficiários</a:t>
            </a:r>
            <a:r>
              <a:rPr lang="pt-BR" sz="2400" cap="none" spc="-1" dirty="0" smtClean="0">
                <a:solidFill>
                  <a:srgbClr val="000000"/>
                </a:solidFill>
                <a:uFill>
                  <a:solidFill>
                    <a:srgbClr val="FFFFFF"/>
                  </a:solidFill>
                </a:uFill>
                <a:latin typeface="Candara" panose="020E0502030303020204" pitchFamily="34" charset="0"/>
              </a:rPr>
              <a:t>. Em setembro de 2016, 2/3 dos benefícios</a:t>
            </a:r>
            <a:r>
              <a:rPr lang="pt-BR" sz="2400" cap="none" spc="-1" baseline="30000" dirty="0" smtClean="0">
                <a:solidFill>
                  <a:srgbClr val="000000"/>
                </a:solidFill>
                <a:uFill>
                  <a:solidFill>
                    <a:srgbClr val="FFFFFF"/>
                  </a:solidFill>
                </a:uFill>
                <a:latin typeface="Candara" panose="020E0502030303020204" pitchFamily="34" charset="0"/>
              </a:rPr>
              <a:t>2</a:t>
            </a:r>
            <a:r>
              <a:rPr lang="pt-BR" sz="2400" cap="none" spc="-1" dirty="0" smtClean="0">
                <a:solidFill>
                  <a:srgbClr val="000000"/>
                </a:solidFill>
                <a:uFill>
                  <a:solidFill>
                    <a:srgbClr val="FFFFFF"/>
                  </a:solidFill>
                </a:uFill>
                <a:latin typeface="Candara" panose="020E0502030303020204" pitchFamily="34" charset="0"/>
              </a:rPr>
              <a:t> têm valor igual ou menor que o salário mínimo (SM).  </a:t>
            </a:r>
          </a:p>
          <a:p>
            <a:pPr algn="just">
              <a:buClr>
                <a:schemeClr val="accent1"/>
              </a:buClr>
              <a:buSzPct val="100000"/>
              <a:buFont typeface="Wingdings" panose="05000000000000000000" pitchFamily="2" charset="2"/>
              <a:buChar char="ü"/>
            </a:pPr>
            <a:r>
              <a:rPr lang="pt-BR" sz="2400" cap="none" spc="-1" dirty="0" smtClean="0">
                <a:uFill>
                  <a:solidFill>
                    <a:srgbClr val="FFFFFF"/>
                  </a:solidFill>
                </a:uFill>
                <a:latin typeface="Candara" panose="020E0502030303020204" pitchFamily="34" charset="0"/>
              </a:rPr>
              <a:t>O </a:t>
            </a:r>
            <a:r>
              <a:rPr lang="pt-BR" sz="2400" b="1" cap="none" spc="-1" dirty="0" smtClean="0">
                <a:uFill>
                  <a:solidFill>
                    <a:srgbClr val="FFFFFF"/>
                  </a:solidFill>
                </a:uFill>
                <a:latin typeface="Candara" panose="020E0502030303020204" pitchFamily="34" charset="0"/>
              </a:rPr>
              <a:t>gasto com benefícios é bem menor do que o verificado em  países desenvolvidos</a:t>
            </a:r>
            <a:r>
              <a:rPr lang="pt-BR" sz="2400" cap="none" spc="-1" dirty="0" smtClean="0">
                <a:uFill>
                  <a:solidFill>
                    <a:srgbClr val="FFFFFF"/>
                  </a:solidFill>
                </a:uFill>
                <a:latin typeface="Candara" panose="020E0502030303020204" pitchFamily="34" charset="0"/>
              </a:rPr>
              <a:t>. </a:t>
            </a:r>
            <a:endParaRPr lang="pt-BR" sz="2400" cap="none" dirty="0">
              <a:latin typeface="Candara" panose="020E0502030303020204" pitchFamily="34" charset="0"/>
            </a:endParaRPr>
          </a:p>
        </p:txBody>
      </p:sp>
      <p:sp>
        <p:nvSpPr>
          <p:cNvPr id="4" name="CaixaDeTexto 3"/>
          <p:cNvSpPr txBox="1"/>
          <p:nvPr/>
        </p:nvSpPr>
        <p:spPr>
          <a:xfrm>
            <a:off x="0" y="5256637"/>
            <a:ext cx="8293100" cy="307777"/>
          </a:xfrm>
          <a:prstGeom prst="rect">
            <a:avLst/>
          </a:prstGeom>
          <a:noFill/>
        </p:spPr>
        <p:txBody>
          <a:bodyPr wrap="square" rtlCol="0">
            <a:spAutoFit/>
          </a:bodyPr>
          <a:lstStyle/>
          <a:p>
            <a:r>
              <a:rPr lang="pt-BR" sz="1400" dirty="0" smtClean="0">
                <a:latin typeface="Candara" panose="020E0502030303020204" pitchFamily="34" charset="0"/>
              </a:rPr>
              <a:t>(1) PNAD-IBGE. (2) DATAPREV.  </a:t>
            </a:r>
            <a:endParaRPr lang="pt-BR" sz="1400" dirty="0">
              <a:latin typeface="Candara" panose="020E0502030303020204" pitchFamily="34" charset="0"/>
            </a:endParaRPr>
          </a:p>
        </p:txBody>
      </p:sp>
    </p:spTree>
    <p:extLst>
      <p:ext uri="{BB962C8B-B14F-4D97-AF65-F5344CB8AC3E}">
        <p14:creationId xmlns:p14="http://schemas.microsoft.com/office/powerpoint/2010/main" val="3811919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21773"/>
            <a:ext cx="10396882" cy="1151965"/>
          </a:xfrm>
        </p:spPr>
        <p:txBody>
          <a:bodyPr>
            <a:noAutofit/>
          </a:bodyPr>
          <a:lstStyle/>
          <a:p>
            <a:r>
              <a:rPr lang="pt-BR" sz="3200" b="1" dirty="0"/>
              <a:t>Arrocho das regras de cálculo das aposentadorias</a:t>
            </a:r>
            <a:endParaRPr lang="pt-BR" sz="3200" dirty="0"/>
          </a:p>
        </p:txBody>
      </p:sp>
      <p:sp>
        <p:nvSpPr>
          <p:cNvPr id="3" name="Espaço Reservado para Conteúdo 2"/>
          <p:cNvSpPr>
            <a:spLocks noGrp="1"/>
          </p:cNvSpPr>
          <p:nvPr>
            <p:ph idx="4294967295"/>
          </p:nvPr>
        </p:nvSpPr>
        <p:spPr>
          <a:xfrm>
            <a:off x="450376" y="1061701"/>
            <a:ext cx="10632307" cy="2620887"/>
          </a:xfrm>
          <a:prstGeom prst="rect">
            <a:avLst/>
          </a:prstGeom>
        </p:spPr>
        <p:txBody>
          <a:bodyPr>
            <a:noAutofit/>
          </a:bodyPr>
          <a:lstStyle/>
          <a:p>
            <a:pPr marL="0" indent="0">
              <a:buNone/>
            </a:pPr>
            <a:r>
              <a:rPr lang="pt-BR" sz="1800" dirty="0"/>
              <a:t>Reduz em aproximadamente 20% a aposentadoria (RMI) frente às regras atuais. Fácil demonstrar: valor mínimo de 51% do SB contra os atuais 70%.</a:t>
            </a:r>
          </a:p>
          <a:p>
            <a:pPr marL="0" indent="0">
              <a:buNone/>
            </a:pPr>
            <a:r>
              <a:rPr lang="pt-BR" sz="1800" b="1" dirty="0"/>
              <a:t>Exemplo:</a:t>
            </a:r>
          </a:p>
          <a:p>
            <a:r>
              <a:rPr lang="pt-BR" sz="1800" dirty="0"/>
              <a:t>Trabalhador com salário de contribuição de 3 SM em julho 1994, contribuiu ininterruptamente</a:t>
            </a:r>
          </a:p>
          <a:p>
            <a:r>
              <a:rPr lang="pt-BR" sz="1800" dirty="0"/>
              <a:t>Aposenta em janeiro de 2017, com 65 anos e 35 anos de contribuição</a:t>
            </a:r>
          </a:p>
          <a:p>
            <a:r>
              <a:rPr lang="pt-BR" sz="1800" dirty="0"/>
              <a:t>Se a PEC estivesse em vigor, o benefício seria 18% menor </a:t>
            </a:r>
          </a:p>
          <a:p>
            <a:r>
              <a:rPr lang="pt-BR" sz="1800" dirty="0"/>
              <a:t>Perda de 1/3 da sua renda</a:t>
            </a:r>
          </a:p>
        </p:txBody>
      </p:sp>
      <p:graphicFrame>
        <p:nvGraphicFramePr>
          <p:cNvPr id="4" name="Tabela 3"/>
          <p:cNvGraphicFramePr>
            <a:graphicFrameLocks noGrp="1"/>
          </p:cNvGraphicFramePr>
          <p:nvPr>
            <p:extLst>
              <p:ext uri="{D42A27DB-BD31-4B8C-83A1-F6EECF244321}">
                <p14:modId xmlns:p14="http://schemas.microsoft.com/office/powerpoint/2010/main" val="3113268069"/>
              </p:ext>
            </p:extLst>
          </p:nvPr>
        </p:nvGraphicFramePr>
        <p:xfrm>
          <a:off x="3445746" y="3805545"/>
          <a:ext cx="7992889" cy="2131436"/>
        </p:xfrm>
        <a:graphic>
          <a:graphicData uri="http://schemas.openxmlformats.org/drawingml/2006/table">
            <a:tbl>
              <a:tblPr>
                <a:tableStyleId>{8EC20E35-A176-4012-BC5E-935CFFF8708E}</a:tableStyleId>
              </a:tblPr>
              <a:tblGrid>
                <a:gridCol w="5040560"/>
                <a:gridCol w="1550836"/>
                <a:gridCol w="1401493"/>
              </a:tblGrid>
              <a:tr h="532859">
                <a:tc>
                  <a:txBody>
                    <a:bodyPr/>
                    <a:lstStyle/>
                    <a:p>
                      <a:pPr algn="l" fontAlgn="b"/>
                      <a:r>
                        <a:rPr lang="pt-BR" sz="2000" u="none" strike="noStrike" dirty="0">
                          <a:effectLst/>
                        </a:rPr>
                        <a:t>ÚLTIMO </a:t>
                      </a:r>
                      <a:r>
                        <a:rPr lang="pt-BR" sz="2000" u="none" strike="noStrike" dirty="0" smtClean="0">
                          <a:effectLst/>
                        </a:rPr>
                        <a:t>SALÁRIO DE CONTRIBUIÇÃO</a:t>
                      </a:r>
                      <a:endParaRPr lang="pt-BR" sz="2000" b="0" i="0" u="none" strike="noStrike" dirty="0">
                        <a:solidFill>
                          <a:srgbClr val="000000"/>
                        </a:solidFill>
                        <a:effectLst/>
                        <a:latin typeface="Calibri"/>
                      </a:endParaRPr>
                    </a:p>
                  </a:txBody>
                  <a:tcPr marL="9525" marR="9525" marT="9525" marB="0" anchor="ctr"/>
                </a:tc>
                <a:tc>
                  <a:txBody>
                    <a:bodyPr/>
                    <a:lstStyle/>
                    <a:p>
                      <a:pPr algn="r" fontAlgn="b"/>
                      <a:r>
                        <a:rPr lang="pt-BR" sz="2000" u="none" strike="noStrike">
                          <a:effectLst/>
                        </a:rPr>
                        <a:t>2.314,19</a:t>
                      </a:r>
                      <a:endParaRPr lang="pt-BR" sz="2000" b="0" i="0" u="none" strike="noStrike">
                        <a:solidFill>
                          <a:srgbClr val="000000"/>
                        </a:solidFill>
                        <a:effectLst/>
                        <a:latin typeface="Calibri"/>
                      </a:endParaRPr>
                    </a:p>
                  </a:txBody>
                  <a:tcPr marL="9525" marR="9525" marT="9525" marB="0" anchor="ctr"/>
                </a:tc>
                <a:tc>
                  <a:txBody>
                    <a:bodyPr/>
                    <a:lstStyle/>
                    <a:p>
                      <a:pPr algn="l" fontAlgn="b"/>
                      <a:endParaRPr lang="pt-BR" sz="2000" b="0" i="0" u="none" strike="noStrike" dirty="0">
                        <a:solidFill>
                          <a:srgbClr val="000000"/>
                        </a:solidFill>
                        <a:effectLst/>
                        <a:latin typeface="Calibri"/>
                      </a:endParaRPr>
                    </a:p>
                  </a:txBody>
                  <a:tcPr marL="9525" marR="9525" marT="9525" marB="0" anchor="ctr"/>
                </a:tc>
              </a:tr>
              <a:tr h="532859">
                <a:tc>
                  <a:txBody>
                    <a:bodyPr/>
                    <a:lstStyle/>
                    <a:p>
                      <a:pPr algn="l" fontAlgn="b"/>
                      <a:r>
                        <a:rPr lang="pt-BR" sz="2000" u="none" strike="noStrike" dirty="0">
                          <a:effectLst/>
                        </a:rPr>
                        <a:t>MÉDIA </a:t>
                      </a:r>
                      <a:r>
                        <a:rPr lang="pt-BR" sz="2000" u="none" strike="noStrike" dirty="0" smtClean="0">
                          <a:effectLst/>
                        </a:rPr>
                        <a:t>80% MAIORES</a:t>
                      </a:r>
                      <a:r>
                        <a:rPr lang="pt-BR" sz="2000" u="none" strike="noStrike" baseline="0" dirty="0" smtClean="0">
                          <a:effectLst/>
                        </a:rPr>
                        <a:t> SAL. CONTRIBUIÇÃO</a:t>
                      </a:r>
                      <a:endParaRPr lang="pt-BR" sz="2000" b="0" i="0" u="none" strike="noStrike" dirty="0">
                        <a:solidFill>
                          <a:srgbClr val="000000"/>
                        </a:solidFill>
                        <a:effectLst/>
                        <a:latin typeface="Calibri"/>
                      </a:endParaRPr>
                    </a:p>
                  </a:txBody>
                  <a:tcPr marL="9525" marR="9525" marT="9525" marB="0" anchor="ctr"/>
                </a:tc>
                <a:tc>
                  <a:txBody>
                    <a:bodyPr/>
                    <a:lstStyle/>
                    <a:p>
                      <a:pPr algn="r" fontAlgn="b"/>
                      <a:r>
                        <a:rPr lang="pt-BR" sz="2000" u="none" strike="noStrike">
                          <a:effectLst/>
                        </a:rPr>
                        <a:t>1.867,76</a:t>
                      </a:r>
                      <a:endParaRPr lang="pt-BR" sz="2000" b="0" i="0" u="none" strike="noStrike">
                        <a:solidFill>
                          <a:srgbClr val="000000"/>
                        </a:solidFill>
                        <a:effectLst/>
                        <a:latin typeface="Calibri"/>
                      </a:endParaRPr>
                    </a:p>
                  </a:txBody>
                  <a:tcPr marL="9525" marR="9525" marT="9525" marB="0" anchor="ctr"/>
                </a:tc>
                <a:tc>
                  <a:txBody>
                    <a:bodyPr/>
                    <a:lstStyle/>
                    <a:p>
                      <a:pPr algn="l" fontAlgn="b"/>
                      <a:endParaRPr lang="pt-BR" sz="2000" b="0" i="0" u="none" strike="noStrike" dirty="0">
                        <a:solidFill>
                          <a:srgbClr val="000000"/>
                        </a:solidFill>
                        <a:effectLst/>
                        <a:latin typeface="Calibri"/>
                      </a:endParaRPr>
                    </a:p>
                  </a:txBody>
                  <a:tcPr marL="9525" marR="9525" marT="9525" marB="0" anchor="ctr"/>
                </a:tc>
              </a:tr>
              <a:tr h="532859">
                <a:tc>
                  <a:txBody>
                    <a:bodyPr/>
                    <a:lstStyle/>
                    <a:p>
                      <a:pPr algn="l" fontAlgn="b"/>
                      <a:r>
                        <a:rPr lang="pt-BR" sz="2000" u="none" strike="noStrike" dirty="0">
                          <a:effectLst/>
                        </a:rPr>
                        <a:t>MÉDIA </a:t>
                      </a:r>
                      <a:r>
                        <a:rPr lang="pt-BR" sz="2000" u="none" strike="noStrike" dirty="0" smtClean="0">
                          <a:effectLst/>
                        </a:rPr>
                        <a:t>TODOS SALÁRIOS</a:t>
                      </a:r>
                      <a:r>
                        <a:rPr lang="pt-BR" sz="2000" u="none" strike="noStrike" baseline="0" dirty="0" smtClean="0">
                          <a:effectLst/>
                        </a:rPr>
                        <a:t> CONTRIBUÇÃO</a:t>
                      </a:r>
                      <a:endParaRPr lang="pt-BR" sz="2000" b="0" i="0" u="none" strike="noStrike" dirty="0">
                        <a:solidFill>
                          <a:srgbClr val="000000"/>
                        </a:solidFill>
                        <a:effectLst/>
                        <a:latin typeface="Calibri"/>
                      </a:endParaRPr>
                    </a:p>
                  </a:txBody>
                  <a:tcPr marL="9525" marR="9525" marT="9525" marB="0" anchor="ctr"/>
                </a:tc>
                <a:tc>
                  <a:txBody>
                    <a:bodyPr/>
                    <a:lstStyle/>
                    <a:p>
                      <a:pPr algn="r" fontAlgn="b"/>
                      <a:r>
                        <a:rPr lang="pt-BR" sz="2000" u="none" strike="noStrike">
                          <a:effectLst/>
                        </a:rPr>
                        <a:t>1.781,10</a:t>
                      </a:r>
                      <a:endParaRPr lang="pt-BR" sz="2000" b="0" i="0" u="none" strike="noStrike">
                        <a:solidFill>
                          <a:srgbClr val="000000"/>
                        </a:solidFill>
                        <a:effectLst/>
                        <a:latin typeface="Calibri"/>
                      </a:endParaRPr>
                    </a:p>
                  </a:txBody>
                  <a:tcPr marL="9525" marR="9525" marT="9525" marB="0" anchor="ctr"/>
                </a:tc>
                <a:tc>
                  <a:txBody>
                    <a:bodyPr/>
                    <a:lstStyle/>
                    <a:p>
                      <a:pPr algn="r" fontAlgn="b"/>
                      <a:r>
                        <a:rPr lang="pt-BR" sz="2000" u="none" strike="noStrike">
                          <a:effectLst/>
                        </a:rPr>
                        <a:t>-4,6%</a:t>
                      </a:r>
                      <a:endParaRPr lang="pt-BR" sz="2000" b="0" i="0" u="none" strike="noStrike">
                        <a:solidFill>
                          <a:srgbClr val="000000"/>
                        </a:solidFill>
                        <a:effectLst/>
                        <a:latin typeface="Calibri"/>
                      </a:endParaRPr>
                    </a:p>
                  </a:txBody>
                  <a:tcPr marL="9525" marR="9525" marT="9525" marB="0" anchor="ctr"/>
                </a:tc>
              </a:tr>
              <a:tr h="532859">
                <a:tc>
                  <a:txBody>
                    <a:bodyPr/>
                    <a:lstStyle/>
                    <a:p>
                      <a:pPr algn="l" fontAlgn="b"/>
                      <a:r>
                        <a:rPr lang="pt-BR" sz="2000" b="0" i="0" u="none" strike="noStrike" dirty="0" smtClean="0">
                          <a:solidFill>
                            <a:schemeClr val="dk1"/>
                          </a:solidFill>
                          <a:effectLst/>
                          <a:latin typeface="+mn-lt"/>
                        </a:rPr>
                        <a:t>APOSENTADORIA</a:t>
                      </a:r>
                      <a:r>
                        <a:rPr lang="pt-BR" sz="2000" b="0" i="0" u="none" strike="noStrike" baseline="0" dirty="0" smtClean="0">
                          <a:solidFill>
                            <a:schemeClr val="dk1"/>
                          </a:solidFill>
                          <a:effectLst/>
                          <a:latin typeface="+mn-lt"/>
                        </a:rPr>
                        <a:t> PELA PEC 287</a:t>
                      </a:r>
                      <a:endParaRPr lang="pt-BR" sz="2000" b="0" i="0" u="none" strike="noStrike" dirty="0">
                        <a:solidFill>
                          <a:srgbClr val="000000"/>
                        </a:solidFill>
                        <a:effectLst/>
                        <a:latin typeface="Calibri"/>
                      </a:endParaRPr>
                    </a:p>
                  </a:txBody>
                  <a:tcPr marL="9525" marR="9525" marT="9525" marB="0" anchor="ctr"/>
                </a:tc>
                <a:tc>
                  <a:txBody>
                    <a:bodyPr/>
                    <a:lstStyle/>
                    <a:p>
                      <a:pPr algn="r" fontAlgn="b"/>
                      <a:r>
                        <a:rPr lang="pt-BR" sz="2000" u="none" strike="noStrike">
                          <a:effectLst/>
                        </a:rPr>
                        <a:t>1.531,75</a:t>
                      </a:r>
                      <a:endParaRPr lang="pt-BR" sz="2000" b="0" i="0" u="none" strike="noStrike">
                        <a:solidFill>
                          <a:srgbClr val="000000"/>
                        </a:solidFill>
                        <a:effectLst/>
                        <a:latin typeface="Calibri"/>
                      </a:endParaRPr>
                    </a:p>
                  </a:txBody>
                  <a:tcPr marL="9525" marR="9525" marT="9525" marB="0" anchor="ctr"/>
                </a:tc>
                <a:tc>
                  <a:txBody>
                    <a:bodyPr/>
                    <a:lstStyle/>
                    <a:p>
                      <a:pPr algn="r" fontAlgn="b"/>
                      <a:r>
                        <a:rPr lang="pt-BR" sz="2000" u="none" strike="noStrike" dirty="0">
                          <a:effectLst/>
                        </a:rPr>
                        <a:t>-18,0%</a:t>
                      </a:r>
                      <a:endParaRPr lang="pt-BR" sz="20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11712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03201" y="0"/>
            <a:ext cx="10396882" cy="1151965"/>
          </a:xfrm>
        </p:spPr>
        <p:txBody>
          <a:bodyPr>
            <a:noAutofit/>
          </a:bodyPr>
          <a:lstStyle/>
          <a:p>
            <a:r>
              <a:rPr lang="pt-BR" sz="3200" dirty="0" smtClean="0"/>
              <a:t>Reforma ampla, profunda e prejudicial </a:t>
            </a:r>
            <a:endParaRPr lang="pt-BR" sz="3200" dirty="0"/>
          </a:p>
        </p:txBody>
      </p:sp>
      <p:sp>
        <p:nvSpPr>
          <p:cNvPr id="2" name="Retângulo 1"/>
          <p:cNvSpPr/>
          <p:nvPr/>
        </p:nvSpPr>
        <p:spPr>
          <a:xfrm>
            <a:off x="0" y="971185"/>
            <a:ext cx="11734800" cy="4031873"/>
          </a:xfrm>
          <a:prstGeom prst="rect">
            <a:avLst/>
          </a:prstGeom>
        </p:spPr>
        <p:txBody>
          <a:bodyPr wrap="square">
            <a:spAutoFit/>
          </a:bodyPr>
          <a:lstStyle/>
          <a:p>
            <a:pPr marL="514350" indent="-514350">
              <a:spcBef>
                <a:spcPts val="0"/>
              </a:spcBef>
              <a:spcAft>
                <a:spcPts val="600"/>
              </a:spcAft>
              <a:buFont typeface="+mj-lt"/>
              <a:buAutoNum type="arabicPeriod"/>
            </a:pPr>
            <a:r>
              <a:rPr lang="pt-BR" sz="2400" dirty="0">
                <a:latin typeface="Candara" panose="020E0502030303020204" pitchFamily="34" charset="0"/>
              </a:rPr>
              <a:t>Atinge os </a:t>
            </a:r>
            <a:r>
              <a:rPr lang="pt-BR" sz="2400" b="1" dirty="0">
                <a:latin typeface="Candara" panose="020E0502030303020204" pitchFamily="34" charset="0"/>
              </a:rPr>
              <a:t>atuais e os futuros contribuintes.</a:t>
            </a:r>
            <a:r>
              <a:rPr lang="pt-BR" sz="2400" dirty="0">
                <a:latin typeface="Candara" panose="020E0502030303020204" pitchFamily="34" charset="0"/>
              </a:rPr>
              <a:t> </a:t>
            </a:r>
          </a:p>
          <a:p>
            <a:pPr marL="514350" indent="-514350">
              <a:spcBef>
                <a:spcPts val="0"/>
              </a:spcBef>
              <a:spcAft>
                <a:spcPts val="600"/>
              </a:spcAft>
              <a:buFont typeface="+mj-lt"/>
              <a:buAutoNum type="arabicPeriod"/>
            </a:pPr>
            <a:r>
              <a:rPr lang="pt-BR" sz="2400" dirty="0">
                <a:latin typeface="Candara" panose="020E0502030303020204" pitchFamily="34" charset="0"/>
              </a:rPr>
              <a:t>Atinge </a:t>
            </a:r>
            <a:r>
              <a:rPr lang="pt-BR" sz="2400" b="1" dirty="0">
                <a:latin typeface="Candara" panose="020E0502030303020204" pitchFamily="34" charset="0"/>
              </a:rPr>
              <a:t>todos os tipos de benefícios </a:t>
            </a:r>
            <a:r>
              <a:rPr lang="pt-BR" sz="2400" dirty="0">
                <a:latin typeface="Candara" panose="020E0502030303020204" pitchFamily="34" charset="0"/>
              </a:rPr>
              <a:t>e os dois regimes previdenciários (RGPS e RPPS). </a:t>
            </a:r>
          </a:p>
          <a:p>
            <a:pPr>
              <a:spcBef>
                <a:spcPts val="0"/>
              </a:spcBef>
              <a:spcAft>
                <a:spcPts val="600"/>
              </a:spcAft>
            </a:pPr>
            <a:r>
              <a:rPr lang="pt-BR" sz="2400" dirty="0" smtClean="0">
                <a:latin typeface="Candara" panose="020E0502030303020204" pitchFamily="34" charset="0"/>
              </a:rPr>
              <a:t>3.    </a:t>
            </a:r>
            <a:r>
              <a:rPr lang="pt-BR" sz="2400" b="1" dirty="0" smtClean="0">
                <a:latin typeface="Candara" panose="020E0502030303020204" pitchFamily="34" charset="0"/>
              </a:rPr>
              <a:t>Retarda</a:t>
            </a:r>
            <a:r>
              <a:rPr lang="pt-BR" sz="2400" dirty="0" smtClean="0">
                <a:latin typeface="Candara" panose="020E0502030303020204" pitchFamily="34" charset="0"/>
              </a:rPr>
              <a:t> o início do </a:t>
            </a:r>
            <a:r>
              <a:rPr lang="pt-BR" sz="2400" dirty="0">
                <a:latin typeface="Candara" panose="020E0502030303020204" pitchFamily="34" charset="0"/>
              </a:rPr>
              <a:t>período de gozo da </a:t>
            </a:r>
            <a:r>
              <a:rPr lang="pt-BR" sz="2400" b="1" dirty="0">
                <a:latin typeface="Candara" panose="020E0502030303020204" pitchFamily="34" charset="0"/>
              </a:rPr>
              <a:t>aposentadoria.</a:t>
            </a:r>
          </a:p>
          <a:p>
            <a:pPr marL="457200" indent="-457200">
              <a:spcBef>
                <a:spcPts val="0"/>
              </a:spcBef>
              <a:spcAft>
                <a:spcPts val="600"/>
              </a:spcAft>
              <a:buAutoNum type="arabicPeriod" startAt="4"/>
            </a:pPr>
            <a:r>
              <a:rPr lang="pt-BR" sz="2400" b="1" dirty="0" smtClean="0">
                <a:latin typeface="Candara" panose="020E0502030303020204" pitchFamily="34" charset="0"/>
              </a:rPr>
              <a:t>Reduz</a:t>
            </a:r>
            <a:r>
              <a:rPr lang="pt-BR" sz="2400" dirty="0" smtClean="0">
                <a:latin typeface="Candara" panose="020E0502030303020204" pitchFamily="34" charset="0"/>
              </a:rPr>
              <a:t> </a:t>
            </a:r>
            <a:r>
              <a:rPr lang="pt-BR" sz="2400" dirty="0">
                <a:latin typeface="Candara" panose="020E0502030303020204" pitchFamily="34" charset="0"/>
              </a:rPr>
              <a:t>substancialmente </a:t>
            </a:r>
            <a:r>
              <a:rPr lang="pt-BR" sz="2400" b="1" dirty="0">
                <a:latin typeface="Candara" panose="020E0502030303020204" pitchFamily="34" charset="0"/>
              </a:rPr>
              <a:t>os valores dos </a:t>
            </a:r>
            <a:r>
              <a:rPr lang="pt-BR" sz="2400" b="1" dirty="0" smtClean="0">
                <a:latin typeface="Candara" panose="020E0502030303020204" pitchFamily="34" charset="0"/>
              </a:rPr>
              <a:t>benefícios</a:t>
            </a:r>
            <a:r>
              <a:rPr lang="pt-BR" sz="2400" dirty="0" smtClean="0">
                <a:latin typeface="Candara" panose="020E0502030303020204" pitchFamily="34" charset="0"/>
              </a:rPr>
              <a:t>.</a:t>
            </a:r>
          </a:p>
          <a:p>
            <a:pPr marL="457200" indent="-457200">
              <a:spcBef>
                <a:spcPts val="0"/>
              </a:spcBef>
              <a:spcAft>
                <a:spcPts val="600"/>
              </a:spcAft>
              <a:buAutoNum type="arabicPeriod" startAt="4"/>
            </a:pPr>
            <a:r>
              <a:rPr lang="pt-BR" sz="2400" dirty="0" smtClean="0">
                <a:latin typeface="Candara" panose="020E0502030303020204" pitchFamily="34" charset="0"/>
              </a:rPr>
              <a:t>Conceito restrito (</a:t>
            </a:r>
            <a:r>
              <a:rPr lang="pt-BR" sz="2400" b="1" dirty="0" smtClean="0">
                <a:latin typeface="Candara" panose="020E0502030303020204" pitchFamily="34" charset="0"/>
              </a:rPr>
              <a:t>direito adquirido</a:t>
            </a:r>
            <a:r>
              <a:rPr lang="pt-BR" sz="2400" dirty="0" smtClean="0">
                <a:latin typeface="Candara" panose="020E0502030303020204" pitchFamily="34" charset="0"/>
              </a:rPr>
              <a:t>) </a:t>
            </a:r>
          </a:p>
          <a:p>
            <a:pPr>
              <a:spcBef>
                <a:spcPts val="0"/>
              </a:spcBef>
              <a:spcAft>
                <a:spcPts val="600"/>
              </a:spcAft>
            </a:pPr>
            <a:r>
              <a:rPr lang="pt-BR" sz="2400" dirty="0" smtClean="0">
                <a:latin typeface="Candara" panose="020E0502030303020204" pitchFamily="34" charset="0"/>
              </a:rPr>
              <a:t>6.    </a:t>
            </a:r>
            <a:r>
              <a:rPr lang="pt-BR" sz="2400" b="1" dirty="0" smtClean="0">
                <a:latin typeface="Candara" panose="020E0502030303020204" pitchFamily="34" charset="0"/>
              </a:rPr>
              <a:t>Converge</a:t>
            </a:r>
            <a:r>
              <a:rPr lang="pt-BR" sz="2400" dirty="0" smtClean="0">
                <a:latin typeface="Candara" panose="020E0502030303020204" pitchFamily="34" charset="0"/>
              </a:rPr>
              <a:t> </a:t>
            </a:r>
            <a:r>
              <a:rPr lang="pt-BR" sz="2400" dirty="0">
                <a:latin typeface="Candara" panose="020E0502030303020204" pitchFamily="34" charset="0"/>
              </a:rPr>
              <a:t>regras entre segmentos</a:t>
            </a:r>
            <a:r>
              <a:rPr lang="pt-BR" sz="2400" dirty="0" smtClean="0">
                <a:latin typeface="Candara" panose="020E0502030303020204" pitchFamily="34" charset="0"/>
              </a:rPr>
              <a:t>:   Mulheres </a:t>
            </a:r>
            <a:r>
              <a:rPr lang="pt-BR" sz="2400" dirty="0" smtClean="0">
                <a:latin typeface="Candara" panose="020E0502030303020204" pitchFamily="34" charset="0"/>
                <a:sym typeface="Wingdings 3"/>
              </a:rPr>
              <a:t>        Homens</a:t>
            </a:r>
            <a:r>
              <a:rPr lang="pt-BR" sz="2400" dirty="0">
                <a:latin typeface="Candara" panose="020E0502030303020204" pitchFamily="34" charset="0"/>
                <a:sym typeface="Wingdings 3"/>
              </a:rPr>
              <a:t>.</a:t>
            </a:r>
          </a:p>
          <a:p>
            <a:pPr marL="914400" lvl="1" indent="-514350">
              <a:spcBef>
                <a:spcPts val="0"/>
              </a:spcBef>
              <a:spcAft>
                <a:spcPts val="600"/>
              </a:spcAft>
            </a:pPr>
            <a:r>
              <a:rPr lang="pt-BR" sz="2400" dirty="0" smtClean="0">
                <a:latin typeface="Candara" panose="020E0502030303020204" pitchFamily="34" charset="0"/>
                <a:sym typeface="Wingdings 3"/>
              </a:rPr>
              <a:t>					         Rurais               Urbanos.</a:t>
            </a:r>
          </a:p>
          <a:p>
            <a:pPr marL="914400" lvl="1" indent="-514350">
              <a:spcBef>
                <a:spcPts val="0"/>
              </a:spcBef>
              <a:spcAft>
                <a:spcPts val="600"/>
              </a:spcAft>
            </a:pPr>
            <a:r>
              <a:rPr lang="pt-BR" sz="2400" dirty="0" smtClean="0">
                <a:latin typeface="Candara" panose="020E0502030303020204" pitchFamily="34" charset="0"/>
                <a:sym typeface="Wingdings 3"/>
              </a:rPr>
              <a:t>                                                   Servidores públicos          Trabalhadores da iniciativa privada</a:t>
            </a:r>
            <a:endParaRPr lang="pt-BR" sz="2400" dirty="0">
              <a:latin typeface="Candara" panose="020E0502030303020204" pitchFamily="34" charset="0"/>
              <a:sym typeface="Wingdings 3"/>
            </a:endParaRPr>
          </a:p>
          <a:p>
            <a:pPr marL="914400" lvl="1" indent="-514350">
              <a:spcBef>
                <a:spcPts val="0"/>
              </a:spcBef>
              <a:spcAft>
                <a:spcPts val="600"/>
              </a:spcAft>
            </a:pPr>
            <a:r>
              <a:rPr lang="pt-BR" sz="2400" dirty="0" smtClean="0">
                <a:latin typeface="Candara" panose="020E0502030303020204" pitchFamily="34" charset="0"/>
                <a:sym typeface="Wingdings 3"/>
              </a:rPr>
              <a:t>                           Professores </a:t>
            </a:r>
            <a:r>
              <a:rPr lang="pt-BR" sz="2400" dirty="0">
                <a:latin typeface="Candara" panose="020E0502030303020204" pitchFamily="34" charset="0"/>
                <a:sym typeface="Wingdings 3"/>
              </a:rPr>
              <a:t>da educação básica </a:t>
            </a:r>
            <a:r>
              <a:rPr lang="pt-BR" sz="2400" dirty="0" smtClean="0">
                <a:latin typeface="Candara" panose="020E0502030303020204" pitchFamily="34" charset="0"/>
                <a:sym typeface="Wingdings 3"/>
              </a:rPr>
              <a:t>         Demais </a:t>
            </a:r>
            <a:r>
              <a:rPr lang="pt-BR" sz="2400" dirty="0">
                <a:latin typeface="Candara" panose="020E0502030303020204" pitchFamily="34" charset="0"/>
                <a:sym typeface="Wingdings 3"/>
              </a:rPr>
              <a:t>trabalhadores</a:t>
            </a:r>
            <a:r>
              <a:rPr lang="pt-BR" sz="2400" dirty="0" smtClean="0">
                <a:latin typeface="Candara" panose="020E0502030303020204" pitchFamily="34" charset="0"/>
                <a:sym typeface="Wingdings 3"/>
              </a:rPr>
              <a:t>.</a:t>
            </a:r>
          </a:p>
        </p:txBody>
      </p:sp>
      <p:sp>
        <p:nvSpPr>
          <p:cNvPr id="7" name="Igual 6"/>
          <p:cNvSpPr/>
          <p:nvPr/>
        </p:nvSpPr>
        <p:spPr>
          <a:xfrm>
            <a:off x="6540500" y="3227388"/>
            <a:ext cx="406400" cy="330200"/>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sp>
        <p:nvSpPr>
          <p:cNvPr id="8" name="Igual 7"/>
          <p:cNvSpPr/>
          <p:nvPr/>
        </p:nvSpPr>
        <p:spPr>
          <a:xfrm>
            <a:off x="6540500" y="3666378"/>
            <a:ext cx="406400" cy="330200"/>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sp>
        <p:nvSpPr>
          <p:cNvPr id="9" name="Igual 8"/>
          <p:cNvSpPr/>
          <p:nvPr/>
        </p:nvSpPr>
        <p:spPr>
          <a:xfrm>
            <a:off x="6540500" y="4594274"/>
            <a:ext cx="406400" cy="330200"/>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sp>
        <p:nvSpPr>
          <p:cNvPr id="10" name="Igual 9"/>
          <p:cNvSpPr/>
          <p:nvPr/>
        </p:nvSpPr>
        <p:spPr>
          <a:xfrm>
            <a:off x="6540500" y="4137074"/>
            <a:ext cx="406400" cy="330200"/>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12518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47838" y="2244448"/>
            <a:ext cx="9271000" cy="1846659"/>
          </a:xfrm>
          <a:prstGeom prst="rect">
            <a:avLst/>
          </a:prstGeom>
        </p:spPr>
        <p:txBody>
          <a:bodyPr wrap="square">
            <a:spAutoFit/>
          </a:bodyPr>
          <a:lstStyle/>
          <a:p>
            <a:r>
              <a:rPr lang="pt-BR" sz="4800" dirty="0" smtClean="0">
                <a:solidFill>
                  <a:schemeClr val="accent1"/>
                </a:solidFill>
                <a:latin typeface="+mj-lt"/>
              </a:rPr>
              <a:t>Impactos da PEC 287 ...</a:t>
            </a:r>
            <a:endParaRPr lang="pt-BR" sz="4800" dirty="0">
              <a:solidFill>
                <a:schemeClr val="accent1"/>
              </a:solidFill>
              <a:latin typeface="+mj-lt"/>
            </a:endParaRPr>
          </a:p>
          <a:p>
            <a:r>
              <a:rPr lang="pt-BR" sz="4800" dirty="0" smtClean="0">
                <a:solidFill>
                  <a:schemeClr val="accent1"/>
                </a:solidFill>
              </a:rPr>
              <a:t> </a:t>
            </a:r>
            <a:r>
              <a:rPr lang="pt-BR" dirty="0"/>
              <a:t/>
            </a:r>
            <a:br>
              <a:rPr lang="pt-BR" dirty="0"/>
            </a:br>
            <a:endParaRPr lang="pt-BR" dirty="0"/>
          </a:p>
        </p:txBody>
      </p:sp>
    </p:spTree>
    <p:extLst>
      <p:ext uri="{BB962C8B-B14F-4D97-AF65-F5344CB8AC3E}">
        <p14:creationId xmlns:p14="http://schemas.microsoft.com/office/powerpoint/2010/main" val="138615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10909300" cy="1151965"/>
          </a:xfrm>
        </p:spPr>
        <p:txBody>
          <a:bodyPr>
            <a:noAutofit/>
          </a:bodyPr>
          <a:lstStyle/>
          <a:p>
            <a:r>
              <a:rPr lang="pt-BR" sz="3200" dirty="0" smtClean="0"/>
              <a:t>1. </a:t>
            </a:r>
            <a:r>
              <a:rPr lang="pt-BR" sz="3200" dirty="0"/>
              <a:t>"Regra rígida e igual para uma sociedade muito desigual.“  </a:t>
            </a:r>
            <a:br>
              <a:rPr lang="pt-BR" sz="3200" dirty="0"/>
            </a:br>
            <a:endParaRPr lang="pt-BR" sz="3200" dirty="0"/>
          </a:p>
        </p:txBody>
      </p:sp>
      <p:sp>
        <p:nvSpPr>
          <p:cNvPr id="2" name="Retângulo 1"/>
          <p:cNvSpPr/>
          <p:nvPr/>
        </p:nvSpPr>
        <p:spPr>
          <a:xfrm>
            <a:off x="0" y="877795"/>
            <a:ext cx="11734800" cy="3785652"/>
          </a:xfrm>
          <a:prstGeom prst="rect">
            <a:avLst/>
          </a:prstGeom>
        </p:spPr>
        <p:txBody>
          <a:bodyPr wrap="square">
            <a:spAutoFit/>
          </a:bodyPr>
          <a:lstStyle/>
          <a:p>
            <a:pPr marL="342900" indent="-34290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Muitos não vão conseguir se aposentar;</a:t>
            </a:r>
          </a:p>
          <a:p>
            <a:pPr marL="342900" indent="-34290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Grupos </a:t>
            </a:r>
            <a:r>
              <a:rPr lang="pt-BR" sz="2400" dirty="0">
                <a:latin typeface="Candara" panose="020E0502030303020204" pitchFamily="34" charset="0"/>
              </a:rPr>
              <a:t>mais atingidos (por rotatividade, sazonalidade, ilegalidade, baixa renda): rurais, trabalhadores na construção civil e limpeza, empregadas domésticas; </a:t>
            </a:r>
            <a:endParaRPr lang="pt-BR" sz="2400" dirty="0" smtClean="0">
              <a:latin typeface="Candara" panose="020E0502030303020204" pitchFamily="34" charset="0"/>
            </a:endParaRPr>
          </a:p>
          <a:p>
            <a:pPr marL="342900" indent="-34290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Mulheres </a:t>
            </a:r>
            <a:r>
              <a:rPr lang="pt-BR" sz="2400" dirty="0">
                <a:latin typeface="Candara" panose="020E0502030303020204" pitchFamily="34" charset="0"/>
              </a:rPr>
              <a:t>também têm mais dificuldade de acumular 25 anos de contribuição (condições piores no mercado de trabalho e cuidados na família); </a:t>
            </a:r>
          </a:p>
          <a:p>
            <a:pPr marL="342900" indent="-34290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Vão </a:t>
            </a:r>
            <a:r>
              <a:rPr lang="pt-BR" sz="2400" dirty="0">
                <a:latin typeface="Candara" panose="020E0502030303020204" pitchFamily="34" charset="0"/>
              </a:rPr>
              <a:t>contribuir eventualmente sem usufruir da aposentadoria e outros </a:t>
            </a:r>
            <a:r>
              <a:rPr lang="pt-BR" sz="2400" dirty="0" smtClean="0">
                <a:latin typeface="Candara" panose="020E0502030303020204" pitchFamily="34" charset="0"/>
              </a:rPr>
              <a:t>benefícios. </a:t>
            </a:r>
            <a:endParaRPr lang="pt-BR" sz="2400" dirty="0">
              <a:latin typeface="Candara" panose="020E0502030303020204" pitchFamily="34" charset="0"/>
            </a:endParaRPr>
          </a:p>
          <a:p>
            <a:pPr>
              <a:spcBef>
                <a:spcPts val="0"/>
              </a:spcBef>
              <a:spcAft>
                <a:spcPts val="600"/>
              </a:spcAft>
              <a:buClr>
                <a:schemeClr val="accent1"/>
              </a:buClr>
              <a:buSzPct val="160000"/>
            </a:pPr>
            <a:endParaRPr lang="pt-BR" sz="2400" dirty="0">
              <a:latin typeface="Candara" panose="020E0502030303020204" pitchFamily="34" charset="0"/>
            </a:endParaRPr>
          </a:p>
        </p:txBody>
      </p:sp>
      <p:sp>
        <p:nvSpPr>
          <p:cNvPr id="5" name="CaixaDeTexto 4"/>
          <p:cNvSpPr txBox="1"/>
          <p:nvPr/>
        </p:nvSpPr>
        <p:spPr>
          <a:xfrm>
            <a:off x="152400" y="4866647"/>
            <a:ext cx="11353800" cy="861774"/>
          </a:xfrm>
          <a:prstGeom prst="rect">
            <a:avLst/>
          </a:prstGeom>
          <a:noFill/>
        </p:spPr>
        <p:txBody>
          <a:bodyPr wrap="square" rtlCol="0">
            <a:spAutoFit/>
          </a:bodyPr>
          <a:lstStyle/>
          <a:p>
            <a:pPr algn="ctr"/>
            <a:r>
              <a:rPr lang="pt-BR" sz="3200" dirty="0"/>
              <a:t>PEC 287 agrava substancialmente a desigualdade social do país</a:t>
            </a:r>
          </a:p>
          <a:p>
            <a:endParaRPr lang="pt-BR" dirty="0"/>
          </a:p>
        </p:txBody>
      </p:sp>
    </p:spTree>
    <p:extLst>
      <p:ext uri="{BB962C8B-B14F-4D97-AF65-F5344CB8AC3E}">
        <p14:creationId xmlns:p14="http://schemas.microsoft.com/office/powerpoint/2010/main" val="4013729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10396882" cy="1151965"/>
          </a:xfrm>
        </p:spPr>
        <p:txBody>
          <a:bodyPr>
            <a:noAutofit/>
          </a:bodyPr>
          <a:lstStyle/>
          <a:p>
            <a:r>
              <a:rPr lang="pt-BR" sz="3200" dirty="0" smtClean="0"/>
              <a:t>2. aumento da pobreza</a:t>
            </a:r>
            <a:r>
              <a:rPr lang="pt-BR" sz="3600" b="1" dirty="0"/>
              <a:t/>
            </a:r>
            <a:br>
              <a:rPr lang="pt-BR" sz="3600" b="1" dirty="0"/>
            </a:br>
            <a:endParaRPr lang="pt-BR" sz="3600" dirty="0"/>
          </a:p>
        </p:txBody>
      </p:sp>
      <p:sp>
        <p:nvSpPr>
          <p:cNvPr id="2" name="Retângulo 1"/>
          <p:cNvSpPr/>
          <p:nvPr/>
        </p:nvSpPr>
        <p:spPr>
          <a:xfrm>
            <a:off x="114300" y="1070263"/>
            <a:ext cx="11734800" cy="4431983"/>
          </a:xfrm>
          <a:prstGeom prst="rect">
            <a:avLst/>
          </a:prstGeom>
        </p:spPr>
        <p:txBody>
          <a:bodyPr wrap="square">
            <a:spAutoFit/>
          </a:bodyPr>
          <a:lstStyle/>
          <a:p>
            <a:pPr marL="514350" indent="-51435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Muitos </a:t>
            </a:r>
            <a:r>
              <a:rPr lang="pt-BR" sz="2400" dirty="0">
                <a:latin typeface="Candara" panose="020E0502030303020204" pitchFamily="34" charset="0"/>
              </a:rPr>
              <a:t>sem acesso à aposentadoria e com benefício assistencial mais distante e de menor </a:t>
            </a:r>
            <a:r>
              <a:rPr lang="pt-BR" sz="2400" dirty="0" smtClean="0">
                <a:latin typeface="Candara" panose="020E0502030303020204" pitchFamily="34" charset="0"/>
              </a:rPr>
              <a:t>valor; </a:t>
            </a:r>
            <a:endParaRPr lang="pt-BR" sz="2400" dirty="0">
              <a:latin typeface="Candara" panose="020E0502030303020204" pitchFamily="34" charset="0"/>
            </a:endParaRPr>
          </a:p>
          <a:p>
            <a:pPr marL="514350" indent="-51435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Muitos </a:t>
            </a:r>
            <a:r>
              <a:rPr lang="pt-BR" sz="2400" dirty="0">
                <a:latin typeface="Candara" panose="020E0502030303020204" pitchFamily="34" charset="0"/>
              </a:rPr>
              <a:t>municípios e </a:t>
            </a:r>
            <a:r>
              <a:rPr lang="pt-BR" sz="2400" dirty="0" smtClean="0">
                <a:latin typeface="Candara" panose="020E0502030303020204" pitchFamily="34" charset="0"/>
              </a:rPr>
              <a:t>as economias regionais </a:t>
            </a:r>
            <a:r>
              <a:rPr lang="pt-BR" sz="2400" dirty="0">
                <a:latin typeface="Candara" panose="020E0502030303020204" pitchFamily="34" charset="0"/>
              </a:rPr>
              <a:t>vão sofrer com a redução dos valores repassados pela Previdência e </a:t>
            </a:r>
            <a:r>
              <a:rPr lang="pt-BR" sz="2400" dirty="0" smtClean="0">
                <a:latin typeface="Candara" panose="020E0502030303020204" pitchFamily="34" charset="0"/>
              </a:rPr>
              <a:t>Assistência;</a:t>
            </a:r>
            <a:endParaRPr lang="pt-BR" sz="2400" dirty="0">
              <a:latin typeface="Candara" panose="020E0502030303020204" pitchFamily="34" charset="0"/>
            </a:endParaRPr>
          </a:p>
          <a:p>
            <a:pPr marL="514350" indent="-51435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Estímulo </a:t>
            </a:r>
            <a:r>
              <a:rPr lang="pt-BR" sz="2400" dirty="0">
                <a:latin typeface="Candara" panose="020E0502030303020204" pitchFamily="34" charset="0"/>
              </a:rPr>
              <a:t>ainda maior ao êxodo rural e a quebra da produção de alimentos para a população </a:t>
            </a:r>
            <a:r>
              <a:rPr lang="pt-BR" sz="2400" dirty="0" smtClean="0">
                <a:latin typeface="Candara" panose="020E0502030303020204" pitchFamily="34" charset="0"/>
              </a:rPr>
              <a:t>brasileira.</a:t>
            </a:r>
            <a:endParaRPr lang="pt-BR" sz="2400" dirty="0">
              <a:latin typeface="Candara" panose="020E0502030303020204" pitchFamily="34" charset="0"/>
            </a:endParaRPr>
          </a:p>
          <a:p>
            <a:pPr>
              <a:lnSpc>
                <a:spcPct val="150000"/>
              </a:lnSpc>
              <a:buClr>
                <a:schemeClr val="accent1"/>
              </a:buClr>
              <a:buSzPct val="160000"/>
            </a:pPr>
            <a:endParaRPr lang="pt-BR" sz="2800" dirty="0" smtClean="0">
              <a:latin typeface="Candara" panose="020E0502030303020204" pitchFamily="34" charset="0"/>
            </a:endParaRPr>
          </a:p>
          <a:p>
            <a:pPr>
              <a:spcBef>
                <a:spcPts val="0"/>
              </a:spcBef>
              <a:spcAft>
                <a:spcPts val="600"/>
              </a:spcAft>
              <a:buClr>
                <a:schemeClr val="accent1"/>
              </a:buClr>
              <a:buSzPct val="160000"/>
            </a:pPr>
            <a:endParaRPr lang="pt-BR" sz="2400" dirty="0">
              <a:latin typeface="Candara" panose="020E0502030303020204" pitchFamily="34" charset="0"/>
            </a:endParaRPr>
          </a:p>
        </p:txBody>
      </p:sp>
    </p:spTree>
    <p:extLst>
      <p:ext uri="{BB962C8B-B14F-4D97-AF65-F5344CB8AC3E}">
        <p14:creationId xmlns:p14="http://schemas.microsoft.com/office/powerpoint/2010/main" val="3221337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10396882" cy="1151965"/>
          </a:xfrm>
        </p:spPr>
        <p:txBody>
          <a:bodyPr>
            <a:noAutofit/>
          </a:bodyPr>
          <a:lstStyle/>
          <a:p>
            <a:r>
              <a:rPr lang="pt-BR" sz="3200" dirty="0" smtClean="0"/>
              <a:t>3. mercado de trabalho “atravancado” e desregulado</a:t>
            </a:r>
            <a:r>
              <a:rPr lang="pt-BR" sz="3600" b="1" dirty="0"/>
              <a:t/>
            </a:r>
            <a:br>
              <a:rPr lang="pt-BR" sz="3600" b="1" dirty="0"/>
            </a:br>
            <a:endParaRPr lang="pt-BR" sz="3600" dirty="0"/>
          </a:p>
        </p:txBody>
      </p:sp>
      <p:sp>
        <p:nvSpPr>
          <p:cNvPr id="2" name="Retângulo 1"/>
          <p:cNvSpPr/>
          <p:nvPr/>
        </p:nvSpPr>
        <p:spPr>
          <a:xfrm>
            <a:off x="139700" y="1411504"/>
            <a:ext cx="11734800" cy="3323987"/>
          </a:xfrm>
          <a:prstGeom prst="rect">
            <a:avLst/>
          </a:prstGeom>
        </p:spPr>
        <p:txBody>
          <a:bodyPr wrap="square">
            <a:spAutoFit/>
          </a:bodyPr>
          <a:lstStyle/>
          <a:p>
            <a:pPr marL="514350" indent="-514350">
              <a:lnSpc>
                <a:spcPct val="150000"/>
              </a:lnSpc>
              <a:buClr>
                <a:schemeClr val="accent1"/>
              </a:buClr>
              <a:buSzPct val="160000"/>
              <a:buFont typeface="Wingdings" panose="05000000000000000000" pitchFamily="2" charset="2"/>
              <a:buChar char="ü"/>
            </a:pPr>
            <a:r>
              <a:rPr lang="pt-BR" sz="2400" dirty="0">
                <a:latin typeface="Candara" panose="020E0502030303020204" pitchFamily="34" charset="0"/>
              </a:rPr>
              <a:t>P</a:t>
            </a:r>
            <a:r>
              <a:rPr lang="pt-BR" sz="2400" dirty="0" smtClean="0">
                <a:latin typeface="Candara" panose="020E0502030303020204" pitchFamily="34" charset="0"/>
              </a:rPr>
              <a:t>ermanência de mais velhos por mais tempo no mercado de trabalho; </a:t>
            </a:r>
          </a:p>
          <a:p>
            <a:pPr marL="514350" indent="-514350">
              <a:lnSpc>
                <a:spcPct val="150000"/>
              </a:lnSpc>
              <a:buClr>
                <a:schemeClr val="accent1"/>
              </a:buClr>
              <a:buSzPct val="160000"/>
              <a:buFont typeface="Wingdings" panose="05000000000000000000" pitchFamily="2" charset="2"/>
              <a:buChar char="ü"/>
            </a:pPr>
            <a:r>
              <a:rPr lang="pt-BR" sz="2400" dirty="0">
                <a:latin typeface="Candara" panose="020E0502030303020204" pitchFamily="34" charset="0"/>
              </a:rPr>
              <a:t>S</a:t>
            </a:r>
            <a:r>
              <a:rPr lang="pt-BR" sz="2400" dirty="0" smtClean="0">
                <a:latin typeface="Candara" panose="020E0502030303020204" pitchFamily="34" charset="0"/>
              </a:rPr>
              <a:t>imultaneamente dificuldade de reemprego de pessoas mais velhas desempregadas; </a:t>
            </a:r>
          </a:p>
          <a:p>
            <a:pPr marL="514350" indent="-514350">
              <a:lnSpc>
                <a:spcPct val="150000"/>
              </a:lnSpc>
              <a:buClr>
                <a:schemeClr val="accent1"/>
              </a:buClr>
              <a:buSzPct val="160000"/>
              <a:buFont typeface="Wingdings" panose="05000000000000000000" pitchFamily="2" charset="2"/>
              <a:buChar char="ü"/>
            </a:pPr>
            <a:r>
              <a:rPr lang="pt-BR" sz="2400" dirty="0">
                <a:latin typeface="Candara" panose="020E0502030303020204" pitchFamily="34" charset="0"/>
              </a:rPr>
              <a:t>D</a:t>
            </a:r>
            <a:r>
              <a:rPr lang="pt-BR" sz="2400" dirty="0" smtClean="0">
                <a:latin typeface="Candara" panose="020E0502030303020204" pitchFamily="34" charset="0"/>
              </a:rPr>
              <a:t>ificuldade de ingresso das pessoas mais jovens em posições protegidas (com Previdência).</a:t>
            </a:r>
            <a:endParaRPr lang="pt-BR" sz="2400" b="1" dirty="0" smtClean="0">
              <a:latin typeface="Candara" panose="020E0502030303020204" pitchFamily="34" charset="0"/>
            </a:endParaRPr>
          </a:p>
          <a:p>
            <a:pPr>
              <a:lnSpc>
                <a:spcPct val="150000"/>
              </a:lnSpc>
              <a:buClr>
                <a:schemeClr val="accent1"/>
              </a:buClr>
              <a:buSzPct val="160000"/>
            </a:pPr>
            <a:endParaRPr lang="pt-BR" sz="2800" dirty="0" smtClean="0">
              <a:latin typeface="Candara" panose="020E0502030303020204" pitchFamily="34" charset="0"/>
            </a:endParaRPr>
          </a:p>
          <a:p>
            <a:pPr>
              <a:spcBef>
                <a:spcPts val="0"/>
              </a:spcBef>
              <a:spcAft>
                <a:spcPts val="600"/>
              </a:spcAft>
              <a:buClr>
                <a:schemeClr val="accent1"/>
              </a:buClr>
              <a:buSzPct val="160000"/>
            </a:pPr>
            <a:endParaRPr lang="pt-BR" sz="2400" dirty="0">
              <a:latin typeface="Candara" panose="020E0502030303020204" pitchFamily="34" charset="0"/>
            </a:endParaRPr>
          </a:p>
        </p:txBody>
      </p:sp>
    </p:spTree>
    <p:extLst>
      <p:ext uri="{BB962C8B-B14F-4D97-AF65-F5344CB8AC3E}">
        <p14:creationId xmlns:p14="http://schemas.microsoft.com/office/powerpoint/2010/main" val="1921940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9700" y="1259104"/>
            <a:ext cx="11734800" cy="4985980"/>
          </a:xfrm>
          <a:prstGeom prst="rect">
            <a:avLst/>
          </a:prstGeom>
        </p:spPr>
        <p:txBody>
          <a:bodyPr wrap="square">
            <a:spAutoFit/>
          </a:bodyPr>
          <a:lstStyle/>
          <a:p>
            <a:pPr marL="514350" indent="-51435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Corrosão </a:t>
            </a:r>
            <a:r>
              <a:rPr lang="pt-BR" sz="2400" dirty="0">
                <a:latin typeface="Candara" panose="020E0502030303020204" pitchFamily="34" charset="0"/>
              </a:rPr>
              <a:t>da confiança na Previdência Pública: risco de quebra do pacto entre gerações. </a:t>
            </a:r>
          </a:p>
          <a:p>
            <a:pPr marL="514350" indent="-51435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Sobrecarga </a:t>
            </a:r>
            <a:r>
              <a:rPr lang="pt-BR" sz="2400" dirty="0">
                <a:latin typeface="Candara" panose="020E0502030303020204" pitchFamily="34" charset="0"/>
              </a:rPr>
              <a:t>da mulher (nos cuidados com crianças e com idosos) e sem políticas públicas pode gerar nova redução da fecundidade.</a:t>
            </a:r>
          </a:p>
          <a:p>
            <a:pPr marL="514350" indent="-51435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Mercado </a:t>
            </a:r>
            <a:r>
              <a:rPr lang="pt-BR" sz="2400" dirty="0">
                <a:latin typeface="Candara" panose="020E0502030303020204" pitchFamily="34" charset="0"/>
              </a:rPr>
              <a:t>de trabalho mais desestruturado e com redução do padrão salarial ameaça evolução das contribuições previdenciárias.</a:t>
            </a:r>
          </a:p>
          <a:p>
            <a:pPr marL="514350" indent="-514350">
              <a:lnSpc>
                <a:spcPct val="150000"/>
              </a:lnSpc>
              <a:buClr>
                <a:schemeClr val="accent1"/>
              </a:buClr>
              <a:buSzPct val="160000"/>
              <a:buFont typeface="Wingdings" panose="05000000000000000000" pitchFamily="2" charset="2"/>
              <a:buChar char="ü"/>
            </a:pPr>
            <a:endParaRPr lang="pt-BR" sz="2400" b="1" dirty="0" smtClean="0">
              <a:latin typeface="Candara" panose="020E0502030303020204" pitchFamily="34" charset="0"/>
            </a:endParaRPr>
          </a:p>
          <a:p>
            <a:pPr>
              <a:lnSpc>
                <a:spcPct val="150000"/>
              </a:lnSpc>
              <a:buClr>
                <a:schemeClr val="accent1"/>
              </a:buClr>
              <a:buSzPct val="160000"/>
            </a:pPr>
            <a:endParaRPr lang="pt-BR" sz="2800" dirty="0" smtClean="0">
              <a:latin typeface="Candara" panose="020E0502030303020204" pitchFamily="34" charset="0"/>
            </a:endParaRPr>
          </a:p>
          <a:p>
            <a:pPr>
              <a:spcBef>
                <a:spcPts val="0"/>
              </a:spcBef>
              <a:spcAft>
                <a:spcPts val="600"/>
              </a:spcAft>
              <a:buClr>
                <a:schemeClr val="accent1"/>
              </a:buClr>
              <a:buSzPct val="160000"/>
            </a:pPr>
            <a:endParaRPr lang="pt-BR" sz="2400" dirty="0">
              <a:latin typeface="Candara" panose="020E0502030303020204" pitchFamily="34" charset="0"/>
            </a:endParaRPr>
          </a:p>
        </p:txBody>
      </p:sp>
      <p:sp>
        <p:nvSpPr>
          <p:cNvPr id="3" name="Título 2"/>
          <p:cNvSpPr>
            <a:spLocks noGrp="1"/>
          </p:cNvSpPr>
          <p:nvPr>
            <p:ph type="title"/>
          </p:nvPr>
        </p:nvSpPr>
        <p:spPr>
          <a:xfrm>
            <a:off x="0" y="334296"/>
            <a:ext cx="11963400" cy="1151965"/>
          </a:xfrm>
        </p:spPr>
        <p:txBody>
          <a:bodyPr>
            <a:noAutofit/>
          </a:bodyPr>
          <a:lstStyle/>
          <a:p>
            <a:pPr marL="514350" indent="-514350"/>
            <a:r>
              <a:rPr lang="pt-BR" sz="3200" b="1" dirty="0" smtClean="0"/>
              <a:t>4. </a:t>
            </a:r>
            <a:r>
              <a:rPr lang="pt-BR" sz="3200" dirty="0" smtClean="0"/>
              <a:t>Riscos </a:t>
            </a:r>
            <a:r>
              <a:rPr lang="pt-BR" sz="3200" dirty="0"/>
              <a:t>adicionais para a </a:t>
            </a:r>
            <a:r>
              <a:rPr lang="pt-BR" sz="3200" dirty="0" smtClean="0"/>
              <a:t>sustentação da Previdência </a:t>
            </a:r>
            <a:r>
              <a:rPr lang="pt-BR" sz="3200" dirty="0"/>
              <a:t>Pública </a:t>
            </a:r>
            <a:r>
              <a:rPr lang="pt-BR" sz="3200" b="1" dirty="0"/>
              <a:t/>
            </a:r>
            <a:br>
              <a:rPr lang="pt-BR" sz="3200" b="1" dirty="0"/>
            </a:br>
            <a:r>
              <a:rPr lang="pt-BR" sz="3200" dirty="0"/>
              <a:t/>
            </a:r>
            <a:br>
              <a:rPr lang="pt-BR" sz="3200" dirty="0"/>
            </a:br>
            <a:endParaRPr lang="pt-BR" sz="3200" dirty="0"/>
          </a:p>
        </p:txBody>
      </p:sp>
    </p:spTree>
    <p:extLst>
      <p:ext uri="{BB962C8B-B14F-4D97-AF65-F5344CB8AC3E}">
        <p14:creationId xmlns:p14="http://schemas.microsoft.com/office/powerpoint/2010/main" val="1352177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1" y="1917700"/>
            <a:ext cx="5092699" cy="1158140"/>
          </a:xfrm>
        </p:spPr>
        <p:txBody>
          <a:bodyPr>
            <a:normAutofit/>
          </a:bodyPr>
          <a:lstStyle/>
          <a:p>
            <a:r>
              <a:rPr lang="pt-BR" sz="3600" dirty="0" smtClean="0">
                <a:solidFill>
                  <a:schemeClr val="tx2">
                    <a:lumMod val="60000"/>
                    <a:lumOff val="40000"/>
                  </a:schemeClr>
                </a:solidFill>
              </a:rPr>
              <a:t>13ª Jornada de debates </a:t>
            </a:r>
            <a:br>
              <a:rPr lang="pt-BR" sz="3600" dirty="0" smtClean="0">
                <a:solidFill>
                  <a:schemeClr val="tx2">
                    <a:lumMod val="60000"/>
                    <a:lumOff val="40000"/>
                  </a:schemeClr>
                </a:solidFill>
              </a:rPr>
            </a:br>
            <a:r>
              <a:rPr lang="pt-BR" sz="3600" dirty="0" smtClean="0">
                <a:solidFill>
                  <a:schemeClr val="tx2">
                    <a:lumMod val="60000"/>
                    <a:lumOff val="40000"/>
                  </a:schemeClr>
                </a:solidFill>
              </a:rPr>
              <a:t>2017</a:t>
            </a:r>
            <a:endParaRPr lang="pt-BR" sz="3600" dirty="0">
              <a:solidFill>
                <a:schemeClr val="tx2">
                  <a:lumMod val="60000"/>
                  <a:lumOff val="40000"/>
                </a:schemeClr>
              </a:solidFill>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2400" y="4089400"/>
            <a:ext cx="3643600" cy="1157906"/>
          </a:xfrm>
          <a:prstGeom prst="rect">
            <a:avLst/>
          </a:prstGeom>
        </p:spPr>
      </p:pic>
      <p:sp>
        <p:nvSpPr>
          <p:cNvPr id="8" name="Título 1"/>
          <p:cNvSpPr txBox="1">
            <a:spLocks/>
          </p:cNvSpPr>
          <p:nvPr/>
        </p:nvSpPr>
        <p:spPr>
          <a:xfrm>
            <a:off x="6591301" y="1917700"/>
            <a:ext cx="5092699" cy="1158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pt-BR" sz="3600" dirty="0" err="1">
                <a:solidFill>
                  <a:schemeClr val="tx2">
                    <a:lumMod val="60000"/>
                    <a:lumOff val="40000"/>
                  </a:schemeClr>
                </a:solidFill>
              </a:rPr>
              <a:t>Pec</a:t>
            </a:r>
            <a:r>
              <a:rPr lang="pt-BR" sz="3600" dirty="0">
                <a:solidFill>
                  <a:schemeClr val="tx2">
                    <a:lumMod val="60000"/>
                    <a:lumOff val="40000"/>
                  </a:schemeClr>
                </a:solidFill>
              </a:rPr>
              <a:t> 287: a minimização da previdência pública </a:t>
            </a:r>
          </a:p>
        </p:txBody>
      </p:sp>
    </p:spTree>
    <p:extLst>
      <p:ext uri="{BB962C8B-B14F-4D97-AF65-F5344CB8AC3E}">
        <p14:creationId xmlns:p14="http://schemas.microsoft.com/office/powerpoint/2010/main" val="59906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0501" y="114300"/>
            <a:ext cx="10396882" cy="1151965"/>
          </a:xfrm>
        </p:spPr>
        <p:txBody>
          <a:bodyPr>
            <a:noAutofit/>
          </a:bodyPr>
          <a:lstStyle/>
          <a:p>
            <a:r>
              <a:rPr lang="pt-BR" sz="3200" dirty="0" smtClean="0"/>
              <a:t>Reforma ampla, profunda e prejudicial</a:t>
            </a:r>
            <a:endParaRPr lang="pt-BR" sz="3200" dirty="0"/>
          </a:p>
        </p:txBody>
      </p:sp>
      <p:sp>
        <p:nvSpPr>
          <p:cNvPr id="3" name="Retângulo 2"/>
          <p:cNvSpPr/>
          <p:nvPr/>
        </p:nvSpPr>
        <p:spPr>
          <a:xfrm>
            <a:off x="0" y="1110130"/>
            <a:ext cx="11671299" cy="4047262"/>
          </a:xfrm>
          <a:prstGeom prst="rect">
            <a:avLst/>
          </a:prstGeom>
        </p:spPr>
        <p:txBody>
          <a:bodyPr wrap="square">
            <a:spAutoFit/>
          </a:bodyPr>
          <a:lstStyle/>
          <a:p>
            <a:pPr>
              <a:lnSpc>
                <a:spcPct val="150000"/>
              </a:lnSpc>
            </a:pPr>
            <a:r>
              <a:rPr lang="pt-BR" sz="2400" dirty="0" smtClean="0">
                <a:latin typeface="Candara" panose="020E0502030303020204" pitchFamily="34" charset="0"/>
              </a:rPr>
              <a:t>7. O salário mínimo (SM) deixa de ser o piso da Previdência e da Assistência, sendo </a:t>
            </a:r>
            <a:r>
              <a:rPr lang="pt-BR" sz="2400" b="1" dirty="0" smtClean="0">
                <a:latin typeface="Candara" panose="020E0502030303020204" pitchFamily="34" charset="0"/>
              </a:rPr>
              <a:t>desvinculado dos valores</a:t>
            </a:r>
            <a:r>
              <a:rPr lang="pt-BR" sz="2400" dirty="0" smtClean="0">
                <a:latin typeface="Candara" panose="020E0502030303020204" pitchFamily="34" charset="0"/>
              </a:rPr>
              <a:t> de pensões e do BPC. </a:t>
            </a:r>
          </a:p>
          <a:p>
            <a:pPr defTabSz="357188">
              <a:lnSpc>
                <a:spcPct val="150000"/>
              </a:lnSpc>
            </a:pPr>
            <a:r>
              <a:rPr lang="pt-BR" sz="2400" dirty="0" smtClean="0">
                <a:latin typeface="Candara" panose="020E0502030303020204" pitchFamily="34" charset="0"/>
              </a:rPr>
              <a:t>8.   Propõe </a:t>
            </a:r>
            <a:r>
              <a:rPr lang="pt-BR" sz="2400" b="1" dirty="0">
                <a:latin typeface="Candara" panose="020E0502030303020204" pitchFamily="34" charset="0"/>
              </a:rPr>
              <a:t>progressão da idade mínima </a:t>
            </a:r>
            <a:r>
              <a:rPr lang="pt-BR" sz="2400" dirty="0">
                <a:latin typeface="Candara" panose="020E0502030303020204" pitchFamily="34" charset="0"/>
              </a:rPr>
              <a:t>de aposentadoria (65 anos) </a:t>
            </a:r>
            <a:r>
              <a:rPr lang="pt-BR" sz="2400" dirty="0" smtClean="0">
                <a:latin typeface="Candara" panose="020E0502030303020204" pitchFamily="34" charset="0"/>
              </a:rPr>
              <a:t>e do </a:t>
            </a:r>
            <a:r>
              <a:rPr lang="pt-BR" sz="2400" dirty="0">
                <a:latin typeface="Candara" panose="020E0502030303020204" pitchFamily="34" charset="0"/>
              </a:rPr>
              <a:t>BPC (70 anos) de acordo com a evolução da longevidade da </a:t>
            </a:r>
            <a:r>
              <a:rPr lang="pt-BR" sz="2400" dirty="0" smtClean="0">
                <a:latin typeface="Candara" panose="020E0502030303020204" pitchFamily="34" charset="0"/>
              </a:rPr>
              <a:t>população</a:t>
            </a:r>
            <a:r>
              <a:rPr lang="pt-BR" sz="2400" dirty="0">
                <a:latin typeface="Candara" panose="020E0502030303020204" pitchFamily="34" charset="0"/>
              </a:rPr>
              <a:t>.</a:t>
            </a:r>
          </a:p>
          <a:p>
            <a:pPr>
              <a:lnSpc>
                <a:spcPct val="150000"/>
              </a:lnSpc>
              <a:spcAft>
                <a:spcPts val="600"/>
              </a:spcAft>
              <a:tabLst>
                <a:tab pos="185738" algn="l"/>
                <a:tab pos="357188" algn="l"/>
              </a:tabLst>
            </a:pPr>
            <a:r>
              <a:rPr lang="pt-BR" sz="2400" dirty="0" smtClean="0">
                <a:latin typeface="Candara" panose="020E0502030303020204" pitchFamily="34" charset="0"/>
              </a:rPr>
              <a:t>9.	 </a:t>
            </a:r>
            <a:r>
              <a:rPr lang="pt-BR" sz="2400" b="1" dirty="0" smtClean="0">
                <a:latin typeface="Candara" panose="020E0502030303020204" pitchFamily="34" charset="0"/>
              </a:rPr>
              <a:t>Regra de transição </a:t>
            </a:r>
            <a:r>
              <a:rPr lang="pt-BR" sz="2400" dirty="0" smtClean="0">
                <a:latin typeface="Candara" panose="020E0502030303020204" pitchFamily="34" charset="0"/>
              </a:rPr>
              <a:t>(exigente e restrita) </a:t>
            </a:r>
            <a:r>
              <a:rPr lang="pt-BR" sz="2400" b="1" dirty="0" smtClean="0">
                <a:latin typeface="Candara" panose="020E0502030303020204" pitchFamily="34" charset="0"/>
              </a:rPr>
              <a:t>só </a:t>
            </a:r>
            <a:r>
              <a:rPr lang="pt-BR" sz="2400" b="1" dirty="0">
                <a:latin typeface="Candara" panose="020E0502030303020204" pitchFamily="34" charset="0"/>
              </a:rPr>
              <a:t>para acesso </a:t>
            </a:r>
            <a:r>
              <a:rPr lang="pt-BR" sz="2400" dirty="0">
                <a:latin typeface="Candara" panose="020E0502030303020204" pitchFamily="34" charset="0"/>
              </a:rPr>
              <a:t>ao </a:t>
            </a:r>
            <a:r>
              <a:rPr lang="pt-BR" sz="2400" dirty="0" smtClean="0">
                <a:latin typeface="Candara" panose="020E0502030303020204" pitchFamily="34" charset="0"/>
              </a:rPr>
              <a:t>benefício; o valor </a:t>
            </a:r>
            <a:r>
              <a:rPr lang="pt-BR" sz="2400" dirty="0">
                <a:latin typeface="Candara" panose="020E0502030303020204" pitchFamily="34" charset="0"/>
              </a:rPr>
              <a:t>já passa </a:t>
            </a:r>
            <a:r>
              <a:rPr lang="pt-BR" sz="2400" dirty="0" smtClean="0">
                <a:latin typeface="Candara" panose="020E0502030303020204" pitchFamily="34" charset="0"/>
              </a:rPr>
              <a:t>a valer </a:t>
            </a:r>
            <a:r>
              <a:rPr lang="pt-BR" sz="2400" dirty="0">
                <a:latin typeface="Candara" panose="020E0502030303020204" pitchFamily="34" charset="0"/>
              </a:rPr>
              <a:t>sob </a:t>
            </a:r>
            <a:r>
              <a:rPr lang="pt-BR" sz="2400" dirty="0" smtClean="0">
                <a:latin typeface="Candara" panose="020E0502030303020204" pitchFamily="34" charset="0"/>
              </a:rPr>
              <a:t>nova regra.</a:t>
            </a:r>
            <a:endParaRPr lang="pt-BR" sz="2400" dirty="0">
              <a:latin typeface="Candara" panose="020E0502030303020204" pitchFamily="34" charset="0"/>
            </a:endParaRPr>
          </a:p>
          <a:p>
            <a:pPr>
              <a:lnSpc>
                <a:spcPct val="150000"/>
              </a:lnSpc>
              <a:spcAft>
                <a:spcPts val="600"/>
              </a:spcAft>
            </a:pPr>
            <a:r>
              <a:rPr lang="pt-BR" sz="2400" b="1" dirty="0" smtClean="0">
                <a:latin typeface="Candara" panose="020E0502030303020204" pitchFamily="34" charset="0"/>
              </a:rPr>
              <a:t>10.  Estímulos</a:t>
            </a:r>
            <a:r>
              <a:rPr lang="pt-BR" sz="2400" dirty="0" smtClean="0">
                <a:latin typeface="Candara" panose="020E0502030303020204" pitchFamily="34" charset="0"/>
              </a:rPr>
              <a:t> </a:t>
            </a:r>
            <a:r>
              <a:rPr lang="pt-BR" sz="2400" dirty="0">
                <a:latin typeface="Candara" panose="020E0502030303020204" pitchFamily="34" charset="0"/>
              </a:rPr>
              <a:t>(sutis e </a:t>
            </a:r>
            <a:r>
              <a:rPr lang="pt-BR" sz="2400" dirty="0" smtClean="0">
                <a:latin typeface="Candara" panose="020E0502030303020204" pitchFamily="34" charset="0"/>
              </a:rPr>
              <a:t>explícitos) </a:t>
            </a:r>
            <a:r>
              <a:rPr lang="pt-BR" sz="2400" b="1" dirty="0">
                <a:latin typeface="Candara" panose="020E0502030303020204" pitchFamily="34" charset="0"/>
              </a:rPr>
              <a:t>à previdência privada</a:t>
            </a:r>
            <a:r>
              <a:rPr lang="pt-BR" sz="2400" dirty="0">
                <a:latin typeface="Candara" panose="020E0502030303020204" pitchFamily="34" charset="0"/>
              </a:rPr>
              <a:t>.</a:t>
            </a:r>
          </a:p>
        </p:txBody>
      </p:sp>
    </p:spTree>
    <p:extLst>
      <p:ext uri="{BB962C8B-B14F-4D97-AF65-F5344CB8AC3E}">
        <p14:creationId xmlns:p14="http://schemas.microsoft.com/office/powerpoint/2010/main" val="52711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7001" y="0"/>
            <a:ext cx="10396882" cy="1151965"/>
          </a:xfrm>
        </p:spPr>
        <p:txBody>
          <a:bodyPr>
            <a:noAutofit/>
          </a:bodyPr>
          <a:lstStyle/>
          <a:p>
            <a:r>
              <a:rPr lang="pt-BR" sz="3200" dirty="0" smtClean="0"/>
              <a:t>Justificativas oficiais</a:t>
            </a:r>
            <a:endParaRPr lang="pt-BR" sz="3200" dirty="0"/>
          </a:p>
        </p:txBody>
      </p:sp>
      <p:sp>
        <p:nvSpPr>
          <p:cNvPr id="2" name="Retângulo 1"/>
          <p:cNvSpPr/>
          <p:nvPr/>
        </p:nvSpPr>
        <p:spPr>
          <a:xfrm>
            <a:off x="0" y="1322295"/>
            <a:ext cx="11734800" cy="4339650"/>
          </a:xfrm>
          <a:prstGeom prst="rect">
            <a:avLst/>
          </a:prstGeom>
        </p:spPr>
        <p:txBody>
          <a:bodyPr wrap="square">
            <a:spAutoFit/>
          </a:bodyPr>
          <a:lstStyle/>
          <a:p>
            <a:pPr marL="342900" indent="-34290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A </a:t>
            </a:r>
            <a:r>
              <a:rPr lang="pt-BR" sz="2400" dirty="0">
                <a:latin typeface="Candara" panose="020E0502030303020204" pitchFamily="34" charset="0"/>
              </a:rPr>
              <a:t>previdência é o </a:t>
            </a:r>
            <a:r>
              <a:rPr lang="pt-BR" sz="2400" b="1" dirty="0">
                <a:latin typeface="Candara" panose="020E0502030303020204" pitchFamily="34" charset="0"/>
              </a:rPr>
              <a:t>maior item dos gastos </a:t>
            </a:r>
            <a:r>
              <a:rPr lang="pt-BR" sz="2400" dirty="0">
                <a:latin typeface="Candara" panose="020E0502030303020204" pitchFamily="34" charset="0"/>
              </a:rPr>
              <a:t>públicos e </a:t>
            </a:r>
            <a:r>
              <a:rPr lang="pt-BR" sz="2400" b="1" dirty="0">
                <a:latin typeface="Candara" panose="020E0502030303020204" pitchFamily="34" charset="0"/>
              </a:rPr>
              <a:t>é deficitária</a:t>
            </a:r>
            <a:r>
              <a:rPr lang="pt-BR" sz="2400" b="1" dirty="0" smtClean="0">
                <a:latin typeface="Candara" panose="020E0502030303020204" pitchFamily="34" charset="0"/>
              </a:rPr>
              <a:t>.</a:t>
            </a:r>
          </a:p>
          <a:p>
            <a:pPr marL="342900" indent="-342900">
              <a:lnSpc>
                <a:spcPct val="150000"/>
              </a:lnSpc>
              <a:buClr>
                <a:schemeClr val="accent1"/>
              </a:buClr>
              <a:buSzPct val="160000"/>
              <a:buFont typeface="Wingdings" panose="05000000000000000000" pitchFamily="2" charset="2"/>
              <a:buChar char="ü"/>
            </a:pPr>
            <a:r>
              <a:rPr lang="pt-BR" sz="2400" dirty="0" smtClean="0">
                <a:latin typeface="Candara" panose="020E0502030303020204" pitchFamily="34" charset="0"/>
              </a:rPr>
              <a:t>Necessidade de </a:t>
            </a:r>
            <a:r>
              <a:rPr lang="pt-BR" sz="2400" b="1" dirty="0" smtClean="0">
                <a:latin typeface="Candara" panose="020E0502030303020204" pitchFamily="34" charset="0"/>
              </a:rPr>
              <a:t>ajuste fiscal</a:t>
            </a:r>
            <a:endParaRPr lang="pt-BR" sz="2400" b="1" dirty="0">
              <a:latin typeface="Candara" panose="020E0502030303020204" pitchFamily="34" charset="0"/>
            </a:endParaRPr>
          </a:p>
          <a:p>
            <a:pPr marL="342900" indent="-342900">
              <a:lnSpc>
                <a:spcPct val="150000"/>
              </a:lnSpc>
              <a:buClr>
                <a:schemeClr val="accent1"/>
              </a:buClr>
              <a:buSzPct val="160000"/>
              <a:buFont typeface="Wingdings" panose="05000000000000000000" pitchFamily="2" charset="2"/>
              <a:buChar char="ü"/>
            </a:pPr>
            <a:r>
              <a:rPr lang="pt-BR" sz="2400" dirty="0">
                <a:latin typeface="Candara" panose="020E0502030303020204" pitchFamily="34" charset="0"/>
              </a:rPr>
              <a:t>O </a:t>
            </a:r>
            <a:r>
              <a:rPr lang="pt-BR" sz="2400" b="1" dirty="0" smtClean="0">
                <a:latin typeface="Candara" panose="020E0502030303020204" pitchFamily="34" charset="0"/>
              </a:rPr>
              <a:t>envelhecimento populacional</a:t>
            </a:r>
            <a:r>
              <a:rPr lang="pt-BR" sz="2400" dirty="0">
                <a:latin typeface="Candara" panose="020E0502030303020204" pitchFamily="34" charset="0"/>
              </a:rPr>
              <a:t> </a:t>
            </a:r>
            <a:r>
              <a:rPr lang="pt-BR" sz="2400" dirty="0" smtClean="0">
                <a:latin typeface="Candara" panose="020E0502030303020204" pitchFamily="34" charset="0"/>
              </a:rPr>
              <a:t>pressiona o custeio da previdência e isso vai se agravar muito mais no futuro. </a:t>
            </a:r>
            <a:endParaRPr lang="pt-BR" sz="2400" dirty="0">
              <a:latin typeface="Candara" panose="020E0502030303020204" pitchFamily="34" charset="0"/>
            </a:endParaRPr>
          </a:p>
          <a:p>
            <a:pPr marL="342900" indent="-342900">
              <a:lnSpc>
                <a:spcPct val="150000"/>
              </a:lnSpc>
              <a:buClr>
                <a:schemeClr val="accent1"/>
              </a:buClr>
              <a:buSzPct val="160000"/>
              <a:buFont typeface="Wingdings" panose="05000000000000000000" pitchFamily="2" charset="2"/>
              <a:buChar char="ü"/>
            </a:pPr>
            <a:r>
              <a:rPr lang="pt-BR" sz="2400" dirty="0">
                <a:latin typeface="Candara" panose="020E0502030303020204" pitchFamily="34" charset="0"/>
              </a:rPr>
              <a:t>É excessivamente </a:t>
            </a:r>
            <a:r>
              <a:rPr lang="pt-BR" sz="2400" b="1" dirty="0">
                <a:latin typeface="Candara" panose="020E0502030303020204" pitchFamily="34" charset="0"/>
              </a:rPr>
              <a:t>generosa</a:t>
            </a:r>
            <a:r>
              <a:rPr lang="pt-BR" sz="2400" dirty="0">
                <a:latin typeface="Candara" panose="020E0502030303020204" pitchFamily="34" charset="0"/>
              </a:rPr>
              <a:t> em relação ao padrão internacional.</a:t>
            </a:r>
          </a:p>
          <a:p>
            <a:pPr marL="342900" indent="-342900">
              <a:lnSpc>
                <a:spcPct val="150000"/>
              </a:lnSpc>
              <a:buClr>
                <a:schemeClr val="accent1"/>
              </a:buClr>
              <a:buSzPct val="160000"/>
              <a:buFont typeface="Wingdings" panose="05000000000000000000" pitchFamily="2" charset="2"/>
              <a:buChar char="ü"/>
            </a:pPr>
            <a:r>
              <a:rPr lang="pt-BR" sz="2400" dirty="0">
                <a:latin typeface="Candara" panose="020E0502030303020204" pitchFamily="34" charset="0"/>
              </a:rPr>
              <a:t>Existem </a:t>
            </a:r>
            <a:r>
              <a:rPr lang="pt-BR" sz="2400" b="1" dirty="0">
                <a:latin typeface="Candara" panose="020E0502030303020204" pitchFamily="34" charset="0"/>
              </a:rPr>
              <a:t>distorções</a:t>
            </a:r>
            <a:r>
              <a:rPr lang="pt-BR" sz="2400" dirty="0">
                <a:latin typeface="Candara" panose="020E0502030303020204" pitchFamily="34" charset="0"/>
              </a:rPr>
              <a:t> que criam disparidades entre os beneficiários do RGPS e dos </a:t>
            </a:r>
            <a:r>
              <a:rPr lang="pt-BR" sz="2400" dirty="0" err="1">
                <a:latin typeface="Candara" panose="020E0502030303020204" pitchFamily="34" charset="0"/>
              </a:rPr>
              <a:t>RPPSs</a:t>
            </a:r>
            <a:r>
              <a:rPr lang="pt-BR" sz="2400" dirty="0">
                <a:latin typeface="Candara" panose="020E0502030303020204" pitchFamily="34" charset="0"/>
              </a:rPr>
              <a:t> e entre os diferentes segmentos populacionais. </a:t>
            </a:r>
          </a:p>
          <a:p>
            <a:pPr>
              <a:spcBef>
                <a:spcPts val="0"/>
              </a:spcBef>
              <a:spcAft>
                <a:spcPts val="600"/>
              </a:spcAft>
              <a:buClr>
                <a:schemeClr val="accent1"/>
              </a:buClr>
              <a:buSzPct val="160000"/>
            </a:pPr>
            <a:endParaRPr lang="pt-BR" sz="2400" dirty="0">
              <a:latin typeface="Candara" panose="020E0502030303020204" pitchFamily="34" charset="0"/>
            </a:endParaRPr>
          </a:p>
        </p:txBody>
      </p:sp>
    </p:spTree>
    <p:extLst>
      <p:ext uri="{BB962C8B-B14F-4D97-AF65-F5344CB8AC3E}">
        <p14:creationId xmlns:p14="http://schemas.microsoft.com/office/powerpoint/2010/main" val="3905363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68400" y="2409548"/>
            <a:ext cx="9634538" cy="1107996"/>
          </a:xfrm>
          <a:prstGeom prst="rect">
            <a:avLst/>
          </a:prstGeom>
        </p:spPr>
        <p:txBody>
          <a:bodyPr wrap="square">
            <a:spAutoFit/>
          </a:bodyPr>
          <a:lstStyle/>
          <a:p>
            <a:r>
              <a:rPr lang="pt-BR" sz="4800" dirty="0" smtClean="0">
                <a:solidFill>
                  <a:schemeClr val="accent1"/>
                </a:solidFill>
              </a:rPr>
              <a:t>Crítica </a:t>
            </a:r>
            <a:r>
              <a:rPr lang="pt-BR" sz="4800" dirty="0">
                <a:solidFill>
                  <a:schemeClr val="accent1"/>
                </a:solidFill>
              </a:rPr>
              <a:t>aos fundamentos da </a:t>
            </a:r>
            <a:r>
              <a:rPr lang="pt-BR" sz="4800" dirty="0" smtClean="0">
                <a:solidFill>
                  <a:schemeClr val="accent1"/>
                </a:solidFill>
              </a:rPr>
              <a:t>reforma </a:t>
            </a:r>
            <a:r>
              <a:rPr lang="pt-BR" dirty="0"/>
              <a:t/>
            </a:r>
            <a:br>
              <a:rPr lang="pt-BR" dirty="0"/>
            </a:br>
            <a:endParaRPr lang="pt-BR" dirty="0"/>
          </a:p>
        </p:txBody>
      </p:sp>
    </p:spTree>
    <p:extLst>
      <p:ext uri="{BB962C8B-B14F-4D97-AF65-F5344CB8AC3E}">
        <p14:creationId xmlns:p14="http://schemas.microsoft.com/office/powerpoint/2010/main" val="196081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584200"/>
            <a:ext cx="5219700" cy="2023252"/>
          </a:xfrm>
        </p:spPr>
        <p:txBody>
          <a:bodyPr>
            <a:normAutofit fontScale="90000"/>
          </a:bodyPr>
          <a:lstStyle/>
          <a:p>
            <a:r>
              <a:rPr lang="pt-BR" dirty="0"/>
              <a:t>Crítica aos fundamentos da reforma: a questão do  déficit</a:t>
            </a:r>
            <a:r>
              <a:rPr lang="pt-BR" b="1" dirty="0"/>
              <a:t/>
            </a:r>
            <a:br>
              <a:rPr lang="pt-BR" b="1" dirty="0"/>
            </a:br>
            <a:endParaRPr lang="pt-BR" dirty="0"/>
          </a:p>
        </p:txBody>
      </p:sp>
      <p:graphicFrame>
        <p:nvGraphicFramePr>
          <p:cNvPr id="5" name="Espaço Reservado para Conteúdo 4"/>
          <p:cNvGraphicFramePr>
            <a:graphicFrameLocks noGrp="1"/>
          </p:cNvGraphicFramePr>
          <p:nvPr>
            <p:ph sz="quarter" idx="13"/>
            <p:extLst>
              <p:ext uri="{D42A27DB-BD31-4B8C-83A1-F6EECF244321}">
                <p14:modId xmlns:p14="http://schemas.microsoft.com/office/powerpoint/2010/main" val="3666602831"/>
              </p:ext>
            </p:extLst>
          </p:nvPr>
        </p:nvGraphicFramePr>
        <p:xfrm>
          <a:off x="5207000" y="927100"/>
          <a:ext cx="65150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Texto 3"/>
          <p:cNvSpPr>
            <a:spLocks noGrp="1"/>
          </p:cNvSpPr>
          <p:nvPr>
            <p:ph type="body" sz="half" idx="2"/>
          </p:nvPr>
        </p:nvSpPr>
        <p:spPr>
          <a:xfrm>
            <a:off x="266700" y="2239152"/>
            <a:ext cx="5613400" cy="3186923"/>
          </a:xfrm>
        </p:spPr>
        <p:txBody>
          <a:bodyPr>
            <a:normAutofit lnSpcReduction="10000"/>
          </a:bodyPr>
          <a:lstStyle/>
          <a:p>
            <a:r>
              <a:rPr lang="pt-BR" sz="2400" b="1" dirty="0">
                <a:solidFill>
                  <a:schemeClr val="accent1"/>
                </a:solidFill>
                <a:latin typeface="Candara" panose="020E0502030303020204" pitchFamily="34" charset="0"/>
              </a:rPr>
              <a:t>Art. 194. </a:t>
            </a:r>
            <a:r>
              <a:rPr lang="pt-BR" sz="2400" b="1" dirty="0" err="1" smtClean="0">
                <a:solidFill>
                  <a:schemeClr val="accent1"/>
                </a:solidFill>
                <a:latin typeface="Candara" panose="020E0502030303020204" pitchFamily="34" charset="0"/>
              </a:rPr>
              <a:t>Cf</a:t>
            </a:r>
            <a:r>
              <a:rPr lang="pt-BR" sz="2400" b="1" dirty="0" smtClean="0">
                <a:solidFill>
                  <a:schemeClr val="accent1"/>
                </a:solidFill>
                <a:latin typeface="Candara" panose="020E0502030303020204" pitchFamily="34" charset="0"/>
              </a:rPr>
              <a:t> 88</a:t>
            </a:r>
            <a:endParaRPr lang="pt-BR" sz="2400" b="1" dirty="0">
              <a:solidFill>
                <a:schemeClr val="accent1"/>
              </a:solidFill>
              <a:latin typeface="Candara" panose="020E0502030303020204" pitchFamily="34" charset="0"/>
            </a:endParaRPr>
          </a:p>
          <a:p>
            <a:r>
              <a:rPr lang="pt-BR" sz="2400" cap="none" dirty="0">
                <a:latin typeface="Candara" panose="020E0502030303020204" pitchFamily="34" charset="0"/>
              </a:rPr>
              <a:t>A </a:t>
            </a:r>
            <a:r>
              <a:rPr lang="pt-BR" sz="2400" b="1" cap="none" dirty="0">
                <a:latin typeface="Candara" panose="020E0502030303020204" pitchFamily="34" charset="0"/>
              </a:rPr>
              <a:t>seguridade social </a:t>
            </a:r>
            <a:r>
              <a:rPr lang="pt-BR" sz="2400" cap="none" dirty="0">
                <a:latin typeface="Candara" panose="020E0502030303020204" pitchFamily="34" charset="0"/>
              </a:rPr>
              <a:t>compreende um conjunto integrado de ações de iniciativa dos Poderes Públicos e da sociedade, destinadas a assegurar os </a:t>
            </a:r>
            <a:r>
              <a:rPr lang="pt-BR" sz="2400" u="sng" cap="none" dirty="0">
                <a:latin typeface="Candara" panose="020E0502030303020204" pitchFamily="34" charset="0"/>
              </a:rPr>
              <a:t>direitos relativos à saúde, à previdência e à assistência social</a:t>
            </a:r>
            <a:r>
              <a:rPr lang="pt-BR" sz="2400" cap="none" dirty="0">
                <a:latin typeface="Candara" panose="020E0502030303020204" pitchFamily="34" charset="0"/>
              </a:rPr>
              <a:t>. </a:t>
            </a:r>
          </a:p>
          <a:p>
            <a:endParaRPr lang="pt-BR" sz="2400" dirty="0">
              <a:latin typeface="Candara" panose="020E0502030303020204" pitchFamily="34" charset="0"/>
            </a:endParaRPr>
          </a:p>
        </p:txBody>
      </p:sp>
      <p:sp>
        <p:nvSpPr>
          <p:cNvPr id="6" name="CaixaDeTexto 5"/>
          <p:cNvSpPr txBox="1"/>
          <p:nvPr/>
        </p:nvSpPr>
        <p:spPr>
          <a:xfrm>
            <a:off x="6453981" y="562918"/>
            <a:ext cx="3987800" cy="461665"/>
          </a:xfrm>
          <a:prstGeom prst="rect">
            <a:avLst/>
          </a:prstGeom>
          <a:noFill/>
        </p:spPr>
        <p:txBody>
          <a:bodyPr wrap="square" rtlCol="0">
            <a:spAutoFit/>
          </a:bodyPr>
          <a:lstStyle/>
          <a:p>
            <a:pPr algn="ctr"/>
            <a:r>
              <a:rPr lang="pt-BR" sz="2400" dirty="0" smtClean="0">
                <a:solidFill>
                  <a:schemeClr val="accent1">
                    <a:lumMod val="60000"/>
                    <a:lumOff val="40000"/>
                  </a:schemeClr>
                </a:solidFill>
              </a:rPr>
              <a:t>Seguridade Social</a:t>
            </a:r>
            <a:endParaRPr lang="pt-BR" sz="2400" dirty="0">
              <a:solidFill>
                <a:schemeClr val="accent1">
                  <a:lumMod val="60000"/>
                  <a:lumOff val="40000"/>
                </a:schemeClr>
              </a:solidFill>
            </a:endParaRPr>
          </a:p>
        </p:txBody>
      </p:sp>
    </p:spTree>
    <p:extLst>
      <p:ext uri="{BB962C8B-B14F-4D97-AF65-F5344CB8AC3E}">
        <p14:creationId xmlns:p14="http://schemas.microsoft.com/office/powerpoint/2010/main" val="1204466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393701" y="1281142"/>
            <a:ext cx="6362699" cy="3683000"/>
          </a:xfrm>
        </p:spPr>
        <p:txBody>
          <a:bodyPr>
            <a:normAutofit/>
          </a:bodyPr>
          <a:lstStyle/>
          <a:p>
            <a:r>
              <a:rPr lang="pt-BR" sz="2400" b="1" dirty="0">
                <a:solidFill>
                  <a:srgbClr val="002060"/>
                </a:solidFill>
                <a:latin typeface="Candara" panose="020E0502030303020204" pitchFamily="34" charset="0"/>
              </a:rPr>
              <a:t>Art. </a:t>
            </a:r>
            <a:r>
              <a:rPr lang="pt-BR" sz="2400" b="1" dirty="0" smtClean="0">
                <a:solidFill>
                  <a:srgbClr val="002060"/>
                </a:solidFill>
                <a:latin typeface="Candara" panose="020E0502030303020204" pitchFamily="34" charset="0"/>
              </a:rPr>
              <a:t>195 </a:t>
            </a:r>
            <a:r>
              <a:rPr lang="pt-BR" sz="2400" b="1" dirty="0" err="1" smtClean="0">
                <a:solidFill>
                  <a:srgbClr val="002060"/>
                </a:solidFill>
                <a:latin typeface="Candara" panose="020E0502030303020204" pitchFamily="34" charset="0"/>
              </a:rPr>
              <a:t>cf</a:t>
            </a:r>
            <a:r>
              <a:rPr lang="pt-BR" sz="2400" b="1" dirty="0" smtClean="0">
                <a:solidFill>
                  <a:srgbClr val="002060"/>
                </a:solidFill>
                <a:latin typeface="Candara" panose="020E0502030303020204" pitchFamily="34" charset="0"/>
              </a:rPr>
              <a:t> 88</a:t>
            </a:r>
            <a:r>
              <a:rPr lang="pt-BR" sz="2400" dirty="0" smtClean="0">
                <a:solidFill>
                  <a:srgbClr val="002060"/>
                </a:solidFill>
                <a:latin typeface="Candara" panose="020E0502030303020204" pitchFamily="34" charset="0"/>
              </a:rPr>
              <a:t>.</a:t>
            </a:r>
            <a:r>
              <a:rPr lang="pt-BR" sz="2400" dirty="0" smtClean="0">
                <a:latin typeface="Candara" panose="020E0502030303020204" pitchFamily="34" charset="0"/>
              </a:rPr>
              <a:t> </a:t>
            </a:r>
            <a:r>
              <a:rPr lang="pt-BR" sz="2400" cap="none" dirty="0">
                <a:latin typeface="Candara" panose="020E0502030303020204" pitchFamily="34" charset="0"/>
              </a:rPr>
              <a:t>A </a:t>
            </a:r>
            <a:r>
              <a:rPr lang="pt-BR" sz="2400" b="1" cap="none" dirty="0">
                <a:latin typeface="Candara" panose="020E0502030303020204" pitchFamily="34" charset="0"/>
              </a:rPr>
              <a:t>seguridade social será financiada por toda a sociedade</a:t>
            </a:r>
            <a:r>
              <a:rPr lang="pt-BR" sz="2400" cap="none" dirty="0">
                <a:latin typeface="Candara" panose="020E0502030303020204" pitchFamily="34" charset="0"/>
              </a:rPr>
              <a:t>, de forma direta e indireta, nos termos da lei, mediante </a:t>
            </a:r>
            <a:r>
              <a:rPr lang="pt-BR" sz="2400" u="sng" cap="none" dirty="0">
                <a:latin typeface="Candara" panose="020E0502030303020204" pitchFamily="34" charset="0"/>
              </a:rPr>
              <a:t>recursos provenientes dos orçamentos</a:t>
            </a:r>
            <a:r>
              <a:rPr lang="pt-BR" sz="2400" cap="none" dirty="0">
                <a:latin typeface="Candara" panose="020E0502030303020204" pitchFamily="34" charset="0"/>
              </a:rPr>
              <a:t> da União, dos Estados, do Distrito Federal e dos Municípios, e das seguintes </a:t>
            </a:r>
            <a:r>
              <a:rPr lang="pt-BR" sz="2400" u="sng" cap="none" dirty="0">
                <a:latin typeface="Candara" panose="020E0502030303020204" pitchFamily="34" charset="0"/>
              </a:rPr>
              <a:t>contribuições </a:t>
            </a:r>
            <a:r>
              <a:rPr lang="pt-BR" sz="2400" u="sng" cap="none" dirty="0" smtClean="0">
                <a:latin typeface="Candara" panose="020E0502030303020204" pitchFamily="34" charset="0"/>
              </a:rPr>
              <a:t>sociais:</a:t>
            </a:r>
            <a:endParaRPr lang="pt-BR" sz="2400" cap="none" dirty="0">
              <a:latin typeface="Candara" panose="020E0502030303020204" pitchFamily="34" charset="0"/>
            </a:endParaRPr>
          </a:p>
        </p:txBody>
      </p:sp>
      <p:sp>
        <p:nvSpPr>
          <p:cNvPr id="6" name="CaixaDeTexto 5"/>
          <p:cNvSpPr txBox="1"/>
          <p:nvPr/>
        </p:nvSpPr>
        <p:spPr>
          <a:xfrm>
            <a:off x="6756400" y="306486"/>
            <a:ext cx="4706256" cy="5078313"/>
          </a:xfrm>
          <a:prstGeom prst="rect">
            <a:avLst/>
          </a:prstGeom>
          <a:solidFill>
            <a:schemeClr val="bg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nSpc>
                <a:spcPct val="150000"/>
              </a:lnSpc>
              <a:buClr>
                <a:schemeClr val="accent1">
                  <a:lumMod val="60000"/>
                  <a:lumOff val="40000"/>
                </a:schemeClr>
              </a:buClr>
              <a:buFont typeface="Wingdings" panose="05000000000000000000" pitchFamily="2" charset="2"/>
              <a:buChar char="ü"/>
            </a:pPr>
            <a:r>
              <a:rPr lang="pt-BR" sz="2400" b="1" dirty="0" smtClean="0">
                <a:latin typeface="Candara" panose="020E0502030303020204" pitchFamily="34" charset="0"/>
              </a:rPr>
              <a:t>Sobre a folha de pagamento;</a:t>
            </a:r>
          </a:p>
          <a:p>
            <a:pPr marL="342900" indent="-342900">
              <a:lnSpc>
                <a:spcPct val="150000"/>
              </a:lnSpc>
              <a:buClr>
                <a:schemeClr val="accent1">
                  <a:lumMod val="60000"/>
                  <a:lumOff val="40000"/>
                </a:schemeClr>
              </a:buClr>
              <a:buFont typeface="Wingdings" panose="05000000000000000000" pitchFamily="2" charset="2"/>
              <a:buChar char="ü"/>
            </a:pPr>
            <a:r>
              <a:rPr lang="pt-BR" sz="2400" b="1" dirty="0" smtClean="0">
                <a:latin typeface="Candara" panose="020E0502030303020204" pitchFamily="34" charset="0"/>
              </a:rPr>
              <a:t>Sobre a receita, faturamento ou lucro das empresas (COFINS) e CSLL;</a:t>
            </a:r>
          </a:p>
          <a:p>
            <a:pPr marL="342900" indent="-342900">
              <a:lnSpc>
                <a:spcPct val="150000"/>
              </a:lnSpc>
              <a:buClr>
                <a:schemeClr val="accent1">
                  <a:lumMod val="60000"/>
                  <a:lumOff val="40000"/>
                </a:schemeClr>
              </a:buClr>
              <a:buFont typeface="Wingdings" panose="05000000000000000000" pitchFamily="2" charset="2"/>
              <a:buChar char="ü"/>
            </a:pPr>
            <a:r>
              <a:rPr lang="pt-BR" sz="2400" b="1" dirty="0" smtClean="0">
                <a:latin typeface="Candara" panose="020E0502030303020204" pitchFamily="34" charset="0"/>
              </a:rPr>
              <a:t>Concurso de prognósticos  (Loterias e apostas de qualquer natureza); </a:t>
            </a:r>
          </a:p>
          <a:p>
            <a:pPr marL="342900" indent="-342900">
              <a:lnSpc>
                <a:spcPct val="150000"/>
              </a:lnSpc>
              <a:buClr>
                <a:schemeClr val="accent1">
                  <a:lumMod val="60000"/>
                  <a:lumOff val="40000"/>
                </a:schemeClr>
              </a:buClr>
              <a:buFont typeface="Wingdings" panose="05000000000000000000" pitchFamily="2" charset="2"/>
              <a:buChar char="ü"/>
            </a:pPr>
            <a:r>
              <a:rPr lang="pt-BR" sz="2400" b="1" dirty="0" smtClean="0">
                <a:latin typeface="Candara" panose="020E0502030303020204" pitchFamily="34" charset="0"/>
              </a:rPr>
              <a:t>Das importações de bens ou serviços. </a:t>
            </a:r>
            <a:endParaRPr lang="pt-BR" dirty="0"/>
          </a:p>
        </p:txBody>
      </p:sp>
      <p:sp>
        <p:nvSpPr>
          <p:cNvPr id="5" name="Título 1"/>
          <p:cNvSpPr>
            <a:spLocks noGrp="1"/>
          </p:cNvSpPr>
          <p:nvPr>
            <p:ph type="title"/>
          </p:nvPr>
        </p:nvSpPr>
        <p:spPr>
          <a:xfrm>
            <a:off x="132509" y="-203136"/>
            <a:ext cx="6623891" cy="1752536"/>
          </a:xfrm>
        </p:spPr>
        <p:txBody>
          <a:bodyPr>
            <a:normAutofit fontScale="90000"/>
          </a:bodyPr>
          <a:lstStyle/>
          <a:p>
            <a:pPr algn="l"/>
            <a:r>
              <a:rPr lang="pt-BR" dirty="0" smtClean="0"/>
              <a:t>a </a:t>
            </a:r>
            <a:r>
              <a:rPr lang="pt-BR" dirty="0"/>
              <a:t>questão do  </a:t>
            </a:r>
            <a:r>
              <a:rPr lang="pt-BR" dirty="0" smtClean="0"/>
              <a:t>déficit: FINANCIAMENTO DA SEGURIDADE SOCIAL</a:t>
            </a:r>
            <a:r>
              <a:rPr lang="pt-BR" b="1" dirty="0"/>
              <a:t/>
            </a:r>
            <a:br>
              <a:rPr lang="pt-BR" b="1" dirty="0"/>
            </a:br>
            <a:endParaRPr lang="pt-BR" dirty="0"/>
          </a:p>
        </p:txBody>
      </p:sp>
    </p:spTree>
    <p:extLst>
      <p:ext uri="{BB962C8B-B14F-4D97-AF65-F5344CB8AC3E}">
        <p14:creationId xmlns:p14="http://schemas.microsoft.com/office/powerpoint/2010/main" val="1725265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62714"/>
            <a:ext cx="10396882" cy="1151965"/>
          </a:xfrm>
        </p:spPr>
        <p:txBody>
          <a:bodyPr>
            <a:noAutofit/>
          </a:bodyPr>
          <a:lstStyle/>
          <a:p>
            <a:r>
              <a:rPr lang="pt-BR" sz="2800" dirty="0" smtClean="0"/>
              <a:t>COMO O GOVERNO APURA O “DEFICIT” DA SEGURIDADE? </a:t>
            </a:r>
            <a:br>
              <a:rPr lang="pt-BR" sz="2800" dirty="0" smtClean="0"/>
            </a:br>
            <a:r>
              <a:rPr lang="pt-BR" sz="2000" dirty="0" smtClean="0"/>
              <a:t>regime dos servidores da união é incluído na conta da seguridade. Trata-se de item da administração pública, regido pelo artigo 40 da CF. DADOS DE 2015 EM R$ BILHÕES</a:t>
            </a:r>
            <a:endParaRPr lang="pt-BR" sz="2800" dirty="0"/>
          </a:p>
        </p:txBody>
      </p:sp>
      <p:graphicFrame>
        <p:nvGraphicFramePr>
          <p:cNvPr id="4" name="Tabela 3"/>
          <p:cNvGraphicFramePr>
            <a:graphicFrameLocks noGrp="1"/>
          </p:cNvGraphicFramePr>
          <p:nvPr>
            <p:extLst>
              <p:ext uri="{D42A27DB-BD31-4B8C-83A1-F6EECF244321}">
                <p14:modId xmlns:p14="http://schemas.microsoft.com/office/powerpoint/2010/main" val="133824128"/>
              </p:ext>
            </p:extLst>
          </p:nvPr>
        </p:nvGraphicFramePr>
        <p:xfrm>
          <a:off x="685799" y="1569491"/>
          <a:ext cx="10396883" cy="4058575"/>
        </p:xfrm>
        <a:graphic>
          <a:graphicData uri="http://schemas.openxmlformats.org/drawingml/2006/table">
            <a:tbl>
              <a:tblPr>
                <a:tableStyleId>{5C22544A-7EE6-4342-B048-85BDC9FD1C3A}</a:tableStyleId>
              </a:tblPr>
              <a:tblGrid>
                <a:gridCol w="2494129"/>
                <a:gridCol w="2292824"/>
                <a:gridCol w="559558"/>
                <a:gridCol w="2885233"/>
                <a:gridCol w="2165139"/>
              </a:tblGrid>
              <a:tr h="350610">
                <a:tc>
                  <a:txBody>
                    <a:bodyPr/>
                    <a:lstStyle/>
                    <a:p>
                      <a:pPr algn="ctr" fontAlgn="t"/>
                      <a:endParaRPr lang="pt-BR" sz="2000" b="0" i="0" u="sng" strike="noStrike" dirty="0">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2000" u="sng" strike="noStrike">
                          <a:effectLst/>
                          <a:latin typeface="Arial" panose="020B0604020202020204" pitchFamily="34" charset="0"/>
                          <a:cs typeface="Arial" panose="020B0604020202020204" pitchFamily="34" charset="0"/>
                        </a:rPr>
                        <a:t>RECEITAS</a:t>
                      </a:r>
                      <a:endParaRPr lang="pt-BR" sz="2000" b="0" i="0" u="sng"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pt-BR" sz="2000" b="0" i="0" u="sng"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pt-BR" sz="2000" b="0" i="0" u="sng"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2000" u="sng" strike="noStrike" dirty="0">
                          <a:effectLst/>
                          <a:latin typeface="Arial" panose="020B0604020202020204" pitchFamily="34" charset="0"/>
                          <a:cs typeface="Arial" panose="020B0604020202020204" pitchFamily="34" charset="0"/>
                        </a:rPr>
                        <a:t>DESPESAS</a:t>
                      </a:r>
                      <a:endParaRPr lang="pt-BR" sz="2000" b="0" i="0" u="sng" strike="noStrike" dirty="0">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610">
                <a:tc>
                  <a:txBody>
                    <a:bodyPr/>
                    <a:lstStyle/>
                    <a:p>
                      <a:pPr algn="l" fontAlgn="t"/>
                      <a:r>
                        <a:rPr lang="pt-BR" sz="2000" u="none" strike="noStrike">
                          <a:effectLst/>
                          <a:latin typeface="Arial" panose="020B0604020202020204" pitchFamily="34" charset="0"/>
                          <a:cs typeface="Arial" panose="020B0604020202020204" pitchFamily="34" charset="0"/>
                        </a:rPr>
                        <a:t>RGPS</a:t>
                      </a:r>
                      <a:endParaRPr lang="pt-BR" sz="2000" b="0" i="0" u="none"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t"/>
                      <a:r>
                        <a:rPr lang="pt-BR" sz="2000" u="none" strike="noStrike" dirty="0" smtClean="0">
                          <a:effectLst/>
                          <a:latin typeface="Arial" panose="020B0604020202020204" pitchFamily="34" charset="0"/>
                          <a:cs typeface="Arial" panose="020B0604020202020204" pitchFamily="34" charset="0"/>
                        </a:rPr>
                        <a:t>350,3</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pt-BR" sz="2000" u="none" strike="noStrike">
                          <a:effectLst/>
                          <a:latin typeface="Arial" panose="020B0604020202020204" pitchFamily="34" charset="0"/>
                          <a:cs typeface="Arial" panose="020B0604020202020204" pitchFamily="34" charset="0"/>
                        </a:rPr>
                        <a:t>BENEFÍCIOS DO RGPS</a:t>
                      </a:r>
                      <a:endParaRPr lang="pt-BR" sz="2000" b="0" i="0" u="none"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440,1</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r>
              <a:tr h="350610">
                <a:tc>
                  <a:txBody>
                    <a:bodyPr/>
                    <a:lstStyle/>
                    <a:p>
                      <a:pPr algn="l" fontAlgn="t"/>
                      <a:r>
                        <a:rPr lang="pt-BR" sz="2000" u="none" strike="noStrike">
                          <a:effectLst/>
                          <a:latin typeface="Arial" panose="020B0604020202020204" pitchFamily="34" charset="0"/>
                          <a:cs typeface="Arial" panose="020B0604020202020204" pitchFamily="34" charset="0"/>
                        </a:rPr>
                        <a:t>CSLL</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smtClean="0">
                          <a:effectLst/>
                          <a:latin typeface="Arial" panose="020B0604020202020204" pitchFamily="34" charset="0"/>
                          <a:cs typeface="Arial" panose="020B0604020202020204" pitchFamily="34" charset="0"/>
                        </a:rPr>
                        <a:t>47,8</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a:effectLst/>
                          <a:latin typeface="Arial" panose="020B0604020202020204" pitchFamily="34" charset="0"/>
                          <a:cs typeface="Arial" panose="020B0604020202020204" pitchFamily="34" charset="0"/>
                        </a:rPr>
                        <a:t>LOAS</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42,7</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r>
                        <a:rPr lang="pt-BR" sz="2000" u="none" strike="noStrike" dirty="0">
                          <a:effectLst/>
                          <a:latin typeface="Arial" panose="020B0604020202020204" pitchFamily="34" charset="0"/>
                          <a:cs typeface="Arial" panose="020B0604020202020204" pitchFamily="34" charset="0"/>
                        </a:rPr>
                        <a:t>COFINS</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smtClean="0">
                          <a:effectLst/>
                          <a:latin typeface="Arial" panose="020B0604020202020204" pitchFamily="34" charset="0"/>
                          <a:cs typeface="Arial" panose="020B0604020202020204" pitchFamily="34" charset="0"/>
                        </a:rPr>
                        <a:t>160,8</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dirty="0" smtClean="0">
                          <a:effectLst/>
                          <a:latin typeface="Arial" panose="020B0604020202020204" pitchFamily="34" charset="0"/>
                          <a:cs typeface="Arial" panose="020B0604020202020204" pitchFamily="34" charset="0"/>
                        </a:rPr>
                        <a:t>SEG-DES. </a:t>
                      </a:r>
                      <a:r>
                        <a:rPr lang="pt-BR" sz="2000" u="none" strike="noStrike" dirty="0">
                          <a:effectLst/>
                          <a:latin typeface="Arial" panose="020B0604020202020204" pitchFamily="34" charset="0"/>
                          <a:cs typeface="Arial" panose="020B0604020202020204" pitchFamily="34" charset="0"/>
                        </a:rPr>
                        <a:t>E ABONO</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48,2</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r>
                        <a:rPr lang="pt-BR" sz="2000" u="none" strike="noStrike">
                          <a:effectLst/>
                          <a:latin typeface="Arial" panose="020B0604020202020204" pitchFamily="34" charset="0"/>
                          <a:cs typeface="Arial" panose="020B0604020202020204" pitchFamily="34" charset="0"/>
                        </a:rPr>
                        <a:t>PIS/PASEP</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smtClean="0">
                          <a:effectLst/>
                          <a:latin typeface="Arial" panose="020B0604020202020204" pitchFamily="34" charset="0"/>
                          <a:cs typeface="Arial" panose="020B0604020202020204" pitchFamily="34" charset="0"/>
                        </a:rPr>
                        <a:t>25,6</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a:effectLst/>
                          <a:latin typeface="Arial" panose="020B0604020202020204" pitchFamily="34" charset="0"/>
                          <a:cs typeface="Arial" panose="020B0604020202020204" pitchFamily="34" charset="0"/>
                        </a:rPr>
                        <a:t>BOLSA FAMÍLIA</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26,9</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r>
                        <a:rPr lang="pt-BR" sz="2000" u="none" strike="noStrike" dirty="0">
                          <a:effectLst/>
                          <a:latin typeface="Arial" panose="020B0604020202020204" pitchFamily="34" charset="0"/>
                          <a:cs typeface="Arial" panose="020B0604020202020204" pitchFamily="34" charset="0"/>
                        </a:rPr>
                        <a:t>OUTRAS</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smtClean="0">
                          <a:effectLst/>
                          <a:latin typeface="Arial" panose="020B0604020202020204" pitchFamily="34" charset="0"/>
                          <a:cs typeface="Arial" panose="020B0604020202020204" pitchFamily="34" charset="0"/>
                        </a:rPr>
                        <a:t>11,2</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a:effectLst/>
                          <a:latin typeface="Arial" panose="020B0604020202020204" pitchFamily="34" charset="0"/>
                          <a:cs typeface="Arial" panose="020B0604020202020204" pitchFamily="34" charset="0"/>
                        </a:rPr>
                        <a:t>MINISTÉRIO DA SAÚDE</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91,7</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dirty="0">
                          <a:effectLst/>
                          <a:latin typeface="Arial" panose="020B0604020202020204" pitchFamily="34" charset="0"/>
                          <a:cs typeface="Arial" panose="020B0604020202020204" pitchFamily="34" charset="0"/>
                        </a:rPr>
                        <a:t>OUTRAS</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33,6</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r>
                        <a:rPr lang="pt-BR" sz="2000" b="0" i="0" u="none" strike="noStrike" dirty="0" smtClean="0">
                          <a:solidFill>
                            <a:schemeClr val="tx1"/>
                          </a:solidFill>
                          <a:effectLst/>
                          <a:latin typeface="Arial" panose="020B0604020202020204" pitchFamily="34" charset="0"/>
                          <a:cs typeface="Arial" panose="020B0604020202020204" pitchFamily="34" charset="0"/>
                        </a:rPr>
                        <a:t>CPSS</a:t>
                      </a:r>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c>
                  <a:txBody>
                    <a:bodyPr/>
                    <a:lstStyle/>
                    <a:p>
                      <a:pPr algn="r" fontAlgn="t"/>
                      <a:r>
                        <a:rPr lang="pt-BR" sz="2000" b="0" i="0" u="none" strike="noStrike" dirty="0" smtClean="0">
                          <a:solidFill>
                            <a:schemeClr val="tx1"/>
                          </a:solidFill>
                          <a:effectLst/>
                          <a:latin typeface="Arial" panose="020B0604020202020204" pitchFamily="34" charset="0"/>
                          <a:cs typeface="Arial" panose="020B0604020202020204" pitchFamily="34" charset="0"/>
                        </a:rPr>
                        <a:t>29,5</a:t>
                      </a:r>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c>
                  <a:txBody>
                    <a:bodyPr/>
                    <a:lstStyle/>
                    <a:p>
                      <a:pPr algn="l" fontAlgn="t"/>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c>
                  <a:txBody>
                    <a:bodyPr/>
                    <a:lstStyle/>
                    <a:p>
                      <a:pPr algn="l" fontAlgn="t"/>
                      <a:r>
                        <a:rPr lang="pt-BR" sz="2000" b="0" i="0" u="none" strike="noStrike" dirty="0" smtClean="0">
                          <a:solidFill>
                            <a:schemeClr val="tx1"/>
                          </a:solidFill>
                          <a:effectLst/>
                          <a:latin typeface="Arial" panose="020B0604020202020204" pitchFamily="34" charset="0"/>
                          <a:cs typeface="Arial" panose="020B0604020202020204" pitchFamily="34" charset="0"/>
                        </a:rPr>
                        <a:t>INATIVOS UNIÃO</a:t>
                      </a:r>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c>
                  <a:txBody>
                    <a:bodyPr/>
                    <a:lstStyle/>
                    <a:p>
                      <a:pPr algn="r" fontAlgn="t"/>
                      <a:r>
                        <a:rPr lang="pt-BR" sz="2000" b="0" i="0" u="none" strike="noStrike" dirty="0">
                          <a:solidFill>
                            <a:schemeClr val="tx1"/>
                          </a:solidFill>
                          <a:effectLst/>
                          <a:latin typeface="Arial" panose="020B0604020202020204" pitchFamily="34" charset="0"/>
                          <a:cs typeface="Arial" panose="020B0604020202020204" pitchFamily="34" charset="0"/>
                        </a:rPr>
                        <a:t>-</a:t>
                      </a:r>
                      <a:r>
                        <a:rPr lang="pt-BR" sz="2000" b="0" i="0" u="none" strike="noStrike" dirty="0" smtClean="0">
                          <a:solidFill>
                            <a:schemeClr val="tx1"/>
                          </a:solidFill>
                          <a:effectLst/>
                          <a:latin typeface="Arial" panose="020B0604020202020204" pitchFamily="34" charset="0"/>
                          <a:cs typeface="Arial" panose="020B0604020202020204" pitchFamily="34" charset="0"/>
                        </a:rPr>
                        <a:t>104,1</a:t>
                      </a:r>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r>
              <a:tr h="350610">
                <a:tc>
                  <a:txBody>
                    <a:bodyPr/>
                    <a:lstStyle/>
                    <a:p>
                      <a:pPr algn="l" fontAlgn="t"/>
                      <a:r>
                        <a:rPr lang="pt-BR" sz="2000" b="0" i="0" u="none" strike="noStrike" dirty="0" smtClean="0">
                          <a:solidFill>
                            <a:schemeClr val="tx1"/>
                          </a:solidFill>
                          <a:effectLst/>
                          <a:latin typeface="Arial" panose="020B0604020202020204" pitchFamily="34" charset="0"/>
                          <a:cs typeface="Arial" panose="020B0604020202020204" pitchFamily="34" charset="0"/>
                        </a:rPr>
                        <a:t>PENS.</a:t>
                      </a:r>
                      <a:r>
                        <a:rPr lang="pt-BR" sz="2000" b="0" i="0" u="none" strike="noStrike" baseline="0" dirty="0" smtClean="0">
                          <a:solidFill>
                            <a:schemeClr val="tx1"/>
                          </a:solidFill>
                          <a:effectLst/>
                          <a:latin typeface="Arial" panose="020B0604020202020204" pitchFamily="34" charset="0"/>
                          <a:cs typeface="Arial" panose="020B0604020202020204" pitchFamily="34" charset="0"/>
                        </a:rPr>
                        <a:t> MILITARES</a:t>
                      </a:r>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c>
                  <a:txBody>
                    <a:bodyPr/>
                    <a:lstStyle/>
                    <a:p>
                      <a:pPr algn="r" fontAlgn="t"/>
                      <a:r>
                        <a:rPr lang="pt-BR" sz="2000" b="0" i="0" u="none" strike="noStrike" dirty="0" smtClean="0">
                          <a:solidFill>
                            <a:schemeClr val="tx1"/>
                          </a:solidFill>
                          <a:effectLst/>
                          <a:latin typeface="Arial" panose="020B0604020202020204" pitchFamily="34" charset="0"/>
                          <a:cs typeface="Arial" panose="020B0604020202020204" pitchFamily="34" charset="0"/>
                        </a:rPr>
                        <a:t>2,1</a:t>
                      </a:r>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c>
                  <a:txBody>
                    <a:bodyPr/>
                    <a:lstStyle/>
                    <a:p>
                      <a:pPr algn="l" fontAlgn="t"/>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c>
                  <a:txBody>
                    <a:bodyPr/>
                    <a:lstStyle/>
                    <a:p>
                      <a:pPr algn="l" fontAlgn="t"/>
                      <a:r>
                        <a:rPr lang="pt-BR" sz="2000" b="0" i="0" u="none" strike="noStrike" dirty="0" smtClean="0">
                          <a:solidFill>
                            <a:schemeClr val="tx1"/>
                          </a:solidFill>
                          <a:effectLst/>
                          <a:latin typeface="Arial" panose="020B0604020202020204" pitchFamily="34" charset="0"/>
                          <a:cs typeface="Arial" panose="020B0604020202020204" pitchFamily="34" charset="0"/>
                        </a:rPr>
                        <a:t>BENEF. SERVIDORES</a:t>
                      </a:r>
                      <a:endParaRPr lang="pt-BR"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60000"/>
                        <a:lumOff val="40000"/>
                      </a:schemeClr>
                    </a:solidFill>
                  </a:tcPr>
                </a:tc>
                <a:tc>
                  <a:txBody>
                    <a:bodyPr/>
                    <a:lstStyle/>
                    <a:p>
                      <a:pPr algn="r" fontAlgn="t"/>
                      <a:r>
                        <a:rPr lang="pt-BR" sz="2000" b="0" i="0" u="none" strike="noStrike" dirty="0">
                          <a:solidFill>
                            <a:schemeClr val="tx1"/>
                          </a:solidFill>
                          <a:effectLst/>
                          <a:latin typeface="Arial" panose="020B0604020202020204" pitchFamily="34" charset="0"/>
                          <a:cs typeface="Arial" panose="020B0604020202020204" pitchFamily="34" charset="0"/>
                        </a:rPr>
                        <a:t>-</a:t>
                      </a:r>
                      <a:r>
                        <a:rPr lang="pt-BR" sz="2000" b="0" i="0" u="none" strike="noStrike" dirty="0" smtClean="0">
                          <a:solidFill>
                            <a:schemeClr val="tx1"/>
                          </a:solidFill>
                          <a:effectLst/>
                          <a:latin typeface="Arial" panose="020B0604020202020204" pitchFamily="34" charset="0"/>
                          <a:cs typeface="Arial" panose="020B0604020202020204" pitchFamily="34" charset="0"/>
                        </a:rPr>
                        <a:t>6,4</a:t>
                      </a:r>
                    </a:p>
                  </a:txBody>
                  <a:tcPr marL="9525" marR="9525" marT="9525" marB="0">
                    <a:solidFill>
                      <a:schemeClr val="accent1">
                        <a:lumMod val="60000"/>
                        <a:lumOff val="40000"/>
                      </a:schemeClr>
                    </a:solidFill>
                  </a:tcPr>
                </a:tc>
              </a:tr>
              <a:tr h="435606">
                <a:tc>
                  <a:txBody>
                    <a:bodyPr/>
                    <a:lstStyle/>
                    <a:p>
                      <a:pPr algn="l" fontAlgn="b"/>
                      <a:r>
                        <a:rPr lang="pt-BR" sz="2000" u="none" strike="noStrike">
                          <a:effectLst/>
                          <a:latin typeface="Arial" panose="020B0604020202020204" pitchFamily="34" charset="0"/>
                          <a:cs typeface="Arial" panose="020B0604020202020204" pitchFamily="34" charset="0"/>
                        </a:rPr>
                        <a:t>TOTAL</a:t>
                      </a:r>
                      <a:endParaRPr lang="pt-BR" sz="2000" b="0" i="0" u="none" strike="noStrike">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pt-BR" sz="2000" b="0" i="0" u="none" strike="noStrike" dirty="0" smtClean="0">
                          <a:effectLst/>
                          <a:latin typeface="Arial" panose="020B0604020202020204" pitchFamily="34" charset="0"/>
                          <a:cs typeface="Arial" panose="020B0604020202020204" pitchFamily="34" charset="0"/>
                        </a:rPr>
                        <a:t>627,1</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pt-BR" sz="2000" b="0" i="0" u="none" strike="noStrike" dirty="0" smtClean="0">
                          <a:effectLst/>
                          <a:latin typeface="Arial" panose="020B0604020202020204" pitchFamily="34" charset="0"/>
                          <a:cs typeface="Arial" panose="020B0604020202020204" pitchFamily="34" charset="0"/>
                        </a:rPr>
                        <a:t>-793,7</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467479">
                <a:tc>
                  <a:txBody>
                    <a:bodyPr/>
                    <a:lstStyle/>
                    <a:p>
                      <a:pPr algn="l" fontAlgn="b"/>
                      <a:r>
                        <a:rPr lang="pt-BR" sz="2000" u="none" strike="noStrike" dirty="0" smtClean="0">
                          <a:effectLst/>
                          <a:latin typeface="Arial" panose="020B0604020202020204" pitchFamily="34" charset="0"/>
                          <a:cs typeface="Arial" panose="020B0604020202020204" pitchFamily="34" charset="0"/>
                        </a:rPr>
                        <a:t>NEC. FINANC</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2000" u="none" strike="noStrike" dirty="0" smtClean="0">
                          <a:effectLst/>
                          <a:latin typeface="Arial" panose="020B0604020202020204" pitchFamily="34" charset="0"/>
                          <a:cs typeface="Arial" panose="020B0604020202020204" pitchFamily="34" charset="0"/>
                        </a:rPr>
                        <a:t>-166,5</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CaixaDeTexto 2"/>
          <p:cNvSpPr txBox="1"/>
          <p:nvPr/>
        </p:nvSpPr>
        <p:spPr>
          <a:xfrm>
            <a:off x="685801" y="5800299"/>
            <a:ext cx="4391166" cy="307777"/>
          </a:xfrm>
          <a:prstGeom prst="rect">
            <a:avLst/>
          </a:prstGeom>
          <a:noFill/>
        </p:spPr>
        <p:txBody>
          <a:bodyPr wrap="square" rtlCol="0">
            <a:spAutoFit/>
          </a:bodyPr>
          <a:lstStyle/>
          <a:p>
            <a:r>
              <a:rPr lang="pt-BR" sz="1400" dirty="0" smtClean="0"/>
              <a:t>Fonte: SOF.  Elaboração: DIEESE.</a:t>
            </a:r>
            <a:endParaRPr lang="pt-BR" sz="1400" dirty="0"/>
          </a:p>
        </p:txBody>
      </p:sp>
    </p:spTree>
    <p:extLst>
      <p:ext uri="{BB962C8B-B14F-4D97-AF65-F5344CB8AC3E}">
        <p14:creationId xmlns:p14="http://schemas.microsoft.com/office/powerpoint/2010/main" val="425941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62714"/>
            <a:ext cx="10396882" cy="1151965"/>
          </a:xfrm>
        </p:spPr>
        <p:txBody>
          <a:bodyPr>
            <a:noAutofit/>
          </a:bodyPr>
          <a:lstStyle/>
          <a:p>
            <a:r>
              <a:rPr lang="pt-BR" sz="3200" dirty="0" smtClean="0"/>
              <a:t>COMO SE DEVE CALCULAR O RESULTADO DA SEGURIDADE? </a:t>
            </a:r>
            <a:r>
              <a:rPr lang="pt-BR" sz="2400" dirty="0" smtClean="0"/>
              <a:t/>
            </a:r>
            <a:br>
              <a:rPr lang="pt-BR" sz="2400" dirty="0" smtClean="0"/>
            </a:br>
            <a:r>
              <a:rPr lang="pt-BR" sz="2400" dirty="0" smtClean="0"/>
              <a:t>ALÉM DE RESPEITAR O CAPÍTULO DA SEGURIDADE SOCIAL NA </a:t>
            </a:r>
            <a:r>
              <a:rPr lang="pt-BR" sz="2400" dirty="0" err="1" smtClean="0"/>
              <a:t>cf</a:t>
            </a:r>
            <a:r>
              <a:rPr lang="pt-BR" sz="2400" dirty="0" smtClean="0"/>
              <a:t>, CONSIDERAR A </a:t>
            </a:r>
            <a:r>
              <a:rPr lang="pt-BR" sz="2400" dirty="0" err="1" smtClean="0"/>
              <a:t>dru</a:t>
            </a:r>
            <a:r>
              <a:rPr lang="pt-BR" sz="2400" dirty="0" smtClean="0"/>
              <a:t> E AS DESONERAÇÕES NÃO COMPENSADAS PELO TESOURO. Dados de 2015 (r$ bi)</a:t>
            </a:r>
            <a:endParaRPr lang="pt-BR" sz="2400" dirty="0"/>
          </a:p>
        </p:txBody>
      </p:sp>
      <p:graphicFrame>
        <p:nvGraphicFramePr>
          <p:cNvPr id="4" name="Tabela 3"/>
          <p:cNvGraphicFramePr>
            <a:graphicFrameLocks noGrp="1"/>
          </p:cNvGraphicFramePr>
          <p:nvPr>
            <p:extLst>
              <p:ext uri="{D42A27DB-BD31-4B8C-83A1-F6EECF244321}">
                <p14:modId xmlns:p14="http://schemas.microsoft.com/office/powerpoint/2010/main" val="4240734772"/>
              </p:ext>
            </p:extLst>
          </p:nvPr>
        </p:nvGraphicFramePr>
        <p:xfrm>
          <a:off x="685799" y="1569491"/>
          <a:ext cx="10396883" cy="4443959"/>
        </p:xfrm>
        <a:graphic>
          <a:graphicData uri="http://schemas.openxmlformats.org/drawingml/2006/table">
            <a:tbl>
              <a:tblPr>
                <a:tableStyleId>{5C22544A-7EE6-4342-B048-85BDC9FD1C3A}</a:tableStyleId>
              </a:tblPr>
              <a:tblGrid>
                <a:gridCol w="2494129"/>
                <a:gridCol w="2292824"/>
                <a:gridCol w="559558"/>
                <a:gridCol w="2885233"/>
                <a:gridCol w="2165139"/>
              </a:tblGrid>
              <a:tr h="350610">
                <a:tc>
                  <a:txBody>
                    <a:bodyPr/>
                    <a:lstStyle/>
                    <a:p>
                      <a:pPr algn="ctr" fontAlgn="t"/>
                      <a:endParaRPr lang="pt-BR" sz="2000" b="0" i="0" u="sng" strike="noStrike" dirty="0">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2000" u="sng" strike="noStrike">
                          <a:effectLst/>
                          <a:latin typeface="Arial" panose="020B0604020202020204" pitchFamily="34" charset="0"/>
                          <a:cs typeface="Arial" panose="020B0604020202020204" pitchFamily="34" charset="0"/>
                        </a:rPr>
                        <a:t>RECEITAS</a:t>
                      </a:r>
                      <a:endParaRPr lang="pt-BR" sz="2000" b="0" i="0" u="sng"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pt-BR" sz="2000" b="0" i="0" u="sng"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pt-BR" sz="2000" b="0" i="0" u="sng"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2000" u="sng" strike="noStrike" dirty="0">
                          <a:effectLst/>
                          <a:latin typeface="Arial" panose="020B0604020202020204" pitchFamily="34" charset="0"/>
                          <a:cs typeface="Arial" panose="020B0604020202020204" pitchFamily="34" charset="0"/>
                        </a:rPr>
                        <a:t>DESPESAS</a:t>
                      </a:r>
                      <a:endParaRPr lang="pt-BR" sz="2000" b="0" i="0" u="sng" strike="noStrike" dirty="0">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610">
                <a:tc>
                  <a:txBody>
                    <a:bodyPr/>
                    <a:lstStyle/>
                    <a:p>
                      <a:pPr algn="l" fontAlgn="t"/>
                      <a:r>
                        <a:rPr lang="pt-BR" sz="2000" u="none" strike="noStrike">
                          <a:effectLst/>
                          <a:latin typeface="Arial" panose="020B0604020202020204" pitchFamily="34" charset="0"/>
                          <a:cs typeface="Arial" panose="020B0604020202020204" pitchFamily="34" charset="0"/>
                        </a:rPr>
                        <a:t>RGPS</a:t>
                      </a:r>
                      <a:endParaRPr lang="pt-BR" sz="2000" b="0" i="0" u="none"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t"/>
                      <a:r>
                        <a:rPr lang="pt-BR" sz="2000" u="none" strike="noStrike" dirty="0" smtClean="0">
                          <a:effectLst/>
                          <a:latin typeface="Arial" panose="020B0604020202020204" pitchFamily="34" charset="0"/>
                          <a:cs typeface="Arial" panose="020B0604020202020204" pitchFamily="34" charset="0"/>
                        </a:rPr>
                        <a:t>350,3</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pt-BR" sz="2000" u="none" strike="noStrike">
                          <a:effectLst/>
                          <a:latin typeface="Arial" panose="020B0604020202020204" pitchFamily="34" charset="0"/>
                          <a:cs typeface="Arial" panose="020B0604020202020204" pitchFamily="34" charset="0"/>
                        </a:rPr>
                        <a:t>BENEFÍCIOS DO RGPS</a:t>
                      </a:r>
                      <a:endParaRPr lang="pt-BR" sz="2000" b="0" i="0" u="none" strike="noStrike">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440,1</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tcPr>
                </a:tc>
              </a:tr>
              <a:tr h="350610">
                <a:tc>
                  <a:txBody>
                    <a:bodyPr/>
                    <a:lstStyle/>
                    <a:p>
                      <a:pPr algn="l" fontAlgn="t"/>
                      <a:r>
                        <a:rPr lang="pt-BR" sz="2000" u="none" strike="noStrike">
                          <a:effectLst/>
                          <a:latin typeface="Arial" panose="020B0604020202020204" pitchFamily="34" charset="0"/>
                          <a:cs typeface="Arial" panose="020B0604020202020204" pitchFamily="34" charset="0"/>
                        </a:rPr>
                        <a:t>CSLL</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smtClean="0">
                          <a:effectLst/>
                          <a:latin typeface="Arial" panose="020B0604020202020204" pitchFamily="34" charset="0"/>
                          <a:cs typeface="Arial" panose="020B0604020202020204" pitchFamily="34" charset="0"/>
                        </a:rPr>
                        <a:t>47,8</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a:effectLst/>
                          <a:latin typeface="Arial" panose="020B0604020202020204" pitchFamily="34" charset="0"/>
                          <a:cs typeface="Arial" panose="020B0604020202020204" pitchFamily="34" charset="0"/>
                        </a:rPr>
                        <a:t>LOAS</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42,7</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r>
                        <a:rPr lang="pt-BR" sz="2000" u="none" strike="noStrike">
                          <a:effectLst/>
                          <a:latin typeface="Arial" panose="020B0604020202020204" pitchFamily="34" charset="0"/>
                          <a:cs typeface="Arial" panose="020B0604020202020204" pitchFamily="34" charset="0"/>
                        </a:rPr>
                        <a:t>COFINS</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smtClean="0">
                          <a:effectLst/>
                          <a:latin typeface="Arial" panose="020B0604020202020204" pitchFamily="34" charset="0"/>
                          <a:cs typeface="Arial" panose="020B0604020202020204" pitchFamily="34" charset="0"/>
                        </a:rPr>
                        <a:t>160,8</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dirty="0" smtClean="0">
                          <a:effectLst/>
                          <a:latin typeface="Arial" panose="020B0604020202020204" pitchFamily="34" charset="0"/>
                          <a:cs typeface="Arial" panose="020B0604020202020204" pitchFamily="34" charset="0"/>
                        </a:rPr>
                        <a:t>SEG-DES. </a:t>
                      </a:r>
                      <a:r>
                        <a:rPr lang="pt-BR" sz="2000" u="none" strike="noStrike" dirty="0">
                          <a:effectLst/>
                          <a:latin typeface="Arial" panose="020B0604020202020204" pitchFamily="34" charset="0"/>
                          <a:cs typeface="Arial" panose="020B0604020202020204" pitchFamily="34" charset="0"/>
                        </a:rPr>
                        <a:t>E ABONO</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48,2</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r>
                        <a:rPr lang="pt-BR" sz="2000" u="none" strike="noStrike">
                          <a:effectLst/>
                          <a:latin typeface="Arial" panose="020B0604020202020204" pitchFamily="34" charset="0"/>
                          <a:cs typeface="Arial" panose="020B0604020202020204" pitchFamily="34" charset="0"/>
                        </a:rPr>
                        <a:t>PIS/PASEP</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smtClean="0">
                          <a:effectLst/>
                          <a:latin typeface="Arial" panose="020B0604020202020204" pitchFamily="34" charset="0"/>
                          <a:cs typeface="Arial" panose="020B0604020202020204" pitchFamily="34" charset="0"/>
                        </a:rPr>
                        <a:t>25,6</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a:effectLst/>
                          <a:latin typeface="Arial" panose="020B0604020202020204" pitchFamily="34" charset="0"/>
                          <a:cs typeface="Arial" panose="020B0604020202020204" pitchFamily="34" charset="0"/>
                        </a:rPr>
                        <a:t>BOLSA FAMÍLIA</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26,9</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r>
                        <a:rPr lang="pt-BR" sz="2000" u="none" strike="noStrike">
                          <a:effectLst/>
                          <a:latin typeface="Arial" panose="020B0604020202020204" pitchFamily="34" charset="0"/>
                          <a:cs typeface="Arial" panose="020B0604020202020204" pitchFamily="34" charset="0"/>
                        </a:rPr>
                        <a:t>OUTRAS</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smtClean="0">
                          <a:effectLst/>
                          <a:latin typeface="Arial" panose="020B0604020202020204" pitchFamily="34" charset="0"/>
                          <a:cs typeface="Arial" panose="020B0604020202020204" pitchFamily="34" charset="0"/>
                        </a:rPr>
                        <a:t>11,2</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a:effectLst/>
                          <a:latin typeface="Arial" panose="020B0604020202020204" pitchFamily="34" charset="0"/>
                          <a:cs typeface="Arial" panose="020B0604020202020204" pitchFamily="34" charset="0"/>
                        </a:rPr>
                        <a:t>MINISTÉRIO DA SAÚDE</a:t>
                      </a:r>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91,7</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350610">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pt-BR" sz="2000" b="0" i="0" u="none" strike="noStrike">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pt-BR" sz="2000" u="none" strike="noStrike" dirty="0">
                          <a:effectLst/>
                          <a:latin typeface="Arial" panose="020B0604020202020204" pitchFamily="34" charset="0"/>
                          <a:cs typeface="Arial" panose="020B0604020202020204" pitchFamily="34" charset="0"/>
                        </a:rPr>
                        <a:t>OUTRAS</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c>
                  <a:txBody>
                    <a:bodyPr/>
                    <a:lstStyle/>
                    <a:p>
                      <a:pPr algn="r" fontAlgn="t"/>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33,6</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tc>
              </a:tr>
              <a:tr h="435606">
                <a:tc>
                  <a:txBody>
                    <a:bodyPr/>
                    <a:lstStyle/>
                    <a:p>
                      <a:pPr algn="l" fontAlgn="b"/>
                      <a:r>
                        <a:rPr lang="pt-BR" sz="2000" u="none" strike="noStrike">
                          <a:effectLst/>
                          <a:latin typeface="Arial" panose="020B0604020202020204" pitchFamily="34" charset="0"/>
                          <a:cs typeface="Arial" panose="020B0604020202020204" pitchFamily="34" charset="0"/>
                        </a:rPr>
                        <a:t>TOTAL</a:t>
                      </a:r>
                      <a:endParaRPr lang="pt-BR" sz="2000" b="0" i="0" u="none" strike="noStrike">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pt-BR" sz="2000" u="none" strike="noStrike" dirty="0" smtClean="0">
                          <a:effectLst/>
                          <a:latin typeface="Arial" panose="020B0604020202020204" pitchFamily="34" charset="0"/>
                          <a:cs typeface="Arial" panose="020B0604020202020204" pitchFamily="34" charset="0"/>
                        </a:rPr>
                        <a:t>595,6</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683,2</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467479">
                <a:tc>
                  <a:txBody>
                    <a:bodyPr/>
                    <a:lstStyle/>
                    <a:p>
                      <a:pPr algn="l" fontAlgn="b"/>
                      <a:r>
                        <a:rPr lang="pt-BR" sz="2000" u="none" strike="noStrike" dirty="0" smtClean="0">
                          <a:effectLst/>
                          <a:latin typeface="Arial" panose="020B0604020202020204" pitchFamily="34" charset="0"/>
                          <a:cs typeface="Arial" panose="020B0604020202020204" pitchFamily="34" charset="0"/>
                        </a:rPr>
                        <a:t>NEC. FINANC.</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2000" u="none" strike="noStrike" dirty="0">
                          <a:effectLst/>
                          <a:latin typeface="Arial" panose="020B0604020202020204" pitchFamily="34" charset="0"/>
                          <a:cs typeface="Arial" panose="020B0604020202020204" pitchFamily="34" charset="0"/>
                        </a:rPr>
                        <a:t>-</a:t>
                      </a:r>
                      <a:r>
                        <a:rPr lang="pt-BR" sz="2000" u="none" strike="noStrike" dirty="0" smtClean="0">
                          <a:effectLst/>
                          <a:latin typeface="Arial" panose="020B0604020202020204" pitchFamily="34" charset="0"/>
                          <a:cs typeface="Arial" panose="020B0604020202020204" pitchFamily="34" charset="0"/>
                        </a:rPr>
                        <a:t>87,6</a:t>
                      </a:r>
                      <a:endParaRPr lang="pt-BR" sz="2000" b="0" i="0" u="none"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479">
                <a:tc>
                  <a:txBody>
                    <a:bodyPr/>
                    <a:lstStyle/>
                    <a:p>
                      <a:pPr algn="l" fontAlgn="b"/>
                      <a:r>
                        <a:rPr lang="pt-BR" sz="2000" b="0" i="0" u="sng" strike="noStrike" dirty="0" smtClean="0">
                          <a:effectLst/>
                          <a:latin typeface="Arial" panose="020B0604020202020204" pitchFamily="34" charset="0"/>
                          <a:cs typeface="Arial" panose="020B0604020202020204" pitchFamily="34" charset="0"/>
                        </a:rPr>
                        <a:t>DRU</a:t>
                      </a:r>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2000" b="0" i="0" u="sng" strike="noStrike" dirty="0" smtClean="0">
                          <a:effectLst/>
                          <a:latin typeface="Arial" panose="020B0604020202020204" pitchFamily="34" charset="0"/>
                          <a:cs typeface="Arial" panose="020B0604020202020204" pitchFamily="34" charset="0"/>
                        </a:rPr>
                        <a:t>60,6</a:t>
                      </a:r>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479">
                <a:tc>
                  <a:txBody>
                    <a:bodyPr/>
                    <a:lstStyle/>
                    <a:p>
                      <a:pPr algn="l" fontAlgn="b"/>
                      <a:r>
                        <a:rPr lang="pt-BR" sz="2000" b="0" i="0" u="sng" strike="noStrike" dirty="0" smtClean="0">
                          <a:effectLst/>
                          <a:latin typeface="Arial" panose="020B0604020202020204" pitchFamily="34" charset="0"/>
                          <a:cs typeface="Arial" panose="020B0604020202020204" pitchFamily="34" charset="0"/>
                        </a:rPr>
                        <a:t>DESONERAÇÕES (não</a:t>
                      </a:r>
                      <a:r>
                        <a:rPr lang="pt-BR" sz="2000" b="0" i="0" u="sng" strike="noStrike" baseline="0" dirty="0" smtClean="0">
                          <a:effectLst/>
                          <a:latin typeface="Arial" panose="020B0604020202020204" pitchFamily="34" charset="0"/>
                          <a:cs typeface="Arial" panose="020B0604020202020204" pitchFamily="34" charset="0"/>
                        </a:rPr>
                        <a:t> compensadas)</a:t>
                      </a:r>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2000" b="0" i="0" u="sng" strike="noStrike" dirty="0" smtClean="0">
                          <a:effectLst/>
                          <a:latin typeface="Arial" panose="020B0604020202020204" pitchFamily="34" charset="0"/>
                          <a:cs typeface="Arial" panose="020B0604020202020204" pitchFamily="34" charset="0"/>
                        </a:rPr>
                        <a:t>34,4</a:t>
                      </a:r>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pt-BR" sz="2000" b="0" i="0" u="sng" strike="noStrike" dirty="0">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aixaDeTexto 4"/>
          <p:cNvSpPr txBox="1"/>
          <p:nvPr/>
        </p:nvSpPr>
        <p:spPr>
          <a:xfrm>
            <a:off x="685801" y="6018667"/>
            <a:ext cx="4391166" cy="307777"/>
          </a:xfrm>
          <a:prstGeom prst="rect">
            <a:avLst/>
          </a:prstGeom>
          <a:noFill/>
        </p:spPr>
        <p:txBody>
          <a:bodyPr wrap="square" rtlCol="0">
            <a:spAutoFit/>
          </a:bodyPr>
          <a:lstStyle/>
          <a:p>
            <a:r>
              <a:rPr lang="pt-BR" sz="1400" dirty="0" smtClean="0"/>
              <a:t>Fonte: SOF., MTPS.  Elaboração: DIEESE.</a:t>
            </a:r>
            <a:endParaRPr lang="pt-BR" sz="1400" dirty="0"/>
          </a:p>
        </p:txBody>
      </p:sp>
    </p:spTree>
    <p:extLst>
      <p:ext uri="{BB962C8B-B14F-4D97-AF65-F5344CB8AC3E}">
        <p14:creationId xmlns:p14="http://schemas.microsoft.com/office/powerpoint/2010/main" val="28812400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ema Dieese">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extLst>
    <a:ext uri="{05A4C25C-085E-4340-85A3-A5531E510DB2}">
      <thm15:themeFamily xmlns:thm15="http://schemas.microsoft.com/office/thememl/2012/main" name="Tema Dieese" id="{79C5FE60-735C-490C-B0BE-3860F0CFEAC2}" vid="{2BF160C7-2F56-4930-B9CB-A5B4251B688F}"/>
    </a:ext>
  </a:extLst>
</a:theme>
</file>

<file path=ppt/theme/theme2.xml><?xml version="1.0" encoding="utf-8"?>
<a:theme xmlns:a="http://schemas.openxmlformats.org/drawingml/2006/main" name="1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3.xml><?xml version="1.0" encoding="utf-8"?>
<a:theme xmlns:a="http://schemas.openxmlformats.org/drawingml/2006/main" name="2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4.xml><?xml version="1.0" encoding="utf-8"?>
<a:theme xmlns:a="http://schemas.openxmlformats.org/drawingml/2006/main" name="HDOfficeLightV0">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3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6.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7.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Dieese</Template>
  <TotalTime>2337</TotalTime>
  <Words>1885</Words>
  <Application>Microsoft Office PowerPoint</Application>
  <PresentationFormat>Widescreen</PresentationFormat>
  <Paragraphs>217</Paragraphs>
  <Slides>25</Slides>
  <Notes>5</Notes>
  <HiddenSlides>1</HiddenSlides>
  <MMClips>0</MMClips>
  <ScaleCrop>false</ScaleCrop>
  <HeadingPairs>
    <vt:vector size="6" baseType="variant">
      <vt:variant>
        <vt:lpstr>Fontes usadas</vt:lpstr>
      </vt:variant>
      <vt:variant>
        <vt:i4>9</vt:i4>
      </vt:variant>
      <vt:variant>
        <vt:lpstr>Tema</vt:lpstr>
      </vt:variant>
      <vt:variant>
        <vt:i4>6</vt:i4>
      </vt:variant>
      <vt:variant>
        <vt:lpstr>Títulos de slides</vt:lpstr>
      </vt:variant>
      <vt:variant>
        <vt:i4>25</vt:i4>
      </vt:variant>
    </vt:vector>
  </HeadingPairs>
  <TitlesOfParts>
    <vt:vector size="40" baseType="lpstr">
      <vt:lpstr>Arial</vt:lpstr>
      <vt:lpstr>Calibri</vt:lpstr>
      <vt:lpstr>Calibri Light</vt:lpstr>
      <vt:lpstr>Candara</vt:lpstr>
      <vt:lpstr>Georgia</vt:lpstr>
      <vt:lpstr>Impact</vt:lpstr>
      <vt:lpstr>Wingdings</vt:lpstr>
      <vt:lpstr>Wingdings 2</vt:lpstr>
      <vt:lpstr>Wingdings 3</vt:lpstr>
      <vt:lpstr>Tema Dieese</vt:lpstr>
      <vt:lpstr>1_Cívico</vt:lpstr>
      <vt:lpstr>2_Cívico</vt:lpstr>
      <vt:lpstr>HDOfficeLightV0</vt:lpstr>
      <vt:lpstr>3_Cívico</vt:lpstr>
      <vt:lpstr>Evento Principal</vt:lpstr>
      <vt:lpstr>Reforma da previdência: mito ou necessidade</vt:lpstr>
      <vt:lpstr>Reforma ampla, profunda e prejudicial </vt:lpstr>
      <vt:lpstr>Reforma ampla, profunda e prejudicial</vt:lpstr>
      <vt:lpstr>Justificativas oficiais</vt:lpstr>
      <vt:lpstr>Apresentação do PowerPoint</vt:lpstr>
      <vt:lpstr>Crítica aos fundamentos da reforma: a questão do  déficit </vt:lpstr>
      <vt:lpstr>a questão do  déficit: FINANCIAMENTO DA SEGURIDADE SOCIAL </vt:lpstr>
      <vt:lpstr>COMO O GOVERNO APURA O “DEFICIT” DA SEGURIDADE?  regime dos servidores da união é incluído na conta da seguridade. Trata-se de item da administração pública, regido pelo artigo 40 da CF. DADOS DE 2015 EM R$ BILHÕES</vt:lpstr>
      <vt:lpstr>COMO SE DEVE CALCULAR O RESULTADO DA SEGURIDADE?  ALÉM DE RESPEITAR O CAPÍTULO DA SEGURIDADE SOCIAL NA cf, CONSIDERAR A dru E AS DESONERAÇÕES NÃO COMPENSADAS PELO TESOURO. Dados de 2015 (r$ bi)</vt:lpstr>
      <vt:lpstr>Receitas e despesas da seguridade social  (agosto/2016 – 16º edição) </vt:lpstr>
      <vt:lpstr>Fluxo de caixa do rgps saldo previdenciário negativo           déficit da previdência    </vt:lpstr>
      <vt:lpstr>resumindo</vt:lpstr>
      <vt:lpstr>A necessidade de financiamento do rgps É A CAUSA PRINCIPAL DO CRESCIMENTO DA DÍVIDA PÚBLICA? Variação da Dívida Bruta, Despesas com Juros e Necessidade de Financiamento do INSS - R$ milhões</vt:lpstr>
      <vt:lpstr>1. a necessidade do ajuste fiscal </vt:lpstr>
      <vt:lpstr>2. a questão demográfica </vt:lpstr>
      <vt:lpstr>Apresentação do PowerPoint</vt:lpstr>
      <vt:lpstr>Apresentação do PowerPoint</vt:lpstr>
      <vt:lpstr>3. a excessiva generosidade  </vt:lpstr>
      <vt:lpstr>Arrocho das regras de cálculo das aposentadorias</vt:lpstr>
      <vt:lpstr>Apresentação do PowerPoint</vt:lpstr>
      <vt:lpstr>1. "Regra rígida e igual para uma sociedade muito desigual.“   </vt:lpstr>
      <vt:lpstr>2. aumento da pobreza </vt:lpstr>
      <vt:lpstr>3. mercado de trabalho “atravancado” e desregulado </vt:lpstr>
      <vt:lpstr>4. Riscos adicionais para a sustentação da Previdência Pública   </vt:lpstr>
      <vt:lpstr>13ª Jornada de debates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 287: a minimização da previdência pública</dc:title>
  <dc:creator>Ricardo de Melo Tamashiro</dc:creator>
  <cp:lastModifiedBy>fatinha</cp:lastModifiedBy>
  <cp:revision>175</cp:revision>
  <dcterms:created xsi:type="dcterms:W3CDTF">2017-02-14T19:08:19Z</dcterms:created>
  <dcterms:modified xsi:type="dcterms:W3CDTF">2017-03-12T18:15:11Z</dcterms:modified>
</cp:coreProperties>
</file>