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8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6" r:id="rId12"/>
    <p:sldId id="270" r:id="rId13"/>
    <p:sldId id="275" r:id="rId14"/>
    <p:sldId id="269" r:id="rId15"/>
    <p:sldId id="273" r:id="rId16"/>
    <p:sldId id="271" r:id="rId17"/>
    <p:sldId id="277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na Sombra Peixoto" initials="JSP" lastIdx="3" clrIdx="0">
    <p:extLst>
      <p:ext uri="{19B8F6BF-5375-455C-9EA6-DF929625EA0E}">
        <p15:presenceInfo xmlns:p15="http://schemas.microsoft.com/office/powerpoint/2012/main" userId="Juliana Sombra Peixo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05029-9676-4D87-BFD8-41966851ECC6}" type="datetimeFigureOut">
              <a:rPr lang="pt-BR" smtClean="0"/>
              <a:t>04/05/2017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A1AFC-AB40-48F9-9ED6-004E7DC3BE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780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3B5-F7B3-49E5-B37C-36E51E8D6CE7}" type="datetimeFigureOut">
              <a:rPr lang="pt-BR" smtClean="0"/>
              <a:t>04/05/2017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A796-A721-4EDA-BE84-5231C999E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3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3B5-F7B3-49E5-B37C-36E51E8D6CE7}" type="datetimeFigureOut">
              <a:rPr lang="pt-BR" smtClean="0"/>
              <a:t>04/05/2017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A796-A721-4EDA-BE84-5231C999E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37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3B5-F7B3-49E5-B37C-36E51E8D6CE7}" type="datetimeFigureOut">
              <a:rPr lang="pt-BR" smtClean="0"/>
              <a:t>04/05/2017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A796-A721-4EDA-BE84-5231C999E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6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3B5-F7B3-49E5-B37C-36E51E8D6CE7}" type="datetimeFigureOut">
              <a:rPr lang="pt-BR" smtClean="0"/>
              <a:t>04/05/2017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A796-A721-4EDA-BE84-5231C999E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68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3B5-F7B3-49E5-B37C-36E51E8D6CE7}" type="datetimeFigureOut">
              <a:rPr lang="pt-BR" smtClean="0"/>
              <a:t>04/05/2017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A796-A721-4EDA-BE84-5231C999E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81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3B5-F7B3-49E5-B37C-36E51E8D6CE7}" type="datetimeFigureOut">
              <a:rPr lang="pt-BR" smtClean="0"/>
              <a:t>04/05/2017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A796-A721-4EDA-BE84-5231C999E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81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3B5-F7B3-49E5-B37C-36E51E8D6CE7}" type="datetimeFigureOut">
              <a:rPr lang="pt-BR" smtClean="0"/>
              <a:t>04/05/2017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A796-A721-4EDA-BE84-5231C999E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938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3B5-F7B3-49E5-B37C-36E51E8D6CE7}" type="datetimeFigureOut">
              <a:rPr lang="pt-BR" smtClean="0"/>
              <a:t>04/05/2017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A796-A721-4EDA-BE84-5231C999E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526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3B5-F7B3-49E5-B37C-36E51E8D6CE7}" type="datetimeFigureOut">
              <a:rPr lang="pt-BR" smtClean="0"/>
              <a:t>04/05/2017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A796-A721-4EDA-BE84-5231C999E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59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3B5-F7B3-49E5-B37C-36E51E8D6CE7}" type="datetimeFigureOut">
              <a:rPr lang="pt-BR" smtClean="0"/>
              <a:t>04/05/2017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A796-A721-4EDA-BE84-5231C999E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63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3B5-F7B3-49E5-B37C-36E51E8D6CE7}" type="datetimeFigureOut">
              <a:rPr lang="pt-BR" smtClean="0"/>
              <a:t>04/05/2017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A796-A721-4EDA-BE84-5231C999E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85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683B5-F7B3-49E5-B37C-36E51E8D6CE7}" type="datetimeFigureOut">
              <a:rPr lang="pt-BR" smtClean="0"/>
              <a:t>04/05/2017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FA796-A721-4EDA-BE84-5231C999E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577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https/www.slideshare.net/rosanamanica/direitos-difusos-e-coletivos-lfg-i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trt-10.jusbrasil.com.br/jurisprudencia/24301985/recurso-ordinario-ro-1672201001110001-df-01672-2010-011-10-00-1-ro-trt-1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tst.jusbrasil.com.br/jurisprudencia/270187399/recurso-ordinario-trabalhista-ro-121392014510000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>
                <a:solidFill>
                  <a:srgbClr val="C00000"/>
                </a:solidFill>
                <a:latin typeface="+mn-lt"/>
              </a:rPr>
              <a:t>AÇÕES COLETIVAS PELOS SINDICATOS 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                 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/>
              <a:t>Profa. JULIANA </a:t>
            </a:r>
            <a:r>
              <a:rPr lang="pt-BR" b="1" dirty="0"/>
              <a:t>SOMBRA</a:t>
            </a:r>
            <a:r>
              <a:rPr lang="pt-BR" dirty="0"/>
              <a:t> </a:t>
            </a:r>
            <a:endParaRPr lang="pt-BR" dirty="0" smtClean="0"/>
          </a:p>
          <a:p>
            <a:r>
              <a:rPr lang="pt-BR" dirty="0" smtClean="0"/>
              <a:t>(</a:t>
            </a:r>
            <a:r>
              <a:rPr lang="pt-BR" dirty="0"/>
              <a:t>MESTRE, PROCURADORA </a:t>
            </a:r>
            <a:r>
              <a:rPr lang="pt-BR" dirty="0" smtClean="0"/>
              <a:t>DO TRABALHO MPT/CE)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81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C00000"/>
                </a:solidFill>
              </a:rPr>
              <a:t>7 - </a:t>
            </a:r>
            <a:r>
              <a:rPr lang="pt-BR" b="1" dirty="0">
                <a:solidFill>
                  <a:srgbClr val="C00000"/>
                </a:solidFill>
              </a:rPr>
              <a:t>EFICÁCIA DA SENTENÇA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-338351"/>
            <a:ext cx="10515600" cy="867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1800" dirty="0" smtClean="0">
              <a:latin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1800" dirty="0">
              <a:latin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1800" dirty="0" smtClean="0">
              <a:latin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1800" dirty="0">
              <a:latin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1800" dirty="0" smtClean="0">
              <a:latin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1800" dirty="0">
              <a:latin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800" dirty="0" smtClean="0">
                <a:latin typeface="Arial" panose="020B0604020202020204" pitchFamily="34" charset="0"/>
              </a:rPr>
              <a:t>Acerca </a:t>
            </a:r>
            <a:r>
              <a:rPr lang="pt-BR" altLang="pt-BR" sz="1800" dirty="0">
                <a:latin typeface="Arial" panose="020B0604020202020204" pitchFamily="34" charset="0"/>
              </a:rPr>
              <a:t>dos efeitos da coisa julgada na sentença coletiva, existe previsão legal também nos </a:t>
            </a:r>
            <a:r>
              <a:rPr lang="pt-BR" altLang="pt-BR" sz="1800" dirty="0" err="1">
                <a:latin typeface="Arial" panose="020B0604020202020204" pitchFamily="34" charset="0"/>
              </a:rPr>
              <a:t>arts</a:t>
            </a:r>
            <a:r>
              <a:rPr lang="pt-BR" altLang="pt-BR" sz="1800" dirty="0">
                <a:latin typeface="Arial" panose="020B0604020202020204" pitchFamily="34" charset="0"/>
              </a:rPr>
              <a:t>. 103 e 104, do Código de Defesa do Consumidor.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1800" dirty="0" smtClean="0">
              <a:latin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800" dirty="0" smtClean="0">
                <a:latin typeface="Arial" panose="020B0604020202020204" pitchFamily="34" charset="0"/>
              </a:rPr>
              <a:t>Art</a:t>
            </a:r>
            <a:r>
              <a:rPr lang="pt-BR" altLang="pt-BR" sz="1800" dirty="0">
                <a:latin typeface="Arial" panose="020B0604020202020204" pitchFamily="34" charset="0"/>
              </a:rPr>
              <a:t>. 103. Nas ações coletivas de que trata este código, a sentença fará coisa julgada: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800" dirty="0">
                <a:latin typeface="Arial" panose="020B0604020202020204" pitchFamily="34" charset="0"/>
              </a:rPr>
              <a:t>I - </a:t>
            </a:r>
            <a:r>
              <a:rPr lang="pt-BR" altLang="pt-BR" sz="1800" b="1" i="1" u="sng" dirty="0">
                <a:latin typeface="Arial" panose="020B0604020202020204" pitchFamily="34" charset="0"/>
              </a:rPr>
              <a:t>erga omnes</a:t>
            </a:r>
            <a:r>
              <a:rPr lang="pt-BR" altLang="pt-BR" sz="1800" dirty="0">
                <a:latin typeface="Arial" panose="020B0604020202020204" pitchFamily="34" charset="0"/>
              </a:rPr>
              <a:t>, </a:t>
            </a:r>
            <a:r>
              <a:rPr lang="pt-BR" altLang="pt-BR" sz="1800" b="1" u="sng" dirty="0">
                <a:latin typeface="Arial" panose="020B0604020202020204" pitchFamily="34" charset="0"/>
              </a:rPr>
              <a:t>exceto se o pedido for julgado improcedente por insuficiência de provas</a:t>
            </a:r>
            <a:r>
              <a:rPr lang="pt-BR" altLang="pt-BR" sz="1800" dirty="0">
                <a:latin typeface="Arial" panose="020B0604020202020204" pitchFamily="34" charset="0"/>
              </a:rPr>
              <a:t>, hipótese em que </a:t>
            </a:r>
            <a:r>
              <a:rPr lang="pt-BR" altLang="pt-BR" sz="1800" b="1" u="sng" dirty="0">
                <a:latin typeface="Arial" panose="020B0604020202020204" pitchFamily="34" charset="0"/>
              </a:rPr>
              <a:t>qualquer legitimado poderá intentar outra ação</a:t>
            </a:r>
            <a:r>
              <a:rPr lang="pt-BR" altLang="pt-BR" sz="1800" dirty="0">
                <a:latin typeface="Arial" panose="020B0604020202020204" pitchFamily="34" charset="0"/>
              </a:rPr>
              <a:t>, com idêntico fundamento valendo-se de nova prova, na hipótese do inciso </a:t>
            </a:r>
            <a:r>
              <a:rPr lang="pt-BR" altLang="pt-BR" sz="1800" dirty="0" smtClean="0">
                <a:latin typeface="Arial" panose="020B0604020202020204" pitchFamily="34" charset="0"/>
              </a:rPr>
              <a:t>I (difusos) </a:t>
            </a:r>
            <a:r>
              <a:rPr lang="pt-BR" altLang="pt-BR" sz="1800" dirty="0">
                <a:latin typeface="Arial" panose="020B0604020202020204" pitchFamily="34" charset="0"/>
              </a:rPr>
              <a:t>do parágrafo único do art. 81;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1800" dirty="0" smtClean="0">
              <a:latin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800" dirty="0" smtClean="0">
                <a:latin typeface="Arial" panose="020B0604020202020204" pitchFamily="34" charset="0"/>
              </a:rPr>
              <a:t>II </a:t>
            </a:r>
            <a:r>
              <a:rPr lang="pt-BR" altLang="pt-BR" sz="1800" dirty="0">
                <a:latin typeface="Arial" panose="020B0604020202020204" pitchFamily="34" charset="0"/>
              </a:rPr>
              <a:t>- </a:t>
            </a:r>
            <a:r>
              <a:rPr lang="pt-BR" altLang="pt-BR" sz="1800" b="1" i="1" u="sng" dirty="0">
                <a:latin typeface="Arial" panose="020B0604020202020204" pitchFamily="34" charset="0"/>
              </a:rPr>
              <a:t>ultra partes</a:t>
            </a:r>
            <a:r>
              <a:rPr lang="pt-BR" altLang="pt-BR" sz="1800" dirty="0">
                <a:latin typeface="Arial" panose="020B0604020202020204" pitchFamily="34" charset="0"/>
              </a:rPr>
              <a:t>, mas limitadamente ao grupo, categoria ou classe, </a:t>
            </a:r>
            <a:r>
              <a:rPr lang="pt-BR" altLang="pt-BR" sz="1800" b="1" u="sng" dirty="0">
                <a:latin typeface="Arial" panose="020B0604020202020204" pitchFamily="34" charset="0"/>
              </a:rPr>
              <a:t>salvo improcedência por insuficiência de provas</a:t>
            </a:r>
            <a:r>
              <a:rPr lang="pt-BR" altLang="pt-BR" sz="1800" dirty="0">
                <a:latin typeface="Arial" panose="020B0604020202020204" pitchFamily="34" charset="0"/>
              </a:rPr>
              <a:t>, nos termos do inciso anterior, quando se tratar da hipótese prevista no inciso </a:t>
            </a:r>
            <a:r>
              <a:rPr lang="pt-BR" altLang="pt-BR" sz="1800" dirty="0" smtClean="0">
                <a:latin typeface="Arial" panose="020B0604020202020204" pitchFamily="34" charset="0"/>
              </a:rPr>
              <a:t>II (coletivos em sentido estrito) </a:t>
            </a:r>
            <a:r>
              <a:rPr lang="pt-BR" altLang="pt-BR" sz="1800" dirty="0">
                <a:latin typeface="Arial" panose="020B0604020202020204" pitchFamily="34" charset="0"/>
              </a:rPr>
              <a:t>do parágrafo único do art. 81;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1800" dirty="0" smtClean="0">
              <a:latin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800" dirty="0" smtClean="0">
                <a:latin typeface="Arial" panose="020B0604020202020204" pitchFamily="34" charset="0"/>
              </a:rPr>
              <a:t>III </a:t>
            </a:r>
            <a:r>
              <a:rPr lang="pt-BR" altLang="pt-BR" sz="1800" dirty="0">
                <a:latin typeface="Arial" panose="020B0604020202020204" pitchFamily="34" charset="0"/>
              </a:rPr>
              <a:t>- </a:t>
            </a:r>
            <a:r>
              <a:rPr lang="pt-BR" altLang="pt-BR" sz="1800" b="1" i="1" u="sng" dirty="0">
                <a:latin typeface="Arial" panose="020B0604020202020204" pitchFamily="34" charset="0"/>
              </a:rPr>
              <a:t>erga omnes</a:t>
            </a:r>
            <a:r>
              <a:rPr lang="pt-BR" altLang="pt-BR" sz="1800" dirty="0">
                <a:latin typeface="Arial" panose="020B0604020202020204" pitchFamily="34" charset="0"/>
              </a:rPr>
              <a:t>, </a:t>
            </a:r>
            <a:r>
              <a:rPr lang="pt-BR" altLang="pt-BR" sz="1800" b="1" u="sng" dirty="0">
                <a:latin typeface="Arial" panose="020B0604020202020204" pitchFamily="34" charset="0"/>
              </a:rPr>
              <a:t>apenas no caso de procedência do pedido</a:t>
            </a:r>
            <a:r>
              <a:rPr lang="pt-BR" altLang="pt-BR" sz="1800" dirty="0">
                <a:latin typeface="Arial" panose="020B0604020202020204" pitchFamily="34" charset="0"/>
              </a:rPr>
              <a:t>, para beneficiar todas as vítimas e seus sucessores, na hipótese do inciso </a:t>
            </a:r>
            <a:r>
              <a:rPr lang="pt-BR" altLang="pt-BR" sz="1800" dirty="0" smtClean="0">
                <a:latin typeface="Arial" panose="020B0604020202020204" pitchFamily="34" charset="0"/>
              </a:rPr>
              <a:t>III (individuais homogêneos) </a:t>
            </a:r>
            <a:r>
              <a:rPr lang="pt-BR" altLang="pt-BR" sz="1800" dirty="0">
                <a:latin typeface="Arial" panose="020B0604020202020204" pitchFamily="34" charset="0"/>
              </a:rPr>
              <a:t>do parágrafo único do art. 81.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2400" dirty="0" smtClean="0"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2400" dirty="0"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2400" dirty="0"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2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71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GRAFICO EFEITOS COISA JULGADA ACOES COLETIVAS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993" y="218238"/>
            <a:ext cx="5264150" cy="651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7581208" y="5691332"/>
            <a:ext cx="4314306" cy="365125"/>
          </a:xfrm>
        </p:spPr>
        <p:txBody>
          <a:bodyPr/>
          <a:lstStyle/>
          <a:p>
            <a:r>
              <a:rPr lang="pt-BR" dirty="0">
                <a:hlinkClick r:id="rId3"/>
              </a:rPr>
              <a:t>https://www.slidhttps://</a:t>
            </a:r>
            <a:r>
              <a:rPr lang="pt-BR" dirty="0" smtClean="0">
                <a:hlinkClick r:id="rId3"/>
              </a:rPr>
              <a:t>www.slideshare.net/rosanamanica/direitos-difusos-e-coletivos-lfg-ii</a:t>
            </a:r>
            <a:r>
              <a:rPr lang="pt-BR" dirty="0" smtClean="0"/>
              <a:t>. Acesso em 04.05.2017.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238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726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C00000"/>
                </a:solidFill>
              </a:rPr>
              <a:t>DÚVIDA? Direitos individuais homogêneos</a:t>
            </a:r>
            <a:endParaRPr lang="pt-BR" sz="36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96786"/>
            <a:ext cx="10515600" cy="5020888"/>
          </a:xfrm>
        </p:spPr>
        <p:txBody>
          <a:bodyPr>
            <a:normAutofit fontScale="47500" lnSpcReduction="20000"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800" dirty="0" smtClean="0">
                <a:latin typeface="Arial" panose="020B0604020202020204" pitchFamily="34" charset="0"/>
              </a:rPr>
              <a:t>Art. 103, CDC (cont.)</a:t>
            </a:r>
            <a:endParaRPr lang="pt-BR" altLang="pt-BR" sz="3800" dirty="0">
              <a:latin typeface="Arial" panose="020B0604020202020204" pitchFamily="34" charset="0"/>
            </a:endParaRPr>
          </a:p>
          <a:p>
            <a:pPr algn="just"/>
            <a:r>
              <a:rPr lang="pt-BR" sz="3800" b="1" dirty="0"/>
              <a:t>§ 1</a:t>
            </a:r>
            <a:r>
              <a:rPr lang="pt-BR" sz="3800" dirty="0"/>
              <a:t>° Os efeitos da coisa julgada previstos nos incisos </a:t>
            </a:r>
            <a:r>
              <a:rPr lang="pt-BR" sz="3800" dirty="0" smtClean="0"/>
              <a:t>I (difusos) </a:t>
            </a:r>
            <a:r>
              <a:rPr lang="pt-BR" sz="3800" dirty="0"/>
              <a:t>e </a:t>
            </a:r>
            <a:r>
              <a:rPr lang="pt-BR" sz="3800" dirty="0" smtClean="0"/>
              <a:t>II (coletivos) </a:t>
            </a:r>
            <a:r>
              <a:rPr lang="pt-BR" sz="3800" dirty="0"/>
              <a:t>não prejudicarão interesses e direitos individuais dos integrantes da coletividade, do grupo, categoria ou classe. </a:t>
            </a:r>
          </a:p>
          <a:p>
            <a:pPr algn="just"/>
            <a:r>
              <a:rPr lang="pt-BR" sz="3800" b="1" dirty="0"/>
              <a:t>§ 2</a:t>
            </a:r>
            <a:r>
              <a:rPr lang="pt-BR" sz="3800" dirty="0"/>
              <a:t>° Na hipótese prevista no inciso </a:t>
            </a:r>
            <a:r>
              <a:rPr lang="pt-BR" sz="3800" dirty="0" smtClean="0"/>
              <a:t>III (ind. homog.), </a:t>
            </a:r>
            <a:r>
              <a:rPr lang="pt-BR" sz="3800" dirty="0"/>
              <a:t>em caso de improcedência do pedido, os interessados que não tiverem intervindo no processo como litisconsortes poderão propor ação de indenização a título individual. </a:t>
            </a:r>
          </a:p>
          <a:p>
            <a:pPr algn="just"/>
            <a:r>
              <a:rPr lang="pt-BR" sz="3800" b="1" dirty="0"/>
              <a:t>§ 3</a:t>
            </a:r>
            <a:r>
              <a:rPr lang="pt-BR" sz="3800" dirty="0"/>
              <a:t>° Os efeitos da coisa julgada de que cuida o art. 16, combinado com o art. 13 da Lei n° 7.347, de 24 de julho de 1985, não prejudicarão as ações de indenização por danos pessoalmente sofridos, propostas individualmente ou na forma prevista neste código, mas, se procedente o pedido, beneficiarão as vítimas e seus sucessores, que poderão proceder à liquidação e à execução, nos termos dos </a:t>
            </a:r>
            <a:r>
              <a:rPr lang="pt-BR" sz="3800" dirty="0" err="1"/>
              <a:t>arts</a:t>
            </a:r>
            <a:r>
              <a:rPr lang="pt-BR" sz="3800" dirty="0"/>
              <a:t>. 96 a 99. </a:t>
            </a:r>
            <a:endParaRPr lang="pt-BR" sz="3800" dirty="0" smtClean="0"/>
          </a:p>
          <a:p>
            <a:endParaRPr lang="pt-BR" sz="3800" dirty="0"/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t-BR" altLang="pt-BR" sz="3800" dirty="0" smtClean="0">
                <a:latin typeface="Arial" panose="020B0604020202020204" pitchFamily="34" charset="0"/>
              </a:rPr>
              <a:t>O </a:t>
            </a:r>
            <a:r>
              <a:rPr lang="pt-BR" altLang="pt-BR" sz="3800" dirty="0">
                <a:latin typeface="Arial" panose="020B0604020202020204" pitchFamily="34" charset="0"/>
              </a:rPr>
              <a:t>inciso </a:t>
            </a:r>
            <a:r>
              <a:rPr lang="pt-BR" altLang="pt-BR" sz="3800" dirty="0" smtClean="0">
                <a:latin typeface="Arial" panose="020B0604020202020204" pitchFamily="34" charset="0"/>
              </a:rPr>
              <a:t>III </a:t>
            </a:r>
            <a:r>
              <a:rPr lang="pt-BR" altLang="pt-BR" sz="3800" dirty="0">
                <a:latin typeface="Arial" panose="020B0604020202020204" pitchFamily="34" charset="0"/>
              </a:rPr>
              <a:t>do artigo 103 do Código de Defesa do Consumidor prevê que a sentença fará coisa julgada somente no caso de procedência do pedido. </a:t>
            </a:r>
            <a:endParaRPr lang="pt-BR" altLang="pt-BR" sz="3800" dirty="0" smtClean="0">
              <a:latin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t-BR" altLang="pt-BR" sz="3800" dirty="0" smtClean="0">
                <a:latin typeface="Arial" panose="020B0604020202020204" pitchFamily="34" charset="0"/>
              </a:rPr>
              <a:t>O </a:t>
            </a:r>
            <a:r>
              <a:rPr lang="pt-BR" altLang="pt-BR" sz="3800" dirty="0">
                <a:latin typeface="Arial" panose="020B0604020202020204" pitchFamily="34" charset="0"/>
              </a:rPr>
              <a:t>que aconteceria no caso de </a:t>
            </a:r>
            <a:r>
              <a:rPr lang="pt-BR" altLang="pt-BR" sz="3800" dirty="0" smtClean="0">
                <a:latin typeface="Arial" panose="020B0604020202020204" pitchFamily="34" charset="0"/>
              </a:rPr>
              <a:t>improcedência? </a:t>
            </a:r>
            <a:r>
              <a:rPr lang="pt-BR" altLang="pt-BR" sz="3800" dirty="0">
                <a:latin typeface="Arial" panose="020B0604020202020204" pitchFamily="34" charset="0"/>
              </a:rPr>
              <a:t>Não haveria formação de coisa julgada material nesse caso? A coisa julgada seria apenas </a:t>
            </a:r>
            <a:r>
              <a:rPr lang="pt-BR" altLang="pt-BR" sz="3800" i="1" dirty="0" err="1">
                <a:latin typeface="Arial" panose="020B0604020202020204" pitchFamily="34" charset="0"/>
              </a:rPr>
              <a:t>inter</a:t>
            </a:r>
            <a:r>
              <a:rPr lang="pt-BR" altLang="pt-BR" sz="3800" i="1" dirty="0">
                <a:latin typeface="Arial" panose="020B0604020202020204" pitchFamily="34" charset="0"/>
              </a:rPr>
              <a:t> partes</a:t>
            </a:r>
            <a:r>
              <a:rPr lang="pt-BR" altLang="pt-BR" sz="3800" dirty="0">
                <a:latin typeface="Arial" panose="020B0604020202020204" pitchFamily="34" charset="0"/>
              </a:rPr>
              <a:t>? </a:t>
            </a:r>
            <a:endParaRPr lang="pt-BR" altLang="pt-BR" sz="3800" dirty="0" smtClean="0">
              <a:latin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t-BR" altLang="pt-BR" sz="3800" dirty="0" smtClean="0">
                <a:latin typeface="Arial" panose="020B0604020202020204" pitchFamily="34" charset="0"/>
              </a:rPr>
              <a:t>Resolve-se </a:t>
            </a:r>
            <a:r>
              <a:rPr lang="pt-BR" altLang="pt-BR" sz="3800" dirty="0">
                <a:latin typeface="Arial" panose="020B0604020202020204" pitchFamily="34" charset="0"/>
              </a:rPr>
              <a:t>o problema com uma interpretação conjugada com o § 2º do mesmo artigo. Se esse dispositivo ressalva aos ‘aos interessados que não tiverem intervindo no processo como litisconsortes’, a possibilidade de propor a sua ação individual é porque, contrario sensu, aqueles interessados que intervieram, aceitando a convocação do edital a que se refere o art. 94, são atingidos pela coisa julgada </a:t>
            </a:r>
            <a:r>
              <a:rPr lang="pt-BR" altLang="pt-BR" sz="3800" dirty="0" err="1">
                <a:latin typeface="Arial" panose="020B0604020202020204" pitchFamily="34" charset="0"/>
              </a:rPr>
              <a:t>inter</a:t>
            </a:r>
            <a:r>
              <a:rPr lang="pt-BR" altLang="pt-BR" sz="3800" dirty="0">
                <a:latin typeface="Arial" panose="020B0604020202020204" pitchFamily="34" charset="0"/>
              </a:rPr>
              <a:t> partes. (GIDI, 1995, p. 139)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627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AÇÃO CIVIL PÚBLICA</a:t>
            </a:r>
            <a:endParaRPr lang="pt-BR" b="1" u="sng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ctr"/>
            <a:r>
              <a:rPr lang="pt-BR" sz="5500" b="1" u="sng" dirty="0" smtClean="0"/>
              <a:t>LEGITIMIDADE DA ENTIDADE SINDICAL</a:t>
            </a:r>
          </a:p>
          <a:p>
            <a:pPr algn="ctr"/>
            <a:endParaRPr lang="pt-BR" dirty="0"/>
          </a:p>
          <a:p>
            <a:endParaRPr lang="pt-BR" dirty="0"/>
          </a:p>
          <a:p>
            <a:pPr algn="just"/>
            <a:r>
              <a:rPr lang="pt-BR" sz="4500" dirty="0"/>
              <a:t>Faz-se necessário que a associação seja legalmente constituída há pelo menos um ano e que inclua entre seus fins institucionais a defesa dos direitos e interesses que visa a proteger. O § 1º do art. 82 do Código de Defesa do Consumidor e o § 4º do art. 5º da Lei da Ação Civil Pública dispõem que o requisito da pré-constituição pode ser dispensado pelo juiz “quando haja manifesto interesse social evidenciado pela dimensão ou característica do dano, ou pela relevância do bem jurídico a ser protegido”.</a:t>
            </a:r>
          </a:p>
          <a:p>
            <a:pPr algn="just"/>
            <a:r>
              <a:rPr lang="pt-BR" sz="4500" dirty="0"/>
              <a:t>Quanto aos fins institucionais do sindicato, certamente envolvem a defesa dos interesses e direitos (coletivos e individuais) da categoria como um todo (art. 8º, inciso III, da Constituição Federal de 1988, e art. 513, </a:t>
            </a:r>
            <a:r>
              <a:rPr lang="pt-BR" sz="4500" i="1" dirty="0"/>
              <a:t>a</a:t>
            </a:r>
            <a:r>
              <a:rPr lang="pt-BR" sz="4500" dirty="0"/>
              <a:t>, da CLT). Consequentemente, torna-se evidente a legitimidade conferida ao sindicato, na defesa dos direitos coletivos (</a:t>
            </a:r>
            <a:r>
              <a:rPr lang="pt-BR" sz="4500" i="1" dirty="0"/>
              <a:t>lato sensu</a:t>
            </a:r>
            <a:r>
              <a:rPr lang="pt-BR" sz="4500" dirty="0"/>
              <a:t>) pertinentes à categoria.</a:t>
            </a:r>
          </a:p>
          <a:p>
            <a:pPr algn="just"/>
            <a:r>
              <a:rPr lang="pt-BR" sz="4500" dirty="0"/>
              <a:t>É certo que nem todos os integrantes da categoria são filiados ao respectivo sindicato, atendendo ao princípio da liberdade de associação (</a:t>
            </a:r>
            <a:r>
              <a:rPr lang="pt-BR" sz="4500" dirty="0" err="1"/>
              <a:t>arts</a:t>
            </a:r>
            <a:r>
              <a:rPr lang="pt-BR" sz="4500" dirty="0"/>
              <a:t>. 5º, inciso XX, e 8º, inciso V, da Constituição Federal de 1988). Ainda assim, a mencionada legitimação não se restringe aos associados propriamente, mas abrange todos os integrantes da categoria, pois a pertinência temática, quanto ao sindicato, refere-se à defesa de direitos relativos à categoria e de todos os seus integrantes, e não somente de quem se filiou.</a:t>
            </a:r>
          </a:p>
          <a:p>
            <a:pPr algn="ctr"/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698472" y="2115589"/>
            <a:ext cx="3932237" cy="3811588"/>
          </a:xfrm>
        </p:spPr>
        <p:txBody>
          <a:bodyPr/>
          <a:lstStyle/>
          <a:p>
            <a:r>
              <a:rPr lang="pt-BR" dirty="0" smtClean="0"/>
              <a:t> </a:t>
            </a:r>
          </a:p>
          <a:p>
            <a:endParaRPr lang="pt-BR" dirty="0"/>
          </a:p>
          <a:p>
            <a:r>
              <a:rPr lang="pt-BR" dirty="0" smtClean="0"/>
              <a:t>FATOS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DIREITO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PEDIDO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13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C00000"/>
                </a:solidFill>
              </a:rPr>
              <a:t>8 - </a:t>
            </a:r>
            <a:r>
              <a:rPr lang="pt-BR" b="1" dirty="0" smtClean="0">
                <a:solidFill>
                  <a:srgbClr val="C00000"/>
                </a:solidFill>
              </a:rPr>
              <a:t>JURISPRUDÊNCIA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97876"/>
            <a:ext cx="10515600" cy="4876800"/>
          </a:xfrm>
        </p:spPr>
        <p:txBody>
          <a:bodyPr>
            <a:noAutofit/>
          </a:bodyPr>
          <a:lstStyle/>
          <a:p>
            <a:r>
              <a:rPr lang="pt-BR" sz="1600" b="1" u="sng" dirty="0">
                <a:hlinkClick r:id="rId2"/>
              </a:rPr>
              <a:t>TRT-10 - Recurso Ordinário RO 1672201001110001 DF 01672-2010-011-10-00-1 RO (TRT-10) </a:t>
            </a:r>
            <a:endParaRPr lang="pt-BR" sz="1600" b="1" dirty="0"/>
          </a:p>
          <a:p>
            <a:r>
              <a:rPr lang="en-US" sz="1600" dirty="0"/>
              <a:t>Data de </a:t>
            </a:r>
            <a:r>
              <a:rPr lang="en-US" sz="1600" dirty="0" err="1"/>
              <a:t>publicação</a:t>
            </a:r>
            <a:r>
              <a:rPr lang="en-US" sz="1600" dirty="0"/>
              <a:t>: 30/09/2011 </a:t>
            </a:r>
            <a:endParaRPr lang="pt-BR" sz="1600" dirty="0"/>
          </a:p>
          <a:p>
            <a:pPr algn="just"/>
            <a:r>
              <a:rPr lang="pt-BR" sz="1600" b="1" dirty="0"/>
              <a:t>Ementa: SINDICATO</a:t>
            </a:r>
            <a:r>
              <a:rPr lang="pt-BR" sz="1600" dirty="0"/>
              <a:t>: </a:t>
            </a:r>
            <a:r>
              <a:rPr lang="pt-BR" sz="1600" b="1" dirty="0"/>
              <a:t>LEGITIMAÇÃO</a:t>
            </a:r>
            <a:r>
              <a:rPr lang="pt-BR" sz="1600" dirty="0"/>
              <a:t> ORDINÁRIA </a:t>
            </a:r>
            <a:r>
              <a:rPr lang="pt-BR" sz="1600" b="1" dirty="0"/>
              <a:t>PARA</a:t>
            </a:r>
            <a:r>
              <a:rPr lang="pt-BR" sz="1600" dirty="0"/>
              <a:t> </a:t>
            </a:r>
            <a:r>
              <a:rPr lang="pt-BR" sz="1600" b="1" dirty="0"/>
              <a:t>PROPOR</a:t>
            </a:r>
            <a:r>
              <a:rPr lang="pt-BR" sz="1600" dirty="0"/>
              <a:t> </a:t>
            </a:r>
            <a:r>
              <a:rPr lang="pt-BR" sz="1600" b="1" dirty="0"/>
              <a:t>AÇÃO</a:t>
            </a:r>
            <a:r>
              <a:rPr lang="pt-BR" sz="1600" dirty="0"/>
              <a:t> CIVIL </a:t>
            </a:r>
            <a:r>
              <a:rPr lang="pt-BR" sz="1600" b="1" dirty="0"/>
              <a:t>COLETIVA</a:t>
            </a:r>
            <a:r>
              <a:rPr lang="pt-BR" sz="1600" dirty="0"/>
              <a:t> X </a:t>
            </a:r>
            <a:r>
              <a:rPr lang="pt-BR" sz="1600" b="1" dirty="0"/>
              <a:t>LEGITIMAÇÃO</a:t>
            </a:r>
            <a:r>
              <a:rPr lang="pt-BR" sz="1600" dirty="0"/>
              <a:t> EXTRAORDINÁRIA </a:t>
            </a:r>
            <a:r>
              <a:rPr lang="pt-BR" sz="1600" b="1" dirty="0"/>
              <a:t>PARA</a:t>
            </a:r>
            <a:r>
              <a:rPr lang="pt-BR" sz="1600" dirty="0"/>
              <a:t> AJUIZAR RECLAMAÇÃO TRABALHISTA COMO SUBSTITUTO PROCESSUAL. PRECÁRIO DELINEAMENTO FÁTICO DA REALIDADE A SER TUTELADA. IMPOSSIBILIDADE DE ADEQUADA IDENTIFICAÇÃO DA REAL NATUREZA DOS DIREITOS A SEREM TUTELADOS. PROCESSO. EXTINÇÃO SEM RESOLUÇÃO DO MÉRITO. De acordo com a ordem jurídica vigente, a legitimidade ordinária </a:t>
            </a:r>
            <a:r>
              <a:rPr lang="pt-BR" sz="1600" b="1" dirty="0"/>
              <a:t>para</a:t>
            </a:r>
            <a:r>
              <a:rPr lang="pt-BR" sz="1600" dirty="0"/>
              <a:t> a defesa dos direitos e interesses individuais homogêneos, </a:t>
            </a:r>
            <a:r>
              <a:rPr lang="pt-BR" sz="1600" b="1" dirty="0"/>
              <a:t>coletivos</a:t>
            </a:r>
            <a:r>
              <a:rPr lang="pt-BR" sz="1600" dirty="0"/>
              <a:t> e difusos de matiz trabalhista foi conferida, em termos exclusivos, a entes jurídicos determinados (artigos 5º , LXX , 8º , III , 129 , III , todos da Constituição Federal , 83 , I e III , da Lei Complementar nº 75 /93, e 82 , I a IV , da Lei nº 8.078 /90). Nesse cenário, </a:t>
            </a:r>
            <a:r>
              <a:rPr lang="pt-BR" sz="1600" b="1" dirty="0"/>
              <a:t>para</a:t>
            </a:r>
            <a:r>
              <a:rPr lang="pt-BR" sz="1600" dirty="0"/>
              <a:t> que a defesa </a:t>
            </a:r>
            <a:r>
              <a:rPr lang="pt-BR" sz="1600" b="1" dirty="0"/>
              <a:t>coletiva</a:t>
            </a:r>
            <a:r>
              <a:rPr lang="pt-BR" sz="1600" dirty="0"/>
              <a:t> de interesses reputados homogêneos seja realizada de forma válida e eficaz, deve o Autor da </a:t>
            </a:r>
            <a:r>
              <a:rPr lang="pt-BR" sz="1600" b="1" dirty="0"/>
              <a:t>ação</a:t>
            </a:r>
            <a:r>
              <a:rPr lang="pt-BR" sz="1600" dirty="0"/>
              <a:t> </a:t>
            </a:r>
            <a:r>
              <a:rPr lang="pt-BR" sz="1600" b="1" dirty="0"/>
              <a:t>coletiva</a:t>
            </a:r>
            <a:r>
              <a:rPr lang="pt-BR" sz="1600" dirty="0"/>
              <a:t> - legitimado ordinário, frise- se - expor com clareza e exaustividade, na petição inicial, os contornos fáticos necessários à identificação da origem comum da pretensão que pretende ver tutelada. Ainda que o </a:t>
            </a:r>
            <a:r>
              <a:rPr lang="pt-BR" sz="1600" dirty="0" err="1"/>
              <a:t>micro-sistema</a:t>
            </a:r>
            <a:r>
              <a:rPr lang="pt-BR" sz="1600" dirty="0"/>
              <a:t> processual das </a:t>
            </a:r>
            <a:r>
              <a:rPr lang="pt-BR" sz="1600" b="1" dirty="0"/>
              <a:t>ações</a:t>
            </a:r>
            <a:r>
              <a:rPr lang="pt-BR" sz="1600" dirty="0"/>
              <a:t> </a:t>
            </a:r>
            <a:r>
              <a:rPr lang="pt-BR" sz="1600" b="1" dirty="0"/>
              <a:t>coletivas</a:t>
            </a:r>
            <a:r>
              <a:rPr lang="pt-BR" sz="1600" dirty="0"/>
              <a:t>, inscrito na Lei 8.078 /90, inspirado nos ideais da máxima racionalização e do amplo acesso à justiça, confira tratamento diferenciado a institutos processuais como legitimidade, litispendência e coisa julgada, não há negar que a </a:t>
            </a:r>
            <a:r>
              <a:rPr lang="pt-BR" sz="1600" b="1" dirty="0"/>
              <a:t>ação</a:t>
            </a:r>
            <a:r>
              <a:rPr lang="pt-BR" sz="1600" dirty="0"/>
              <a:t> sindical, na cobrança de interesses concretos, vinculados ao direito à percepção de horas extras nutrido por trabalhadores determinados, há de pressupor a ausência de controvérsia em relação às realidades fáticas por eles vivenciadas, as quais devem ser objetivamente indicadas na petição inicial, inclusive </a:t>
            </a:r>
            <a:r>
              <a:rPr lang="pt-BR" sz="1600" b="1" dirty="0"/>
              <a:t>para</a:t>
            </a:r>
            <a:r>
              <a:rPr lang="pt-BR" sz="1600" dirty="0"/>
              <a:t> viabilizar o regular exercício do direito de defesa e a correta dilação probatória que eventualmente se faça necessária. Do contrário, fundando-se a pretensão em alegações genéricas, não conectadas à específica realidade dos trabalhadores afetados, restará ausente a própria necessidade... </a:t>
            </a:r>
          </a:p>
          <a:p>
            <a:r>
              <a:rPr lang="pt-BR" sz="1600" b="1" dirty="0"/>
              <a:t>Encontrado em: </a:t>
            </a:r>
            <a:r>
              <a:rPr lang="pt-BR" sz="1600" dirty="0"/>
              <a:t>3ª Turma 30/09/2011 no DEJT - 30/9/2011 Recorrente: </a:t>
            </a:r>
            <a:r>
              <a:rPr lang="pt-BR" sz="1600" b="1" dirty="0"/>
              <a:t>Sindicato</a:t>
            </a:r>
            <a:r>
              <a:rPr lang="pt-BR" sz="1600" dirty="0"/>
              <a:t> dos Empregados em </a:t>
            </a:r>
            <a:r>
              <a:rPr lang="pt-BR" sz="1600" dirty="0" err="1"/>
              <a:t>Estab</a:t>
            </a:r>
            <a:r>
              <a:rPr lang="pt-BR" sz="1600" dirty="0"/>
              <a:t> </a:t>
            </a:r>
            <a:r>
              <a:rPr lang="pt-BR" sz="1600" dirty="0" err="1"/>
              <a:t>Bancarios</a:t>
            </a:r>
            <a:r>
              <a:rPr lang="pt-BR" sz="1600" dirty="0"/>
              <a:t> </a:t>
            </a:r>
          </a:p>
          <a:p>
            <a:pPr marL="0" indent="0"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24553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8 - </a:t>
            </a:r>
            <a:r>
              <a:rPr lang="pt-BR" b="1" dirty="0">
                <a:solidFill>
                  <a:srgbClr val="C00000"/>
                </a:solidFill>
              </a:rPr>
              <a:t>JURISPRUDÊNCIA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45021"/>
            <a:ext cx="10515600" cy="4631942"/>
          </a:xfrm>
        </p:spPr>
        <p:txBody>
          <a:bodyPr>
            <a:noAutofit/>
          </a:bodyPr>
          <a:lstStyle/>
          <a:p>
            <a:pPr algn="just"/>
            <a:r>
              <a:rPr lang="pt-BR" sz="1600" b="1" u="sng" dirty="0">
                <a:hlinkClick r:id="rId2"/>
              </a:rPr>
              <a:t>TST - RECURSO ORDINARIO TRABALHISTA RO 1213920145100000 (TST) </a:t>
            </a:r>
            <a:endParaRPr lang="pt-BR" sz="1600" b="1" dirty="0"/>
          </a:p>
          <a:p>
            <a:pPr algn="just"/>
            <a:r>
              <a:rPr lang="en-US" sz="1600" dirty="0"/>
              <a:t>Data de </a:t>
            </a:r>
            <a:r>
              <a:rPr lang="en-US" sz="1600" dirty="0" err="1"/>
              <a:t>publicação</a:t>
            </a:r>
            <a:r>
              <a:rPr lang="en-US" sz="1600" dirty="0"/>
              <a:t>: 18/12/2015 </a:t>
            </a:r>
            <a:endParaRPr lang="pt-BR" sz="1600" dirty="0"/>
          </a:p>
          <a:p>
            <a:pPr algn="just"/>
            <a:r>
              <a:rPr lang="pt-BR" sz="1600" b="1" dirty="0"/>
              <a:t>Ementa: </a:t>
            </a:r>
            <a:r>
              <a:rPr lang="pt-BR" sz="1600" dirty="0"/>
              <a:t>RECURSO ORDINÁRIO EM </a:t>
            </a:r>
            <a:r>
              <a:rPr lang="pt-BR" sz="1600" b="1" dirty="0"/>
              <a:t>AÇÃO</a:t>
            </a:r>
            <a:r>
              <a:rPr lang="pt-BR" sz="1600" dirty="0"/>
              <a:t> ANULATÓRIA INTERPOSTO POR </a:t>
            </a:r>
            <a:r>
              <a:rPr lang="pt-BR" sz="1600" b="1" dirty="0"/>
              <a:t>SINDICATO</a:t>
            </a:r>
            <a:r>
              <a:rPr lang="pt-BR" sz="1600" dirty="0"/>
              <a:t> DAS EMPRESAS DE ASSEIO, CONSERVAÇÃO, LIMPEZA URBANA E TERCEIRIZAÇÃO DE MÃO DE OBRA DO ESTADO DO TOCANTINS E OUTROS. </a:t>
            </a:r>
            <a:r>
              <a:rPr lang="pt-BR" sz="1600" b="1" dirty="0"/>
              <a:t>SINDICATO</a:t>
            </a:r>
            <a:r>
              <a:rPr lang="pt-BR" sz="1600" dirty="0"/>
              <a:t> REPRESENTANTE DA CATEGORIA ECONÔMICA, NÃO SUBSCREVENTE DA NORMA </a:t>
            </a:r>
            <a:r>
              <a:rPr lang="pt-BR" sz="1600" b="1" dirty="0"/>
              <a:t>COLETIVA</a:t>
            </a:r>
            <a:r>
              <a:rPr lang="pt-BR" sz="1600" dirty="0"/>
              <a:t>, MAS QUE SE SINTA PREJUDICADO EM SUA ESFERA JURÍDICA, EM DECORRÊNCIA DO INSTRUMENTO CONVENCIONADO. LEGITIMIDADE ATIVA AD CAUSAM. Conforme dispõe o art. 3º do CPC, "</a:t>
            </a:r>
            <a:r>
              <a:rPr lang="pt-BR" sz="1600" b="1" dirty="0"/>
              <a:t>para</a:t>
            </a:r>
            <a:r>
              <a:rPr lang="pt-BR" sz="1600" dirty="0"/>
              <a:t> </a:t>
            </a:r>
            <a:r>
              <a:rPr lang="pt-BR" sz="1600" b="1" dirty="0"/>
              <a:t>propor</a:t>
            </a:r>
            <a:r>
              <a:rPr lang="pt-BR" sz="1600" dirty="0"/>
              <a:t> ou contestar </a:t>
            </a:r>
            <a:r>
              <a:rPr lang="pt-BR" sz="1600" b="1" dirty="0"/>
              <a:t>ação</a:t>
            </a:r>
            <a:r>
              <a:rPr lang="pt-BR" sz="1600" dirty="0"/>
              <a:t> é necessário ter interesse e legitimidade". Em relação à </a:t>
            </a:r>
            <a:r>
              <a:rPr lang="pt-BR" sz="1600" b="1" dirty="0"/>
              <a:t>ação</a:t>
            </a:r>
            <a:r>
              <a:rPr lang="pt-BR" sz="1600" dirty="0"/>
              <a:t> anulatória, a Lei Complementar 75/1993, em seu art. 83, IV, incumbiu ao Ministério Público do Trabalho a </a:t>
            </a:r>
            <a:r>
              <a:rPr lang="pt-BR" sz="1600" b="1" dirty="0"/>
              <a:t>legitimação</a:t>
            </a:r>
            <a:r>
              <a:rPr lang="pt-BR" sz="1600" dirty="0"/>
              <a:t> </a:t>
            </a:r>
            <a:r>
              <a:rPr lang="pt-BR" sz="1600" b="1" dirty="0"/>
              <a:t>para</a:t>
            </a:r>
            <a:r>
              <a:rPr lang="pt-BR" sz="1600" dirty="0"/>
              <a:t>, no âmbito da Justiça do Trabalho, "</a:t>
            </a:r>
            <a:r>
              <a:rPr lang="pt-BR" sz="1600" b="1" dirty="0"/>
              <a:t>propor</a:t>
            </a:r>
            <a:r>
              <a:rPr lang="pt-BR" sz="1600" dirty="0"/>
              <a:t> as </a:t>
            </a:r>
            <a:r>
              <a:rPr lang="pt-BR" sz="1600" b="1" dirty="0"/>
              <a:t>ações</a:t>
            </a:r>
            <a:r>
              <a:rPr lang="pt-BR" sz="1600" dirty="0"/>
              <a:t> cabíveis </a:t>
            </a:r>
            <a:r>
              <a:rPr lang="pt-BR" sz="1600" b="1" dirty="0"/>
              <a:t>para</a:t>
            </a:r>
            <a:r>
              <a:rPr lang="pt-BR" sz="1600" dirty="0"/>
              <a:t> declaração de nulidade de cláusula de contrato, acordo </a:t>
            </a:r>
            <a:r>
              <a:rPr lang="pt-BR" sz="1600" b="1" dirty="0"/>
              <a:t>coletivo</a:t>
            </a:r>
            <a:r>
              <a:rPr lang="pt-BR" sz="1600" dirty="0"/>
              <a:t> ou convenção </a:t>
            </a:r>
            <a:r>
              <a:rPr lang="pt-BR" sz="1600" b="1" dirty="0"/>
              <a:t>coletiva</a:t>
            </a:r>
            <a:r>
              <a:rPr lang="pt-BR" sz="1600" dirty="0"/>
              <a:t>", dispondo que o interesse jurídico inerente a esta </a:t>
            </a:r>
            <a:r>
              <a:rPr lang="pt-BR" sz="1600" b="1" dirty="0"/>
              <a:t>ação</a:t>
            </a:r>
            <a:r>
              <a:rPr lang="pt-BR" sz="1600" dirty="0"/>
              <a:t> será identificado no caso de norma </a:t>
            </a:r>
            <a:r>
              <a:rPr lang="pt-BR" sz="1600" b="1" dirty="0"/>
              <a:t>coletiva</a:t>
            </a:r>
            <a:r>
              <a:rPr lang="pt-BR" sz="1600" dirty="0"/>
              <a:t> "que viole as liberdades individuais ou </a:t>
            </a:r>
            <a:r>
              <a:rPr lang="pt-BR" sz="1600" b="1" dirty="0"/>
              <a:t>coletivas</a:t>
            </a:r>
            <a:r>
              <a:rPr lang="pt-BR" sz="1600" dirty="0"/>
              <a:t> ou os direitos individuais indisponíveis dos trabalhadores". A despeito de a lei conferir ao Ministério Público do Trabalho a legitimidade </a:t>
            </a:r>
            <a:r>
              <a:rPr lang="pt-BR" sz="1600" b="1" dirty="0"/>
              <a:t>para</a:t>
            </a:r>
            <a:r>
              <a:rPr lang="pt-BR" sz="1600" dirty="0"/>
              <a:t> </a:t>
            </a:r>
            <a:r>
              <a:rPr lang="pt-BR" sz="1600" b="1" dirty="0"/>
              <a:t>propor</a:t>
            </a:r>
            <a:r>
              <a:rPr lang="pt-BR" sz="1600" dirty="0"/>
              <a:t> </a:t>
            </a:r>
            <a:r>
              <a:rPr lang="pt-BR" sz="1600" b="1" dirty="0"/>
              <a:t>ação</a:t>
            </a:r>
            <a:r>
              <a:rPr lang="pt-BR" sz="1600" dirty="0"/>
              <a:t> anulatória de instrumento </a:t>
            </a:r>
            <a:r>
              <a:rPr lang="pt-BR" sz="1600" b="1" dirty="0"/>
              <a:t>coletivo</a:t>
            </a:r>
            <a:r>
              <a:rPr lang="pt-BR" sz="1600" dirty="0"/>
              <a:t> autônomo, a jurisprudência desta Corte entende que tal legitimidade não é exclusiva, cabendo aos </a:t>
            </a:r>
            <a:r>
              <a:rPr lang="pt-BR" sz="1600" b="1" dirty="0"/>
              <a:t>sindicatos</a:t>
            </a:r>
            <a:r>
              <a:rPr lang="pt-BR" sz="1600" dirty="0"/>
              <a:t> ou às empresas signatárias (no caso de acordo </a:t>
            </a:r>
            <a:r>
              <a:rPr lang="pt-BR" sz="1600" b="1" dirty="0"/>
              <a:t>coletivo</a:t>
            </a:r>
            <a:r>
              <a:rPr lang="pt-BR" sz="1600" dirty="0"/>
              <a:t>) do instrumento apontado como inválido a defesa dos interesses </a:t>
            </a:r>
            <a:r>
              <a:rPr lang="pt-BR" sz="1600" b="1" dirty="0"/>
              <a:t>coletivos</a:t>
            </a:r>
            <a:r>
              <a:rPr lang="pt-BR" sz="1600" dirty="0"/>
              <a:t> da categoria. Isso ocorre em casos excepcionais, como quando ficar comprovado vício de vontade ou alguma das hipóteses do art. 166 do CCB (defeito do ato jurídico), identificando-se o interesse jurídico, nesses casos, na necessidade de vinculação da vontade das partes </a:t>
            </a:r>
            <a:r>
              <a:rPr lang="pt-BR" sz="1600" b="1" dirty="0"/>
              <a:t>coletivas</a:t>
            </a:r>
            <a:r>
              <a:rPr lang="pt-BR" sz="1600" dirty="0"/>
              <a:t> às normas cogentes de formalização e validade do negócio jurídico por elas firmado . Em relação aos </a:t>
            </a:r>
            <a:r>
              <a:rPr lang="pt-BR" sz="1600" b="1" dirty="0"/>
              <a:t>sindicatos</a:t>
            </a:r>
            <a:r>
              <a:rPr lang="pt-BR" sz="1600" dirty="0"/>
              <a:t> que não participaram da elaboração da norma impugnada, evidentemente que a restrição ao reconhecimento da legitimidade </a:t>
            </a:r>
            <a:r>
              <a:rPr lang="pt-BR" sz="1600" b="1" dirty="0"/>
              <a:t>para</a:t>
            </a:r>
            <a:r>
              <a:rPr lang="pt-BR" sz="1600" dirty="0"/>
              <a:t> </a:t>
            </a:r>
            <a:r>
              <a:rPr lang="pt-BR" sz="1600" b="1" dirty="0"/>
              <a:t>propor</a:t>
            </a:r>
            <a:r>
              <a:rPr lang="pt-BR" sz="1600" dirty="0"/>
              <a:t> a </a:t>
            </a:r>
            <a:r>
              <a:rPr lang="pt-BR" sz="1600" b="1" dirty="0"/>
              <a:t>ação</a:t>
            </a:r>
            <a:r>
              <a:rPr lang="pt-BR" sz="1600" dirty="0"/>
              <a:t> anulatória também deve ser intensa - ou melhor, ainda mais intensa. No caso concreto, os </a:t>
            </a:r>
            <a:r>
              <a:rPr lang="pt-BR" sz="1600" b="1" dirty="0"/>
              <a:t>Sindicatos</a:t>
            </a:r>
            <a:r>
              <a:rPr lang="pt-BR" sz="1600" dirty="0"/>
              <a:t>... </a:t>
            </a:r>
          </a:p>
          <a:p>
            <a:pPr algn="just"/>
            <a:r>
              <a:rPr lang="pt-BR" sz="1600" b="1" dirty="0"/>
              <a:t>Encontrado em: </a:t>
            </a:r>
            <a:r>
              <a:rPr lang="pt-BR" sz="1600" dirty="0"/>
              <a:t>Seção Especializada em Dissídios </a:t>
            </a:r>
            <a:r>
              <a:rPr lang="pt-BR" sz="1600" b="1" dirty="0"/>
              <a:t>Coletivos</a:t>
            </a:r>
            <a:r>
              <a:rPr lang="pt-BR" sz="1600" dirty="0"/>
              <a:t> DEJT 18/12/2015 - 18/12/2015 RECURSO ORDINARIO</a:t>
            </a:r>
          </a:p>
        </p:txBody>
      </p:sp>
    </p:spTree>
    <p:extLst>
      <p:ext uri="{BB962C8B-B14F-4D97-AF65-F5344CB8AC3E}">
        <p14:creationId xmlns:p14="http://schemas.microsoft.com/office/powerpoint/2010/main" val="81505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C00000"/>
                </a:solidFill>
              </a:rPr>
              <a:t>8 - </a:t>
            </a:r>
            <a:r>
              <a:rPr lang="pt-BR" b="1" dirty="0" smtClean="0">
                <a:solidFill>
                  <a:srgbClr val="C00000"/>
                </a:solidFill>
              </a:rPr>
              <a:t>JURISPRUDÊNCIA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Destaca-se, sobre esse tema, importante decisão proferida pelo Supremo Tribunal Federal:</a:t>
            </a:r>
          </a:p>
          <a:p>
            <a:endParaRPr lang="pt-BR" dirty="0"/>
          </a:p>
          <a:p>
            <a:pPr algn="just"/>
            <a:r>
              <a:rPr lang="pt-BR" dirty="0" smtClean="0"/>
              <a:t>“</a:t>
            </a:r>
            <a:r>
              <a:rPr lang="pt-BR" dirty="0"/>
              <a:t>Processo civil. Sindicato. Art. 8º, III, da Constituição Federal. Legitimidade. Substituição processual. Defesa de direitos e interesses coletivos ou individuais. Recurso conhecido e provido. O artigo 8º, III, da Constituição Federal estabelece a legitimidade extraordinária dos sindicatos para defender em juízo os direitos e interesses coletivos ou individuais dos integrantes da categoria que representam. Essa legitimidade extraordinária é ampla, abrangendo a liquidação e a execução dos créditos reconhecidos aos trabalhadores. Por se tratar de típica hipótese de substituição processual, é desnecessária qualquer autorização dos substituídos. Recurso conhecido e provido.” (STF, Pleno, RE 210029/RS, Rel. Min. Carlos Velloso, Rel. p/ acórdão Min. Joaquim Barbosa, DJ 17.08.2007).</a:t>
            </a:r>
          </a:p>
        </p:txBody>
      </p:sp>
    </p:spTree>
    <p:extLst>
      <p:ext uri="{BB962C8B-B14F-4D97-AF65-F5344CB8AC3E}">
        <p14:creationId xmlns:p14="http://schemas.microsoft.com/office/powerpoint/2010/main" val="272204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FIM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algn="ctr"/>
            <a:r>
              <a:rPr lang="pt-BR" i="1" dirty="0" smtClean="0"/>
              <a:t>“Grandes Poderes requerem grandes responsabilidades</a:t>
            </a:r>
            <a:r>
              <a:rPr lang="pt-BR" dirty="0" smtClean="0"/>
              <a:t>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21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31850" y="666751"/>
            <a:ext cx="10515600" cy="838200"/>
          </a:xfrm>
        </p:spPr>
        <p:txBody>
          <a:bodyPr>
            <a:normAutofit/>
          </a:bodyPr>
          <a:lstStyle/>
          <a:p>
            <a:r>
              <a:rPr lang="pt-BR" sz="3200" b="1" u="sng" dirty="0" smtClean="0">
                <a:solidFill>
                  <a:srgbClr val="C00000"/>
                </a:solidFill>
                <a:latin typeface="+mn-lt"/>
              </a:rPr>
              <a:t>AÇÕES COLETIVAS PELOS SINDICATOS</a:t>
            </a:r>
            <a:r>
              <a:rPr lang="pt-BR" sz="3200" b="1" dirty="0" smtClean="0">
                <a:solidFill>
                  <a:srgbClr val="C00000"/>
                </a:solidFill>
              </a:rPr>
              <a:t>: Tópicos Principais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831850" y="1838325"/>
            <a:ext cx="10515600" cy="4251325"/>
          </a:xfrm>
        </p:spPr>
        <p:txBody>
          <a:bodyPr/>
          <a:lstStyle/>
          <a:p>
            <a:r>
              <a:rPr lang="pt-BR" sz="2600" dirty="0" smtClean="0"/>
              <a:t>1 – </a:t>
            </a:r>
            <a:r>
              <a:rPr lang="pt-BR" sz="2600" b="1" dirty="0" smtClean="0"/>
              <a:t>O </a:t>
            </a:r>
            <a:r>
              <a:rPr lang="pt-BR" sz="2600" b="1" dirty="0"/>
              <a:t>FENÔMENO DA COLETIVIZAÇÃO DO </a:t>
            </a:r>
            <a:r>
              <a:rPr lang="pt-BR" sz="2600" b="1" dirty="0" smtClean="0"/>
              <a:t>PROCESSO</a:t>
            </a:r>
            <a:endParaRPr lang="pt-BR" sz="2600" b="1" dirty="0"/>
          </a:p>
          <a:p>
            <a:r>
              <a:rPr lang="pt-BR" sz="2600" b="1" dirty="0" smtClean="0"/>
              <a:t>2 – </a:t>
            </a:r>
            <a:r>
              <a:rPr lang="pt-BR" sz="2600" b="1" dirty="0"/>
              <a:t>INTERESSES COLETIVOS, INDIVIDUAIS HOMOGÊNEOS E </a:t>
            </a:r>
            <a:r>
              <a:rPr lang="pt-BR" sz="2600" b="1" dirty="0" smtClean="0"/>
              <a:t>DIFUSOS</a:t>
            </a:r>
            <a:endParaRPr lang="pt-BR" sz="2600" dirty="0"/>
          </a:p>
          <a:p>
            <a:r>
              <a:rPr lang="pt-BR" sz="2600" b="1" dirty="0" smtClean="0"/>
              <a:t>3 – </a:t>
            </a:r>
            <a:r>
              <a:rPr lang="pt-BR" sz="2600" b="1" dirty="0"/>
              <a:t>AÇÕES COLETIVAS CABÍVEIS NA DEFESA DOS DIREITOS TRABALHISTAS</a:t>
            </a:r>
            <a:endParaRPr lang="pt-BR" sz="2600" b="1" dirty="0" smtClean="0"/>
          </a:p>
          <a:p>
            <a:r>
              <a:rPr lang="pt-BR" sz="2600" b="1" dirty="0" smtClean="0"/>
              <a:t>4 – </a:t>
            </a:r>
            <a:r>
              <a:rPr lang="pt-BR" sz="2600" dirty="0"/>
              <a:t> </a:t>
            </a:r>
            <a:r>
              <a:rPr lang="pt-BR" sz="2600" b="1" dirty="0" smtClean="0"/>
              <a:t>DENÚNCIAS </a:t>
            </a:r>
            <a:r>
              <a:rPr lang="pt-BR" sz="2600" b="1" dirty="0"/>
              <a:t>AO MPT</a:t>
            </a:r>
            <a:endParaRPr lang="pt-BR" sz="2600" b="1" dirty="0" smtClean="0"/>
          </a:p>
          <a:p>
            <a:r>
              <a:rPr lang="pt-BR" sz="2600" b="1" dirty="0" smtClean="0"/>
              <a:t>5 – </a:t>
            </a:r>
            <a:r>
              <a:rPr lang="pt-BR" sz="2600" dirty="0"/>
              <a:t> </a:t>
            </a:r>
            <a:r>
              <a:rPr lang="pt-BR" sz="2600" b="1" dirty="0" smtClean="0"/>
              <a:t>PAPEL </a:t>
            </a:r>
            <a:r>
              <a:rPr lang="pt-BR" sz="2600" b="1" dirty="0"/>
              <a:t>DOS SINDICATOS</a:t>
            </a:r>
            <a:r>
              <a:rPr lang="pt-BR" sz="2600" b="1" dirty="0" smtClean="0"/>
              <a:t> </a:t>
            </a:r>
          </a:p>
          <a:p>
            <a:r>
              <a:rPr lang="pt-BR" sz="2600" b="1" dirty="0" smtClean="0"/>
              <a:t>6 – PROVA  </a:t>
            </a:r>
            <a:r>
              <a:rPr lang="pt-BR" sz="2600" b="1" dirty="0"/>
              <a:t>DA VIOLAÇÃO COLETIVA A DIREITOS </a:t>
            </a:r>
            <a:r>
              <a:rPr lang="pt-BR" sz="2600" b="1" dirty="0" smtClean="0"/>
              <a:t>SOCIAIS</a:t>
            </a:r>
          </a:p>
          <a:p>
            <a:r>
              <a:rPr lang="pt-BR" sz="2600" b="1" dirty="0" smtClean="0"/>
              <a:t>7 – EFICÁCIA </a:t>
            </a:r>
            <a:r>
              <a:rPr lang="pt-BR" sz="2600" b="1" dirty="0"/>
              <a:t>DA </a:t>
            </a:r>
            <a:r>
              <a:rPr lang="pt-BR" sz="2600" b="1" dirty="0" smtClean="0"/>
              <a:t>SENTENÇA</a:t>
            </a:r>
          </a:p>
          <a:p>
            <a:r>
              <a:rPr lang="pt-BR" sz="2600" b="1" dirty="0" smtClean="0"/>
              <a:t>8 – JURISPRUDÊNCIA </a:t>
            </a:r>
          </a:p>
          <a:p>
            <a:endParaRPr lang="pt-BR" b="1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297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C00000"/>
                </a:solidFill>
                <a:latin typeface="+mn-lt"/>
              </a:rPr>
              <a:t>1 – </a:t>
            </a:r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O FENÔMENO DA COLETIVIZAÇÃO DO PROCESSO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idx="1"/>
          </p:nvPr>
        </p:nvSpPr>
        <p:spPr>
          <a:xfrm>
            <a:off x="838200" y="1495424"/>
            <a:ext cx="10515600" cy="4880437"/>
          </a:xfrm>
        </p:spPr>
        <p:txBody>
          <a:bodyPr>
            <a:normAutofit fontScale="25000" lnSpcReduction="20000"/>
          </a:bodyPr>
          <a:lstStyle/>
          <a:p>
            <a:pPr marL="342900" indent="-342900" algn="just">
              <a:buFontTx/>
              <a:buChar char="-"/>
            </a:pPr>
            <a:r>
              <a:rPr lang="pt-BR" sz="8000" dirty="0" smtClean="0"/>
              <a:t>Sociedade de massa =&gt; Justiça de massa com vistas à tutela de interesses/direitos de terceira geração/dimensão. </a:t>
            </a:r>
            <a:endParaRPr lang="pt-BR" sz="8000" dirty="0" smtClean="0"/>
          </a:p>
          <a:p>
            <a:pPr marL="342900" indent="-342900" algn="just">
              <a:buFontTx/>
              <a:buChar char="-"/>
            </a:pPr>
            <a:r>
              <a:rPr lang="pt-BR" sz="8000" dirty="0" smtClean="0"/>
              <a:t>Acesso a uma ordem jurídica justa e efetiva.</a:t>
            </a:r>
          </a:p>
          <a:p>
            <a:pPr marL="342900" indent="-342900" algn="just">
              <a:buFontTx/>
              <a:buChar char="-"/>
            </a:pPr>
            <a:r>
              <a:rPr lang="pt-BR" sz="8000" dirty="0" smtClean="0"/>
              <a:t>Necessidade de criação de mecanismos processuais mais ajustados à natureza dos conflitos a serem solvidos pelo Judiciário.</a:t>
            </a:r>
          </a:p>
          <a:p>
            <a:pPr marL="342900" indent="-342900" algn="just">
              <a:buFontTx/>
              <a:buChar char="-"/>
            </a:pPr>
            <a:r>
              <a:rPr lang="pt-BR" sz="8000" dirty="0" smtClean="0"/>
              <a:t>Importância </a:t>
            </a:r>
            <a:r>
              <a:rPr lang="pt-BR" sz="8000" dirty="0" smtClean="0"/>
              <a:t>das ações coletivas em especial para a tutela de direitos de natureza laboral, interesses transindividuais por natureza.</a:t>
            </a:r>
          </a:p>
          <a:p>
            <a:endParaRPr lang="pt-BR" sz="8000" dirty="0" smtClean="0"/>
          </a:p>
          <a:p>
            <a:pPr algn="just"/>
            <a:r>
              <a:rPr lang="pt-BR" sz="8000" dirty="0" smtClean="0"/>
              <a:t>“ </a:t>
            </a:r>
            <a:r>
              <a:rPr lang="pt-BR" sz="8000" i="1" dirty="0"/>
              <a:t>O trabalhador, singularmente considerado, normalmente não se acha capaz de acompanhar os atos processuais e as suas inevitáveis armadilhas </a:t>
            </a:r>
            <a:r>
              <a:rPr lang="pt-BR" sz="8000" i="1" dirty="0" smtClean="0"/>
              <a:t>preclusivas</a:t>
            </a:r>
            <a:r>
              <a:rPr lang="pt-BR" sz="8000" i="1" dirty="0"/>
              <a:t>. No processo coletivo, por bem da efetividade, os sujeitos legitimados para aforar ações coletivas, na qualidade de representantes ideológicos da massa, contam, em regra, com uma equipe jurídica qualificada e com recursos financeiros que, na dimensão do possível, permitem tornar equivalente o confronto com seus opositores, quase sempre litigantes habituais, no plano processual</a:t>
            </a:r>
            <a:r>
              <a:rPr lang="pt-BR" sz="8000" i="1" dirty="0" smtClean="0"/>
              <a:t>.”</a:t>
            </a:r>
          </a:p>
          <a:p>
            <a:endParaRPr lang="pt-BR" sz="8000" i="1" dirty="0"/>
          </a:p>
          <a:p>
            <a:endParaRPr lang="pt-BR" sz="8000" dirty="0"/>
          </a:p>
          <a:p>
            <a:endParaRPr lang="pt-BR" sz="8000" i="1" dirty="0" smtClean="0"/>
          </a:p>
          <a:p>
            <a:endParaRPr lang="pt-BR" sz="8000" i="1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213659" y="5611091"/>
            <a:ext cx="6873240" cy="840192"/>
          </a:xfrm>
        </p:spPr>
        <p:txBody>
          <a:bodyPr/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sz="1400" dirty="0" smtClean="0"/>
              <a:t>Sugestão </a:t>
            </a:r>
            <a:r>
              <a:rPr lang="pt-BR" sz="1400" dirty="0"/>
              <a:t>de leitura: </a:t>
            </a:r>
            <a:r>
              <a:rPr lang="pt-BR" sz="1400" dirty="0" smtClean="0"/>
              <a:t>Santos</a:t>
            </a:r>
            <a:r>
              <a:rPr lang="pt-BR" sz="1400" dirty="0"/>
              <a:t>, Willians Franklin Lira dos. </a:t>
            </a:r>
            <a:r>
              <a:rPr lang="pt-BR" sz="1400" b="1" dirty="0"/>
              <a:t>A crise do dissídio individual e o fenômeno da coletivização do processo : o papel da prova como garantia de efetividade e cidadania no processo do trabalho</a:t>
            </a:r>
            <a:r>
              <a:rPr lang="pt-BR" sz="1400" dirty="0"/>
              <a:t>. São Paulo: </a:t>
            </a:r>
            <a:r>
              <a:rPr lang="pt-BR" sz="1400" dirty="0" err="1"/>
              <a:t>LTr</a:t>
            </a:r>
            <a:r>
              <a:rPr lang="pt-BR" sz="1400" dirty="0"/>
              <a:t>, 2013.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244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325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rgbClr val="C00000"/>
                </a:solidFill>
                <a:latin typeface="+mn-lt"/>
              </a:rPr>
              <a:t>2</a:t>
            </a:r>
            <a:r>
              <a:rPr lang="pt-BR" sz="2800" dirty="0" smtClean="0">
                <a:solidFill>
                  <a:srgbClr val="C00000"/>
                </a:solidFill>
                <a:latin typeface="+mn-lt"/>
              </a:rPr>
              <a:t> – </a:t>
            </a:r>
            <a:r>
              <a:rPr lang="pt-BR" sz="2800" b="1" dirty="0">
                <a:solidFill>
                  <a:srgbClr val="C00000"/>
                </a:solidFill>
                <a:latin typeface="+mn-lt"/>
              </a:rPr>
              <a:t>INTERESSES COLETIVOS, INDIVIDUAIS HOMOGÊNEOS E DIFUSOS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endParaRPr lang="pt-BR" sz="28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Tx/>
              <a:buChar char="-"/>
            </a:pPr>
            <a:r>
              <a:rPr lang="pt-BR" sz="3200" dirty="0" smtClean="0"/>
              <a:t>Conceito, previsão legal e distinção (tipo de pretensão).</a:t>
            </a:r>
          </a:p>
          <a:p>
            <a:pPr algn="just"/>
            <a:r>
              <a:rPr lang="pt-BR" dirty="0" smtClean="0"/>
              <a:t>Art. 81 </a:t>
            </a:r>
            <a:r>
              <a:rPr lang="pt-BR" dirty="0"/>
              <a:t>do Código de Defesa do </a:t>
            </a:r>
            <a:r>
              <a:rPr lang="pt-BR" dirty="0" smtClean="0"/>
              <a:t>Consumidor:</a:t>
            </a:r>
            <a:endParaRPr lang="pt-BR" dirty="0"/>
          </a:p>
          <a:p>
            <a:pPr algn="just"/>
            <a:r>
              <a:rPr lang="pt-BR" dirty="0"/>
              <a:t>A defesa coletiva será exercida quando se tratar de:</a:t>
            </a:r>
          </a:p>
          <a:p>
            <a:pPr algn="just"/>
            <a:r>
              <a:rPr lang="pt-BR" i="1" dirty="0"/>
              <a:t>“I - interesses ou direitos </a:t>
            </a:r>
            <a:r>
              <a:rPr lang="pt-BR" b="1" i="1" dirty="0"/>
              <a:t>difusos</a:t>
            </a:r>
            <a:r>
              <a:rPr lang="pt-BR" i="1" dirty="0"/>
              <a:t>, assim entendidos, para efeitos deste código, os transindividuais, de natureza indivisível, de que sejam titulares pessoas indeterminadas e ligadas por circunstâncias de fato;</a:t>
            </a:r>
            <a:endParaRPr lang="pt-BR" dirty="0"/>
          </a:p>
          <a:p>
            <a:pPr algn="just"/>
            <a:r>
              <a:rPr lang="pt-BR" i="1" dirty="0"/>
              <a:t>II - interesses ou direitos </a:t>
            </a:r>
            <a:r>
              <a:rPr lang="pt-BR" b="1" i="1" dirty="0"/>
              <a:t>coletivos</a:t>
            </a:r>
            <a:r>
              <a:rPr lang="pt-BR" i="1" dirty="0"/>
              <a:t>, assim entendidos, para efeitos deste código, os transindividuais, de natureza indivisível de que seja titular grupo, categoria ou classe de pessoas ligadas entre si ou com a parte contrária por uma relação jurídica base;</a:t>
            </a:r>
            <a:endParaRPr lang="pt-BR" dirty="0"/>
          </a:p>
          <a:p>
            <a:pPr algn="just"/>
            <a:r>
              <a:rPr lang="pt-BR" i="1" dirty="0"/>
              <a:t>III - interesses ou direitos </a:t>
            </a:r>
            <a:r>
              <a:rPr lang="pt-BR" b="1" i="1" dirty="0"/>
              <a:t>individuais homogêneos</a:t>
            </a:r>
            <a:r>
              <a:rPr lang="pt-BR" i="1" dirty="0"/>
              <a:t>, assim entendidos os decorrentes de origem comum</a:t>
            </a:r>
            <a:r>
              <a:rPr lang="pt-BR" dirty="0"/>
              <a:t>”. </a:t>
            </a:r>
          </a:p>
          <a:p>
            <a:pPr marL="342900" indent="-342900">
              <a:buFontTx/>
              <a:buChar char="-"/>
            </a:pPr>
            <a:endParaRPr lang="pt-BR" sz="3200" dirty="0" smtClean="0"/>
          </a:p>
          <a:p>
            <a:pPr marL="342900" indent="-342900">
              <a:buFontTx/>
              <a:buChar char="-"/>
            </a:pPr>
            <a:endParaRPr lang="pt-BR" sz="3200" dirty="0" smtClean="0"/>
          </a:p>
          <a:p>
            <a:endParaRPr lang="pt-BR" sz="8000" i="1" dirty="0"/>
          </a:p>
          <a:p>
            <a:endParaRPr lang="pt-BR" sz="8000" dirty="0"/>
          </a:p>
          <a:p>
            <a:endParaRPr lang="pt-BR" sz="8000" i="1" dirty="0" smtClean="0"/>
          </a:p>
          <a:p>
            <a:endParaRPr lang="pt-BR" sz="8000" i="1" dirty="0" smtClean="0"/>
          </a:p>
        </p:txBody>
      </p:sp>
    </p:spTree>
    <p:extLst>
      <p:ext uri="{BB962C8B-B14F-4D97-AF65-F5344CB8AC3E}">
        <p14:creationId xmlns:p14="http://schemas.microsoft.com/office/powerpoint/2010/main" val="403556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rgbClr val="C00000"/>
                </a:solidFill>
              </a:rPr>
              <a:t>Exemplos práticos</a:t>
            </a:r>
            <a:r>
              <a:rPr lang="pt-BR" dirty="0" smtClean="0">
                <a:solidFill>
                  <a:srgbClr val="C00000"/>
                </a:solidFill>
              </a:rPr>
              <a:t>: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Assédio </a:t>
            </a:r>
            <a:r>
              <a:rPr lang="pt-BR" dirty="0" smtClean="0"/>
              <a:t>Moral.</a:t>
            </a:r>
            <a:endParaRPr lang="pt-BR" dirty="0" smtClean="0"/>
          </a:p>
          <a:p>
            <a:r>
              <a:rPr lang="pt-BR" dirty="0" smtClean="0"/>
              <a:t>Meio Ambiente de </a:t>
            </a:r>
            <a:r>
              <a:rPr lang="pt-BR" dirty="0" smtClean="0"/>
              <a:t>Trabalho.</a:t>
            </a:r>
            <a:endParaRPr lang="pt-BR" dirty="0" smtClean="0"/>
          </a:p>
          <a:p>
            <a:r>
              <a:rPr lang="pt-BR" dirty="0" smtClean="0"/>
              <a:t>Não </a:t>
            </a:r>
            <a:r>
              <a:rPr lang="pt-BR" dirty="0" smtClean="0"/>
              <a:t>discriminação.</a:t>
            </a:r>
            <a:endParaRPr lang="pt-BR" dirty="0" smtClean="0"/>
          </a:p>
          <a:p>
            <a:r>
              <a:rPr lang="pt-BR" dirty="0" smtClean="0"/>
              <a:t>Acessibilidade para pessoas com </a:t>
            </a:r>
            <a:r>
              <a:rPr lang="pt-BR" dirty="0" smtClean="0"/>
              <a:t>deficiência.</a:t>
            </a:r>
            <a:endParaRPr lang="pt-BR" dirty="0" smtClean="0"/>
          </a:p>
          <a:p>
            <a:r>
              <a:rPr lang="pt-BR" dirty="0" smtClean="0"/>
              <a:t>Práticas </a:t>
            </a:r>
            <a:r>
              <a:rPr lang="pt-BR" dirty="0" smtClean="0"/>
              <a:t>antissindicais. </a:t>
            </a:r>
            <a:endParaRPr lang="pt-BR" dirty="0" smtClean="0"/>
          </a:p>
          <a:p>
            <a:r>
              <a:rPr lang="pt-BR" dirty="0" smtClean="0"/>
              <a:t>Jornada, salário, férias, adicionais, intervalos, horas extras etc</a:t>
            </a:r>
            <a:r>
              <a:rPr lang="pt-BR" dirty="0" smtClean="0"/>
              <a:t>.</a:t>
            </a:r>
          </a:p>
          <a:p>
            <a:r>
              <a:rPr lang="pt-BR" dirty="0" smtClean="0"/>
              <a:t>Piso salarial, adicional noturno etc.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941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solidFill>
                  <a:srgbClr val="C00000"/>
                </a:solidFill>
                <a:latin typeface="+mn-lt"/>
              </a:rPr>
              <a:t>3 – AÇÕES COLETIVAS CABÍVEIS NA DEFESA DOS DIREITOS </a:t>
            </a:r>
            <a:r>
              <a:rPr lang="pt-BR" sz="3600" b="1" dirty="0" smtClean="0">
                <a:solidFill>
                  <a:srgbClr val="C00000"/>
                </a:solidFill>
                <a:latin typeface="+mn-lt"/>
              </a:rPr>
              <a:t>TRABALHISTAS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Substituto Processual. Reclamação </a:t>
            </a:r>
            <a:r>
              <a:rPr lang="pt-BR" dirty="0" err="1"/>
              <a:t>plúrima</a:t>
            </a:r>
            <a:r>
              <a:rPr lang="pt-BR" dirty="0"/>
              <a:t>.  </a:t>
            </a:r>
          </a:p>
          <a:p>
            <a:pPr algn="just"/>
            <a:r>
              <a:rPr lang="pt-BR" dirty="0"/>
              <a:t>Ação Civil Pública. Ação Civil Coletiva. Ação de Cumprimento. Dissídios Coletivos. Mandado de Segurança Coletivo. Interdito proibitório. Mandado de Injunção coletivo</a:t>
            </a:r>
            <a:r>
              <a:rPr lang="pt-BR" dirty="0" smtClean="0"/>
              <a:t>. </a:t>
            </a:r>
            <a:endParaRPr lang="pt-BR" dirty="0"/>
          </a:p>
          <a:p>
            <a:pPr algn="just"/>
            <a:r>
              <a:rPr lang="pt-BR" dirty="0" smtClean="0"/>
              <a:t>(Previsão legal: artigos </a:t>
            </a:r>
            <a:r>
              <a:rPr lang="pt-BR" dirty="0"/>
              <a:t>5º , LXX , 8º , III , 129 , III , todos da Constituição Federal , </a:t>
            </a:r>
            <a:r>
              <a:rPr lang="pt-BR" dirty="0" smtClean="0"/>
              <a:t>art. 83 </a:t>
            </a:r>
            <a:r>
              <a:rPr lang="pt-BR" dirty="0"/>
              <a:t>, I e III , da Lei Complementar nº 75 /93, e </a:t>
            </a:r>
            <a:r>
              <a:rPr lang="pt-BR" dirty="0" smtClean="0"/>
              <a:t>art. 82 </a:t>
            </a:r>
            <a:r>
              <a:rPr lang="pt-BR" dirty="0"/>
              <a:t>, I a IV , da Lei nº 8.078 /90</a:t>
            </a:r>
            <a:r>
              <a:rPr lang="pt-BR" dirty="0" smtClean="0"/>
              <a:t>) além da legislação processual correlata.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901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4 - DENÚNCIAS </a:t>
            </a:r>
            <a:r>
              <a:rPr lang="pt-BR" b="1" dirty="0">
                <a:solidFill>
                  <a:srgbClr val="C00000"/>
                </a:solidFill>
              </a:rPr>
              <a:t>AO </a:t>
            </a:r>
            <a:r>
              <a:rPr lang="pt-BR" b="1" dirty="0" smtClean="0">
                <a:solidFill>
                  <a:srgbClr val="C00000"/>
                </a:solidFill>
              </a:rPr>
              <a:t>MPT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210" y="2136339"/>
            <a:ext cx="6187239" cy="4995862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048000" y="213633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MPT tem a missão de defender os direitos coletivos/indisponíveis dos trabalhadores. Desse modo, a instituição não presta serviços de consultoria nem atua em defesa de direitos meramente individuais. Para formalizar sua denúncia, acesse o serviço clicando  na procuradoria regional de referência conforme disposto abaixo. Se você tiver qualquer dúvida ou dificuldade, poderá fazer a sua denúncia pessoalmente. Para consultar os endereços das unidades do MPT acesse a página de Procuradorias.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776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60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5 – </a:t>
            </a:r>
            <a:r>
              <a:rPr lang="pt-BR" dirty="0">
                <a:solidFill>
                  <a:srgbClr val="C00000"/>
                </a:solidFill>
              </a:rPr>
              <a:t> </a:t>
            </a:r>
            <a:r>
              <a:rPr lang="pt-BR" b="1" dirty="0">
                <a:solidFill>
                  <a:srgbClr val="C00000"/>
                </a:solidFill>
              </a:rPr>
              <a:t>PAPEL DOS SINDICATOS 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38200" y="1396538"/>
            <a:ext cx="10515600" cy="478042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Conscientização dos trabalhadores acerca da existência dos seus direitos bem como fiscalização da sua efetiva observância por todos que integram a relação de trabalho.</a:t>
            </a:r>
          </a:p>
          <a:p>
            <a:pPr algn="just"/>
            <a:r>
              <a:rPr lang="pt-BR" dirty="0"/>
              <a:t>Atuação extrajudicial e judicial na tutela dos interesses coletivos de seus </a:t>
            </a:r>
            <a:r>
              <a:rPr lang="pt-BR" dirty="0" smtClean="0"/>
              <a:t>representados.</a:t>
            </a:r>
            <a:endParaRPr lang="pt-BR" dirty="0"/>
          </a:p>
          <a:p>
            <a:pPr algn="just"/>
            <a:r>
              <a:rPr lang="pt-BR" dirty="0"/>
              <a:t>Mecanismos </a:t>
            </a:r>
            <a:r>
              <a:rPr lang="pt-BR" dirty="0" err="1"/>
              <a:t>Extrajudicias</a:t>
            </a:r>
            <a:r>
              <a:rPr lang="pt-BR" dirty="0"/>
              <a:t> de solução de conflitos: Mediação e </a:t>
            </a:r>
            <a:r>
              <a:rPr lang="pt-BR" dirty="0" smtClean="0"/>
              <a:t>Arbitragem.</a:t>
            </a:r>
            <a:endParaRPr lang="pt-BR" dirty="0"/>
          </a:p>
          <a:p>
            <a:pPr algn="just"/>
            <a:r>
              <a:rPr lang="pt-BR" dirty="0"/>
              <a:t>Instrumentos Judiciais de solução de controvérsias: Substituto Processual. Reclamação </a:t>
            </a:r>
            <a:r>
              <a:rPr lang="pt-BR" dirty="0" err="1"/>
              <a:t>plúrima</a:t>
            </a:r>
            <a:r>
              <a:rPr lang="pt-BR" dirty="0"/>
              <a:t>.  Ação Civil Pública. Ação Civil Coletiva. Ação de Cumprimento. Dissídios Coletivos. Mandado de Segurança Coletivo. Interdito proibitório. Mandado de Injunção coletivo. Ação </a:t>
            </a:r>
            <a:r>
              <a:rPr lang="pt-BR" dirty="0" smtClean="0"/>
              <a:t>Rescisória</a:t>
            </a:r>
            <a:r>
              <a:rPr lang="pt-BR" dirty="0"/>
              <a:t> </a:t>
            </a:r>
            <a:r>
              <a:rPr lang="pt-BR" dirty="0" smtClean="0"/>
              <a:t>etc.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347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solidFill>
                  <a:srgbClr val="C00000"/>
                </a:solidFill>
              </a:rPr>
              <a:t>6 - </a:t>
            </a:r>
            <a:r>
              <a:rPr lang="pt-BR" sz="4000" b="1" dirty="0">
                <a:solidFill>
                  <a:srgbClr val="C00000"/>
                </a:solidFill>
              </a:rPr>
              <a:t>PROVA DA VIOLAÇÃO COLETIVA A DIREITOS SOCIAIS</a:t>
            </a:r>
            <a:endParaRPr lang="pt-BR" sz="40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Importância da prova para eficácia da prestação jurisdicional coletiva</a:t>
            </a:r>
            <a:r>
              <a:rPr lang="pt-BR" dirty="0" smtClean="0"/>
              <a:t>.</a:t>
            </a:r>
          </a:p>
          <a:p>
            <a:r>
              <a:rPr lang="pt-BR" dirty="0" smtClean="0"/>
              <a:t>Ônus da prova.</a:t>
            </a:r>
            <a:endParaRPr lang="pt-BR" dirty="0"/>
          </a:p>
          <a:p>
            <a:r>
              <a:rPr lang="pt-BR" dirty="0"/>
              <a:t>Meios de prova.</a:t>
            </a:r>
          </a:p>
          <a:p>
            <a:r>
              <a:rPr lang="pt-BR" dirty="0"/>
              <a:t>Interesses </a:t>
            </a:r>
            <a:r>
              <a:rPr lang="pt-BR" dirty="0" smtClean="0"/>
              <a:t>coletivos que justificam o manejo das ações coletivas.</a:t>
            </a:r>
            <a:endParaRPr lang="pt-BR" dirty="0"/>
          </a:p>
          <a:p>
            <a:r>
              <a:rPr lang="pt-BR" dirty="0" smtClean="0"/>
              <a:t>Origem comum e </a:t>
            </a:r>
            <a:r>
              <a:rPr lang="en-US" dirty="0"/>
              <a:t>relação jurídica </a:t>
            </a:r>
            <a:r>
              <a:rPr lang="en-US" dirty="0" smtClean="0"/>
              <a:t>base.</a:t>
            </a:r>
            <a:endParaRPr lang="pt-BR" dirty="0"/>
          </a:p>
          <a:p>
            <a:r>
              <a:rPr lang="pt-BR" dirty="0" smtClean="0"/>
              <a:t>Do valor da prova </a:t>
            </a:r>
            <a:r>
              <a:rPr lang="pt-BR" dirty="0" smtClean="0"/>
              <a:t>produzida no curso de Inquérito Civil </a:t>
            </a:r>
            <a:r>
              <a:rPr lang="pt-BR" dirty="0" smtClean="0"/>
              <a:t>Público perante o MPT.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961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</TotalTime>
  <Words>2048</Words>
  <Application>Microsoft Office PowerPoint</Application>
  <PresentationFormat>Widescreen</PresentationFormat>
  <Paragraphs>130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Times New Roman</vt:lpstr>
      <vt:lpstr>Office Theme</vt:lpstr>
      <vt:lpstr>AÇÕES COLETIVAS PELOS SINDICATOS                   </vt:lpstr>
      <vt:lpstr>AÇÕES COLETIVAS PELOS SINDICATOS: Tópicos Principais</vt:lpstr>
      <vt:lpstr>1 – O FENÔMENO DA COLETIVIZAÇÃO DO PROCESSO</vt:lpstr>
      <vt:lpstr>2 – INTERESSES COLETIVOS, INDIVIDUAIS HOMOGÊNEOS E DIFUSOS </vt:lpstr>
      <vt:lpstr>Exemplos práticos:</vt:lpstr>
      <vt:lpstr>3 – AÇÕES COLETIVAS CABÍVEIS NA DEFESA DOS DIREITOS TRABALHISTAS</vt:lpstr>
      <vt:lpstr>4 - DENÚNCIAS AO MPT</vt:lpstr>
      <vt:lpstr>5 –  PAPEL DOS SINDICATOS  </vt:lpstr>
      <vt:lpstr>6 - PROVA DA VIOLAÇÃO COLETIVA A DIREITOS SOCIAIS</vt:lpstr>
      <vt:lpstr>7 - EFICÁCIA DA SENTENÇA</vt:lpstr>
      <vt:lpstr>Apresentação do PowerPoint</vt:lpstr>
      <vt:lpstr>DÚVIDA? Direitos individuais homogêneos</vt:lpstr>
      <vt:lpstr>AÇÃO CIVIL PÚBLICA</vt:lpstr>
      <vt:lpstr>8 - JURISPRUDÊNCIA</vt:lpstr>
      <vt:lpstr>8 - JURISPRUDÊNCIA</vt:lpstr>
      <vt:lpstr>8 - JURISPRUDÊNCIA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AÇÃO CIVIL PÚBLICA</dc:title>
  <dc:creator>Juliana Sombra Peixoto</dc:creator>
  <cp:lastModifiedBy>Juliana Sombra Peixoto</cp:lastModifiedBy>
  <cp:revision>30</cp:revision>
  <dcterms:created xsi:type="dcterms:W3CDTF">2017-05-03T20:45:19Z</dcterms:created>
  <dcterms:modified xsi:type="dcterms:W3CDTF">2017-05-04T19:51:23Z</dcterms:modified>
</cp:coreProperties>
</file>